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47"/>
  </p:notesMasterIdLst>
  <p:handoutMasterIdLst>
    <p:handoutMasterId r:id="rId48"/>
  </p:handoutMasterIdLst>
  <p:sldIdLst>
    <p:sldId id="581" r:id="rId2"/>
    <p:sldId id="678" r:id="rId3"/>
    <p:sldId id="558" r:id="rId4"/>
    <p:sldId id="638" r:id="rId5"/>
    <p:sldId id="583" r:id="rId6"/>
    <p:sldId id="606" r:id="rId7"/>
    <p:sldId id="608" r:id="rId8"/>
    <p:sldId id="642" r:id="rId9"/>
    <p:sldId id="648" r:id="rId10"/>
    <p:sldId id="670" r:id="rId11"/>
    <p:sldId id="649" r:id="rId12"/>
    <p:sldId id="650" r:id="rId13"/>
    <p:sldId id="656" r:id="rId14"/>
    <p:sldId id="671" r:id="rId15"/>
    <p:sldId id="672" r:id="rId16"/>
    <p:sldId id="673" r:id="rId17"/>
    <p:sldId id="674" r:id="rId18"/>
    <p:sldId id="675" r:id="rId19"/>
    <p:sldId id="677" r:id="rId20"/>
    <p:sldId id="657" r:id="rId21"/>
    <p:sldId id="658" r:id="rId22"/>
    <p:sldId id="659" r:id="rId23"/>
    <p:sldId id="660" r:id="rId24"/>
    <p:sldId id="679" r:id="rId25"/>
    <p:sldId id="668" r:id="rId26"/>
    <p:sldId id="622" r:id="rId27"/>
    <p:sldId id="676" r:id="rId28"/>
    <p:sldId id="593" r:id="rId29"/>
    <p:sldId id="630" r:id="rId30"/>
    <p:sldId id="627" r:id="rId31"/>
    <p:sldId id="664" r:id="rId32"/>
    <p:sldId id="665" r:id="rId33"/>
    <p:sldId id="666" r:id="rId34"/>
    <p:sldId id="628" r:id="rId35"/>
    <p:sldId id="560" r:id="rId36"/>
    <p:sldId id="571" r:id="rId37"/>
    <p:sldId id="575" r:id="rId38"/>
    <p:sldId id="564" r:id="rId39"/>
    <p:sldId id="680" r:id="rId40"/>
    <p:sldId id="574" r:id="rId41"/>
    <p:sldId id="640" r:id="rId42"/>
    <p:sldId id="639" r:id="rId43"/>
    <p:sldId id="637" r:id="rId44"/>
    <p:sldId id="654" r:id="rId45"/>
    <p:sldId id="503" r:id="rId46"/>
  </p:sldIdLst>
  <p:sldSz cx="9906000" cy="6858000" type="A4"/>
  <p:notesSz cx="6669088" cy="9928225"/>
  <p:defaultTextStyle>
    <a:defPPr>
      <a:defRPr lang="en-US"/>
    </a:defPPr>
    <a:lvl1pPr algn="l" rtl="0" fontAlgn="base">
      <a:spcBef>
        <a:spcPct val="0"/>
      </a:spcBef>
      <a:spcAft>
        <a:spcPct val="0"/>
      </a:spcAft>
      <a:defRPr sz="1400" b="1" kern="1200">
        <a:solidFill>
          <a:schemeClr val="tx1"/>
        </a:solidFill>
        <a:latin typeface="Arial" pitchFamily="34" charset="0"/>
        <a:ea typeface="+mn-ea"/>
        <a:cs typeface="Arial" pitchFamily="34" charset="0"/>
      </a:defRPr>
    </a:lvl1pPr>
    <a:lvl2pPr marL="457200" algn="l" rtl="0" fontAlgn="base">
      <a:spcBef>
        <a:spcPct val="0"/>
      </a:spcBef>
      <a:spcAft>
        <a:spcPct val="0"/>
      </a:spcAft>
      <a:defRPr sz="1400" b="1" kern="1200">
        <a:solidFill>
          <a:schemeClr val="tx1"/>
        </a:solidFill>
        <a:latin typeface="Arial" pitchFamily="34" charset="0"/>
        <a:ea typeface="+mn-ea"/>
        <a:cs typeface="Arial" pitchFamily="34" charset="0"/>
      </a:defRPr>
    </a:lvl2pPr>
    <a:lvl3pPr marL="914400" algn="l" rtl="0" fontAlgn="base">
      <a:spcBef>
        <a:spcPct val="0"/>
      </a:spcBef>
      <a:spcAft>
        <a:spcPct val="0"/>
      </a:spcAft>
      <a:defRPr sz="1400" b="1"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sz="1400" b="1"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sz="1400" b="1" kern="1200">
        <a:solidFill>
          <a:schemeClr val="tx1"/>
        </a:solidFill>
        <a:latin typeface="Arial" pitchFamily="34" charset="0"/>
        <a:ea typeface="+mn-ea"/>
        <a:cs typeface="Arial" pitchFamily="34" charset="0"/>
      </a:defRPr>
    </a:lvl5pPr>
    <a:lvl6pPr marL="2286000" algn="l" defTabSz="914400" rtl="0" eaLnBrk="1" latinLnBrk="0" hangingPunct="1">
      <a:defRPr sz="1400" b="1" kern="1200">
        <a:solidFill>
          <a:schemeClr val="tx1"/>
        </a:solidFill>
        <a:latin typeface="Arial" pitchFamily="34" charset="0"/>
        <a:ea typeface="+mn-ea"/>
        <a:cs typeface="Arial" pitchFamily="34" charset="0"/>
      </a:defRPr>
    </a:lvl6pPr>
    <a:lvl7pPr marL="2743200" algn="l" defTabSz="914400" rtl="0" eaLnBrk="1" latinLnBrk="0" hangingPunct="1">
      <a:defRPr sz="1400" b="1" kern="1200">
        <a:solidFill>
          <a:schemeClr val="tx1"/>
        </a:solidFill>
        <a:latin typeface="Arial" pitchFamily="34" charset="0"/>
        <a:ea typeface="+mn-ea"/>
        <a:cs typeface="Arial" pitchFamily="34" charset="0"/>
      </a:defRPr>
    </a:lvl7pPr>
    <a:lvl8pPr marL="3200400" algn="l" defTabSz="914400" rtl="0" eaLnBrk="1" latinLnBrk="0" hangingPunct="1">
      <a:defRPr sz="1400" b="1" kern="1200">
        <a:solidFill>
          <a:schemeClr val="tx1"/>
        </a:solidFill>
        <a:latin typeface="Arial" pitchFamily="34" charset="0"/>
        <a:ea typeface="+mn-ea"/>
        <a:cs typeface="Arial" pitchFamily="34" charset="0"/>
      </a:defRPr>
    </a:lvl8pPr>
    <a:lvl9pPr marL="3657600" algn="l" defTabSz="914400" rtl="0" eaLnBrk="1" latinLnBrk="0" hangingPunct="1">
      <a:defRPr sz="1400" b="1"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0040"/>
    <a:srgbClr val="DDDDDD"/>
    <a:srgbClr val="CCCCCC"/>
    <a:srgbClr val="666666"/>
    <a:srgbClr val="1E4ABD"/>
    <a:srgbClr val="003366"/>
    <a:srgbClr val="002A6C"/>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60" autoAdjust="0"/>
    <p:restoredTop sz="98743" autoAdjust="0"/>
  </p:normalViewPr>
  <p:slideViewPr>
    <p:cSldViewPr snapToObjects="1">
      <p:cViewPr varScale="1">
        <p:scale>
          <a:sx n="63" d="100"/>
          <a:sy n="63" d="100"/>
        </p:scale>
        <p:origin x="1388" y="56"/>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snapToObjects="1">
      <p:cViewPr>
        <p:scale>
          <a:sx n="100" d="100"/>
          <a:sy n="100" d="100"/>
        </p:scale>
        <p:origin x="-1548" y="-72"/>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4930" name="Rectangle 2"/>
          <p:cNvSpPr>
            <a:spLocks noGrp="1" noChangeArrowheads="1"/>
          </p:cNvSpPr>
          <p:nvPr>
            <p:ph type="hdr" sz="quarter"/>
          </p:nvPr>
        </p:nvSpPr>
        <p:spPr bwMode="auto">
          <a:xfrm>
            <a:off x="0" y="0"/>
            <a:ext cx="2887663" cy="488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spcBef>
                <a:spcPct val="0"/>
              </a:spcBef>
              <a:buFontTx/>
              <a:buNone/>
              <a:defRPr sz="1200" b="0">
                <a:latin typeface="Times" charset="0"/>
                <a:cs typeface="+mn-cs"/>
              </a:defRPr>
            </a:lvl1pPr>
          </a:lstStyle>
          <a:p>
            <a:pPr>
              <a:defRPr/>
            </a:pPr>
            <a:endParaRPr lang="en-US" dirty="0"/>
          </a:p>
        </p:txBody>
      </p:sp>
      <p:sp>
        <p:nvSpPr>
          <p:cNvPr id="124931" name="Rectangle 3"/>
          <p:cNvSpPr>
            <a:spLocks noGrp="1" noChangeArrowheads="1"/>
          </p:cNvSpPr>
          <p:nvPr>
            <p:ph type="dt" sz="quarter" idx="1"/>
          </p:nvPr>
        </p:nvSpPr>
        <p:spPr bwMode="auto">
          <a:xfrm>
            <a:off x="3756025" y="0"/>
            <a:ext cx="2889250" cy="488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spcBef>
                <a:spcPct val="0"/>
              </a:spcBef>
              <a:buFontTx/>
              <a:buNone/>
              <a:defRPr sz="1200" b="0">
                <a:latin typeface="Times" charset="0"/>
                <a:cs typeface="+mn-cs"/>
              </a:defRPr>
            </a:lvl1pPr>
          </a:lstStyle>
          <a:p>
            <a:pPr>
              <a:defRPr/>
            </a:pPr>
            <a:r>
              <a:rPr lang="en-US" dirty="0"/>
              <a:t>1/28/2007</a:t>
            </a:r>
          </a:p>
        </p:txBody>
      </p:sp>
      <p:sp>
        <p:nvSpPr>
          <p:cNvPr id="124932" name="Rectangle 4"/>
          <p:cNvSpPr>
            <a:spLocks noGrp="1" noChangeArrowheads="1"/>
          </p:cNvSpPr>
          <p:nvPr>
            <p:ph type="ftr" sz="quarter" idx="2"/>
          </p:nvPr>
        </p:nvSpPr>
        <p:spPr bwMode="auto">
          <a:xfrm>
            <a:off x="0" y="9413875"/>
            <a:ext cx="2887663" cy="4873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spcBef>
                <a:spcPct val="0"/>
              </a:spcBef>
              <a:buFontTx/>
              <a:buNone/>
              <a:defRPr sz="1200" b="0">
                <a:latin typeface="Times" charset="0"/>
                <a:cs typeface="+mn-cs"/>
              </a:defRPr>
            </a:lvl1pPr>
          </a:lstStyle>
          <a:p>
            <a:pPr>
              <a:defRPr/>
            </a:pPr>
            <a:endParaRPr lang="en-US" dirty="0"/>
          </a:p>
        </p:txBody>
      </p:sp>
      <p:sp>
        <p:nvSpPr>
          <p:cNvPr id="124933" name="Rectangle 5"/>
          <p:cNvSpPr>
            <a:spLocks noGrp="1" noChangeArrowheads="1"/>
          </p:cNvSpPr>
          <p:nvPr>
            <p:ph type="sldNum" sz="quarter" idx="3"/>
          </p:nvPr>
        </p:nvSpPr>
        <p:spPr bwMode="auto">
          <a:xfrm>
            <a:off x="3756025" y="9413875"/>
            <a:ext cx="2889250" cy="4873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spcBef>
                <a:spcPct val="0"/>
              </a:spcBef>
              <a:buFontTx/>
              <a:buNone/>
              <a:defRPr sz="1200" b="0">
                <a:latin typeface="Times" charset="0"/>
                <a:cs typeface="+mn-cs"/>
              </a:defRPr>
            </a:lvl1pPr>
          </a:lstStyle>
          <a:p>
            <a:pPr>
              <a:defRPr/>
            </a:pPr>
            <a:fld id="{1119667B-D50C-43BE-99BE-78E6CD5355F0}" type="slidenum">
              <a:rPr lang="en-US"/>
              <a:pPr>
                <a:defRPr/>
              </a:pPr>
              <a:t>‹#›</a:t>
            </a:fld>
            <a:endParaRPr lang="en-US" dirty="0"/>
          </a:p>
        </p:txBody>
      </p:sp>
    </p:spTree>
    <p:extLst>
      <p:ext uri="{BB962C8B-B14F-4D97-AF65-F5344CB8AC3E}">
        <p14:creationId xmlns:p14="http://schemas.microsoft.com/office/powerpoint/2010/main" val="35436783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4"/>
          <p:cNvSpPr>
            <a:spLocks noGrp="1" noRot="1" noChangeAspect="1" noChangeArrowheads="1" noTextEdit="1"/>
          </p:cNvSpPr>
          <p:nvPr>
            <p:ph type="sldImg" idx="2"/>
          </p:nvPr>
        </p:nvSpPr>
        <p:spPr bwMode="auto">
          <a:xfrm>
            <a:off x="139700" y="163513"/>
            <a:ext cx="5392738" cy="3733800"/>
          </a:xfrm>
          <a:prstGeom prst="rect">
            <a:avLst/>
          </a:prstGeom>
          <a:noFill/>
          <a:ln w="9525">
            <a:solidFill>
              <a:srgbClr val="000000"/>
            </a:solidFill>
            <a:miter lim="800000"/>
            <a:headEnd/>
            <a:tailEnd/>
          </a:ln>
        </p:spPr>
      </p:sp>
      <p:sp>
        <p:nvSpPr>
          <p:cNvPr id="129029" name="Rectangle 5"/>
          <p:cNvSpPr>
            <a:spLocks noGrp="1" noChangeArrowheads="1"/>
          </p:cNvSpPr>
          <p:nvPr>
            <p:ph type="body" sz="quarter" idx="3"/>
          </p:nvPr>
        </p:nvSpPr>
        <p:spPr bwMode="auto">
          <a:xfrm>
            <a:off x="266700" y="4059238"/>
            <a:ext cx="6207125" cy="554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9031" name="Rectangle 7"/>
          <p:cNvSpPr>
            <a:spLocks noGrp="1" noChangeArrowheads="1"/>
          </p:cNvSpPr>
          <p:nvPr>
            <p:ph type="sldNum" sz="quarter" idx="5"/>
          </p:nvPr>
        </p:nvSpPr>
        <p:spPr bwMode="auto">
          <a:xfrm>
            <a:off x="3756025" y="9602788"/>
            <a:ext cx="2889250" cy="2984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spcBef>
                <a:spcPct val="0"/>
              </a:spcBef>
              <a:buFontTx/>
              <a:buNone/>
              <a:defRPr sz="1200" b="0">
                <a:latin typeface="Times" charset="0"/>
                <a:cs typeface="+mn-cs"/>
              </a:defRPr>
            </a:lvl1pPr>
          </a:lstStyle>
          <a:p>
            <a:pPr>
              <a:defRPr/>
            </a:pPr>
            <a:fld id="{6D048F1F-0523-43AB-A95E-4F36931EC211}" type="slidenum">
              <a:rPr lang="en-US"/>
              <a:pPr>
                <a:defRPr/>
              </a:pPr>
              <a:t>‹#›</a:t>
            </a:fld>
            <a:endParaRPr lang="en-US" dirty="0"/>
          </a:p>
        </p:txBody>
      </p:sp>
    </p:spTree>
    <p:extLst>
      <p:ext uri="{BB962C8B-B14F-4D97-AF65-F5344CB8AC3E}">
        <p14:creationId xmlns:p14="http://schemas.microsoft.com/office/powerpoint/2010/main" val="6039100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0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0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0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0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latin typeface="Arial" panose="020B0604020202020204" pitchFamily="34" charset="0"/>
              <a:cs typeface="Arial" panose="020B0604020202020204" pitchFamily="34" charset="0"/>
            </a:endParaRPr>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EACD52E-0D89-443A-8E5F-7021B5997CC9}" type="slidenum">
              <a:rPr lang="en-US" altLang="en-US" smtClean="0">
                <a:latin typeface="Times" panose="02020603050405020304" pitchFamily="18" charset="0"/>
              </a:rPr>
              <a:pPr/>
              <a:t>1</a:t>
            </a:fld>
            <a:endParaRPr lang="en-US" altLang="en-US" dirty="0">
              <a:latin typeface="Times" panose="02020603050405020304" pitchFamily="18" charset="0"/>
            </a:endParaRPr>
          </a:p>
        </p:txBody>
      </p:sp>
    </p:spTree>
    <p:extLst>
      <p:ext uri="{BB962C8B-B14F-4D97-AF65-F5344CB8AC3E}">
        <p14:creationId xmlns:p14="http://schemas.microsoft.com/office/powerpoint/2010/main" val="5016094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5" name="Text Box 3"/>
          <p:cNvSpPr txBox="1">
            <a:spLocks noChangeArrowheads="1"/>
          </p:cNvSpPr>
          <p:nvPr userDrawn="1"/>
        </p:nvSpPr>
        <p:spPr bwMode="auto">
          <a:xfrm>
            <a:off x="3405120" y="990600"/>
            <a:ext cx="6500880" cy="361950"/>
          </a:xfrm>
          <a:prstGeom prst="rect">
            <a:avLst/>
          </a:prstGeom>
          <a:solidFill>
            <a:srgbClr val="FFFFFF"/>
          </a:solidFill>
          <a:ln w="9525">
            <a:noFill/>
            <a:miter lim="800000"/>
            <a:headEnd/>
            <a:tailEnd/>
          </a:ln>
        </p:spPr>
        <p:txBody>
          <a:bodyPr/>
          <a:lstStyle/>
          <a:p>
            <a:pPr>
              <a:defRPr/>
            </a:pPr>
            <a:r>
              <a:rPr lang="en-US" sz="1800" dirty="0">
                <a:latin typeface="+mn-lt"/>
              </a:rPr>
              <a:t>Economic Governance Project</a:t>
            </a:r>
            <a:r>
              <a:rPr lang="en-US" sz="1800" baseline="0" dirty="0">
                <a:latin typeface="+mn-lt"/>
              </a:rPr>
              <a:t> in South Sudan</a:t>
            </a:r>
            <a:endParaRPr lang="en-US" sz="1800" dirty="0">
              <a:latin typeface="+mn-lt"/>
            </a:endParaRPr>
          </a:p>
          <a:p>
            <a:pPr>
              <a:spcAft>
                <a:spcPts val="1000"/>
              </a:spcAft>
              <a:defRPr/>
            </a:pPr>
            <a:endParaRPr lang="en-US" sz="1200" dirty="0"/>
          </a:p>
          <a:p>
            <a:pPr>
              <a:defRPr/>
            </a:pPr>
            <a:endParaRPr lang="en-US" sz="1800" b="0" dirty="0"/>
          </a:p>
        </p:txBody>
      </p:sp>
      <p:sp>
        <p:nvSpPr>
          <p:cNvPr id="6" name="Rectangle 10"/>
          <p:cNvSpPr>
            <a:spLocks noChangeArrowheads="1"/>
          </p:cNvSpPr>
          <p:nvPr userDrawn="1"/>
        </p:nvSpPr>
        <p:spPr bwMode="auto">
          <a:xfrm>
            <a:off x="165100" y="1828800"/>
            <a:ext cx="9740900" cy="5029200"/>
          </a:xfrm>
          <a:prstGeom prst="rect">
            <a:avLst/>
          </a:prstGeom>
          <a:solidFill>
            <a:srgbClr val="DDDDDD"/>
          </a:solidFill>
          <a:ln w="9525">
            <a:noFill/>
            <a:miter lim="800000"/>
            <a:headEnd/>
            <a:tailEnd/>
          </a:ln>
          <a:effectLst/>
        </p:spPr>
        <p:txBody>
          <a:bodyPr wrap="none" anchor="ctr"/>
          <a:lstStyle/>
          <a:p>
            <a:pPr>
              <a:spcBef>
                <a:spcPct val="20000"/>
              </a:spcBef>
              <a:buFont typeface="Wingdings" pitchFamily="2" charset="2"/>
              <a:buChar char="§"/>
              <a:defRPr/>
            </a:pPr>
            <a:endParaRPr lang="en-US" dirty="0">
              <a:latin typeface="Arial" charset="0"/>
              <a:cs typeface="+mn-cs"/>
            </a:endParaRPr>
          </a:p>
        </p:txBody>
      </p:sp>
      <p:sp>
        <p:nvSpPr>
          <p:cNvPr id="7" name="Rectangle 8"/>
          <p:cNvSpPr>
            <a:spLocks noChangeArrowheads="1"/>
          </p:cNvSpPr>
          <p:nvPr/>
        </p:nvSpPr>
        <p:spPr bwMode="auto">
          <a:xfrm>
            <a:off x="0" y="1676400"/>
            <a:ext cx="9906000" cy="152400"/>
          </a:xfrm>
          <a:prstGeom prst="rect">
            <a:avLst/>
          </a:prstGeom>
          <a:solidFill>
            <a:srgbClr val="C2113A"/>
          </a:solidFill>
          <a:ln w="9525">
            <a:noFill/>
            <a:miter lim="800000"/>
            <a:headEnd/>
            <a:tailEnd/>
          </a:ln>
          <a:effectLst/>
        </p:spPr>
        <p:txBody>
          <a:bodyPr wrap="none" anchor="ctr"/>
          <a:lstStyle/>
          <a:p>
            <a:pPr>
              <a:spcBef>
                <a:spcPct val="20000"/>
              </a:spcBef>
              <a:buFont typeface="Wingdings" pitchFamily="2" charset="2"/>
              <a:buChar char="§"/>
              <a:defRPr/>
            </a:pPr>
            <a:endParaRPr lang="en-US" dirty="0">
              <a:latin typeface="Arial" charset="0"/>
              <a:cs typeface="+mn-cs"/>
            </a:endParaRPr>
          </a:p>
        </p:txBody>
      </p:sp>
      <p:sp>
        <p:nvSpPr>
          <p:cNvPr id="8" name="Rectangle 9"/>
          <p:cNvSpPr>
            <a:spLocks noChangeArrowheads="1"/>
          </p:cNvSpPr>
          <p:nvPr/>
        </p:nvSpPr>
        <p:spPr bwMode="auto">
          <a:xfrm>
            <a:off x="0" y="1828800"/>
            <a:ext cx="165100" cy="5029200"/>
          </a:xfrm>
          <a:prstGeom prst="rect">
            <a:avLst/>
          </a:prstGeom>
          <a:solidFill>
            <a:srgbClr val="002A6C"/>
          </a:solidFill>
          <a:ln w="9525">
            <a:noFill/>
            <a:miter lim="800000"/>
            <a:headEnd/>
            <a:tailEnd/>
          </a:ln>
          <a:effectLst/>
        </p:spPr>
        <p:txBody>
          <a:bodyPr wrap="none" anchor="ctr"/>
          <a:lstStyle/>
          <a:p>
            <a:pPr>
              <a:spcBef>
                <a:spcPct val="20000"/>
              </a:spcBef>
              <a:buFont typeface="Wingdings" pitchFamily="2" charset="2"/>
              <a:buChar char="§"/>
              <a:defRPr/>
            </a:pPr>
            <a:endParaRPr lang="en-US" dirty="0">
              <a:latin typeface="Arial" charset="0"/>
              <a:cs typeface="+mn-cs"/>
            </a:endParaRPr>
          </a:p>
        </p:txBody>
      </p:sp>
      <p:sp>
        <p:nvSpPr>
          <p:cNvPr id="9" name="Line 3"/>
          <p:cNvSpPr>
            <a:spLocks noChangeShapeType="1"/>
          </p:cNvSpPr>
          <p:nvPr userDrawn="1"/>
        </p:nvSpPr>
        <p:spPr bwMode="auto">
          <a:xfrm>
            <a:off x="3352800" y="457200"/>
            <a:ext cx="0" cy="487363"/>
          </a:xfrm>
          <a:prstGeom prst="line">
            <a:avLst/>
          </a:prstGeom>
          <a:noFill/>
          <a:ln w="25400">
            <a:solidFill>
              <a:srgbClr val="002A6C"/>
            </a:solidFill>
            <a:round/>
            <a:headEnd/>
            <a:tailEnd/>
          </a:ln>
        </p:spPr>
        <p:txBody>
          <a:bodyPr/>
          <a:lstStyle/>
          <a:p>
            <a:pPr>
              <a:spcBef>
                <a:spcPct val="20000"/>
              </a:spcBef>
              <a:buFont typeface="Wingdings" pitchFamily="2" charset="2"/>
              <a:buNone/>
              <a:defRPr/>
            </a:pPr>
            <a:endParaRPr lang="en-US" dirty="0">
              <a:latin typeface="Arial" charset="0"/>
              <a:cs typeface="+mn-cs"/>
            </a:endParaRPr>
          </a:p>
        </p:txBody>
      </p:sp>
      <p:pic>
        <p:nvPicPr>
          <p:cNvPr id="10" name="Picture 10" descr="usaid_brand_2_color_msword"/>
          <p:cNvPicPr>
            <a:picLocks noChangeAspect="1" noChangeArrowheads="1"/>
          </p:cNvPicPr>
          <p:nvPr userDrawn="1"/>
        </p:nvPicPr>
        <p:blipFill>
          <a:blip r:embed="rId2" cstate="print">
            <a:clrChange>
              <a:clrFrom>
                <a:srgbClr val="FFFFFF"/>
              </a:clrFrom>
              <a:clrTo>
                <a:srgbClr val="FFFFFF">
                  <a:alpha val="0"/>
                </a:srgbClr>
              </a:clrTo>
            </a:clrChange>
          </a:blip>
          <a:srcRect/>
          <a:stretch>
            <a:fillRect/>
          </a:stretch>
        </p:blipFill>
        <p:spPr bwMode="auto">
          <a:xfrm>
            <a:off x="533400" y="304800"/>
            <a:ext cx="2743200" cy="844550"/>
          </a:xfrm>
          <a:prstGeom prst="rect">
            <a:avLst/>
          </a:prstGeom>
          <a:noFill/>
          <a:ln w="9525">
            <a:noFill/>
            <a:miter lim="800000"/>
            <a:headEnd/>
            <a:tailEnd/>
          </a:ln>
        </p:spPr>
      </p:pic>
      <p:sp>
        <p:nvSpPr>
          <p:cNvPr id="11" name="Rectangle 10"/>
          <p:cNvSpPr/>
          <p:nvPr userDrawn="1"/>
        </p:nvSpPr>
        <p:spPr>
          <a:xfrm>
            <a:off x="3352800" y="266700"/>
            <a:ext cx="4419600" cy="754063"/>
          </a:xfrm>
          <a:prstGeom prst="rect">
            <a:avLst/>
          </a:prstGeom>
        </p:spPr>
        <p:txBody>
          <a:bodyPr anchor="ctr">
            <a:spAutoFit/>
          </a:bodyPr>
          <a:lstStyle/>
          <a:p>
            <a:pPr>
              <a:spcBef>
                <a:spcPct val="20000"/>
              </a:spcBef>
              <a:buFont typeface="Wingdings" pitchFamily="2" charset="2"/>
              <a:buNone/>
              <a:defRPr/>
            </a:pPr>
            <a:r>
              <a:rPr lang="en-US" sz="4300" dirty="0">
                <a:solidFill>
                  <a:srgbClr val="002A6C"/>
                </a:solidFill>
                <a:latin typeface="Arial" charset="0"/>
              </a:rPr>
              <a:t>SOUTH SUDAN</a:t>
            </a:r>
            <a:endParaRPr lang="en-US" sz="4300" dirty="0">
              <a:solidFill>
                <a:srgbClr val="000000"/>
              </a:solidFill>
              <a:latin typeface="Arial" charset="0"/>
            </a:endParaRPr>
          </a:p>
        </p:txBody>
      </p:sp>
      <p:sp>
        <p:nvSpPr>
          <p:cNvPr id="5122" name="Rectangle 2"/>
          <p:cNvSpPr>
            <a:spLocks noGrp="1" noChangeArrowheads="1"/>
          </p:cNvSpPr>
          <p:nvPr>
            <p:ph type="ctrTitle"/>
          </p:nvPr>
        </p:nvSpPr>
        <p:spPr>
          <a:xfrm>
            <a:off x="990600" y="2590800"/>
            <a:ext cx="7924800" cy="990600"/>
          </a:xfrm>
          <a:prstGeom prst="rect">
            <a:avLst/>
          </a:prstGeom>
        </p:spPr>
        <p:txBody>
          <a:bodyPr/>
          <a:lstStyle>
            <a:lvl1pPr algn="ctr">
              <a:defRPr sz="3600" baseline="0"/>
            </a:lvl1pPr>
          </a:lstStyle>
          <a:p>
            <a:r>
              <a:rPr lang="en-US"/>
              <a:t>Click to edit Master title style</a:t>
            </a:r>
            <a:endParaRPr lang="en-US" dirty="0"/>
          </a:p>
        </p:txBody>
      </p:sp>
      <p:sp>
        <p:nvSpPr>
          <p:cNvPr id="22" name="Text Placeholder 21"/>
          <p:cNvSpPr>
            <a:spLocks noGrp="1"/>
          </p:cNvSpPr>
          <p:nvPr>
            <p:ph type="body" sz="quarter" idx="14"/>
          </p:nvPr>
        </p:nvSpPr>
        <p:spPr>
          <a:xfrm>
            <a:off x="1600200" y="3657600"/>
            <a:ext cx="6781800" cy="533400"/>
          </a:xfrm>
          <a:prstGeom prst="rect">
            <a:avLst/>
          </a:prstGeom>
        </p:spPr>
        <p:txBody>
          <a:bodyPr/>
          <a:lstStyle>
            <a:lvl1pPr algn="ctr">
              <a:defRPr sz="2400" b="1"/>
            </a:lvl1pPr>
          </a:lstStyle>
          <a:p>
            <a:pPr lvl="0"/>
            <a:r>
              <a:rPr lang="en-US"/>
              <a:t>Click to edit Master text styles</a:t>
            </a:r>
          </a:p>
        </p:txBody>
      </p:sp>
      <p:sp>
        <p:nvSpPr>
          <p:cNvPr id="24" name="Text Placeholder 23"/>
          <p:cNvSpPr>
            <a:spLocks noGrp="1"/>
          </p:cNvSpPr>
          <p:nvPr>
            <p:ph type="body" sz="quarter" idx="15"/>
          </p:nvPr>
        </p:nvSpPr>
        <p:spPr>
          <a:xfrm>
            <a:off x="762000" y="5165725"/>
            <a:ext cx="3810000" cy="473075"/>
          </a:xfrm>
          <a:prstGeom prst="rect">
            <a:avLst/>
          </a:prstGeom>
        </p:spPr>
        <p:txBody>
          <a:bodyPr/>
          <a:lstStyle>
            <a:lvl1pPr>
              <a:defRPr b="1" baseline="0"/>
            </a:lvl1pPr>
          </a:lstStyle>
          <a:p>
            <a:pPr lvl="0"/>
            <a:r>
              <a:rPr lang="en-US"/>
              <a:t>Click to edit Master text styles</a:t>
            </a:r>
          </a:p>
        </p:txBody>
      </p:sp>
      <p:sp>
        <p:nvSpPr>
          <p:cNvPr id="12" name="Rectangle 6"/>
          <p:cNvSpPr>
            <a:spLocks noGrp="1" noChangeArrowheads="1"/>
          </p:cNvSpPr>
          <p:nvPr>
            <p:ph type="sldNum" sz="quarter" idx="16"/>
          </p:nvPr>
        </p:nvSpPr>
        <p:spPr/>
        <p:txBody>
          <a:bodyPr/>
          <a:lstStyle>
            <a:lvl1pPr>
              <a:defRPr/>
            </a:lvl1pPr>
          </a:lstStyle>
          <a:p>
            <a:pPr>
              <a:defRPr/>
            </a:pPr>
            <a:fld id="{325B5D2E-B482-44D1-B8D7-3A8617D3B00F}" type="slidenum">
              <a:rPr lang="en-US"/>
              <a:pPr>
                <a:defRPr/>
              </a:pPr>
              <a:t>‹#›</a:t>
            </a:fld>
            <a:r>
              <a:rPr lang="en-US" dirty="0"/>
              <a:t>a</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Content Placeholder 2"/>
          <p:cNvSpPr>
            <a:spLocks noGrp="1"/>
          </p:cNvSpPr>
          <p:nvPr>
            <p:ph sz="half" idx="13"/>
          </p:nvPr>
        </p:nvSpPr>
        <p:spPr>
          <a:xfrm>
            <a:off x="381000" y="1447800"/>
            <a:ext cx="9220200" cy="4724400"/>
          </a:xfrm>
          <a:prstGeom prst="rect">
            <a:avLst/>
          </a:prstGeom>
        </p:spPr>
        <p:txBody>
          <a:bodyPr/>
          <a:lstStyle>
            <a:lvl1pPr>
              <a:buNone/>
              <a:defRPr sz="1800" b="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9"/>
          <p:cNvSpPr>
            <a:spLocks noGrp="1"/>
          </p:cNvSpPr>
          <p:nvPr>
            <p:ph type="title"/>
          </p:nvPr>
        </p:nvSpPr>
        <p:spPr/>
        <p:txBody>
          <a:bodyPr>
            <a:normAutofit/>
          </a:bodyPr>
          <a:lstStyle>
            <a:lvl1pPr>
              <a:defRPr sz="2800"/>
            </a:lvl1pPr>
          </a:lstStyle>
          <a:p>
            <a:r>
              <a:rPr lang="en-US"/>
              <a:t>Click to edit Master title style</a:t>
            </a:r>
            <a:endParaRPr lang="en-US" dirty="0"/>
          </a:p>
        </p:txBody>
      </p:sp>
      <p:sp>
        <p:nvSpPr>
          <p:cNvPr id="4" name="Rectangle 6"/>
          <p:cNvSpPr>
            <a:spLocks noGrp="1" noChangeArrowheads="1"/>
          </p:cNvSpPr>
          <p:nvPr>
            <p:ph type="sldNum" sz="quarter" idx="14"/>
          </p:nvPr>
        </p:nvSpPr>
        <p:spPr>
          <a:ln/>
        </p:spPr>
        <p:txBody>
          <a:bodyPr/>
          <a:lstStyle>
            <a:lvl1pPr>
              <a:defRPr/>
            </a:lvl1pPr>
          </a:lstStyle>
          <a:p>
            <a:pPr>
              <a:defRPr/>
            </a:pPr>
            <a:fld id="{F0D8B63D-D33B-4305-AC87-0E78FAEDC3A0}"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81000" y="2133600"/>
            <a:ext cx="4495800" cy="4038600"/>
          </a:xfrm>
          <a:prstGeom prst="rect">
            <a:avLst/>
          </a:prstGeom>
        </p:spPr>
        <p:txBody>
          <a:bodyPr/>
          <a:lstStyle>
            <a:lvl1pPr>
              <a:buFont typeface="Arial" pitchFamily="34" charset="0"/>
              <a:buChar char="•"/>
              <a:defRPr sz="1600"/>
            </a:lvl1pPr>
            <a:lvl2pPr>
              <a:defRPr sz="1400"/>
            </a:lvl2pPr>
            <a:lvl3pPr>
              <a:defRPr sz="1200"/>
            </a:lvl3pPr>
            <a:lvl4pPr>
              <a:defRPr sz="1100"/>
            </a:lvl4pPr>
            <a:lvl5pPr>
              <a:defRPr sz="11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29200" y="2133600"/>
            <a:ext cx="4648200" cy="4038600"/>
          </a:xfrm>
          <a:prstGeom prst="rect">
            <a:avLst/>
          </a:prstGeom>
        </p:spPr>
        <p:txBody>
          <a:bodyPr/>
          <a:lstStyle>
            <a:lvl1pPr>
              <a:buFont typeface="Arial" pitchFamily="34" charset="0"/>
              <a:buChar char="•"/>
              <a:defRPr sz="1600"/>
            </a:lvl1pPr>
            <a:lvl2pPr>
              <a:defRPr sz="1400"/>
            </a:lvl2pPr>
            <a:lvl3pPr>
              <a:defRPr sz="1200"/>
            </a:lvl3pPr>
            <a:lvl4pPr>
              <a:defRPr sz="1100"/>
            </a:lvl4pPr>
            <a:lvl5pPr>
              <a:defRPr sz="11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2"/>
          <p:cNvSpPr>
            <a:spLocks noGrp="1"/>
          </p:cNvSpPr>
          <p:nvPr>
            <p:ph sz="half" idx="13"/>
          </p:nvPr>
        </p:nvSpPr>
        <p:spPr>
          <a:xfrm>
            <a:off x="381000" y="1447800"/>
            <a:ext cx="9296400" cy="533400"/>
          </a:xfrm>
          <a:prstGeom prst="rect">
            <a:avLst/>
          </a:prstGeom>
        </p:spPr>
        <p:txBody>
          <a:bodyPr/>
          <a:lstStyle>
            <a:lvl1pPr>
              <a:buNone/>
              <a:defRPr sz="1800" b="1"/>
            </a:lvl1pPr>
            <a:lvl2pPr>
              <a:defRPr sz="1400"/>
            </a:lvl2pPr>
            <a:lvl3pPr>
              <a:defRPr sz="1200"/>
            </a:lvl3pPr>
            <a:lvl4pPr>
              <a:defRPr sz="1100"/>
            </a:lvl4pPr>
            <a:lvl5pPr>
              <a:defRPr sz="1100"/>
            </a:lvl5pPr>
            <a:lvl6pPr>
              <a:defRPr sz="1800"/>
            </a:lvl6pPr>
            <a:lvl7pPr>
              <a:defRPr sz="1800"/>
            </a:lvl7pPr>
            <a:lvl8pPr>
              <a:defRPr sz="1800"/>
            </a:lvl8pPr>
            <a:lvl9pPr>
              <a:defRPr sz="1800"/>
            </a:lvl9pPr>
          </a:lstStyle>
          <a:p>
            <a:pPr lvl="0"/>
            <a:r>
              <a:rPr lang="en-US"/>
              <a:t>Click to edit Master text styles</a:t>
            </a:r>
          </a:p>
        </p:txBody>
      </p:sp>
      <p:sp>
        <p:nvSpPr>
          <p:cNvPr id="14" name="Title 13"/>
          <p:cNvSpPr>
            <a:spLocks noGrp="1"/>
          </p:cNvSpPr>
          <p:nvPr>
            <p:ph type="title"/>
          </p:nvPr>
        </p:nvSpPr>
        <p:spPr/>
        <p:txBody>
          <a:bodyPr/>
          <a:lstStyle/>
          <a:p>
            <a:r>
              <a:rPr lang="en-US"/>
              <a:t>Click to edit Master title style</a:t>
            </a:r>
            <a:endParaRPr lang="en-US" dirty="0"/>
          </a:p>
        </p:txBody>
      </p:sp>
      <p:sp>
        <p:nvSpPr>
          <p:cNvPr id="6" name="Rectangle 6"/>
          <p:cNvSpPr>
            <a:spLocks noGrp="1" noChangeArrowheads="1"/>
          </p:cNvSpPr>
          <p:nvPr>
            <p:ph type="sldNum" sz="quarter" idx="14"/>
          </p:nvPr>
        </p:nvSpPr>
        <p:spPr>
          <a:ln/>
        </p:spPr>
        <p:txBody>
          <a:bodyPr/>
          <a:lstStyle>
            <a:lvl1pPr>
              <a:defRPr/>
            </a:lvl1pPr>
          </a:lstStyle>
          <a:p>
            <a:pPr>
              <a:defRPr/>
            </a:pPr>
            <a:fld id="{34F8208F-E13F-4940-A926-6CDC0D846000}"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82550" y="228600"/>
            <a:ext cx="9410700" cy="762000"/>
          </a:xfrm>
          <a:prstGeom prst="rect">
            <a:avLst/>
          </a:prstGeom>
        </p:spPr>
        <p:txBody>
          <a:bodyPr rtlCol="0">
            <a:normAutofit/>
          </a:bodyPr>
          <a:lstStyle/>
          <a:p>
            <a:r>
              <a:rPr lang="en-US"/>
              <a:t>Click to edit Master title style</a:t>
            </a:r>
            <a:endParaRPr lang="en-US" dirty="0"/>
          </a:p>
        </p:txBody>
      </p:sp>
    </p:spTree>
    <p:extLst>
      <p:ext uri="{BB962C8B-B14F-4D97-AF65-F5344CB8AC3E}">
        <p14:creationId xmlns:p14="http://schemas.microsoft.com/office/powerpoint/2010/main" val="4279596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
        <p:nvSpPr>
          <p:cNvPr id="4" name="Rectangle 10"/>
          <p:cNvSpPr>
            <a:spLocks noChangeArrowheads="1"/>
          </p:cNvSpPr>
          <p:nvPr userDrawn="1"/>
        </p:nvSpPr>
        <p:spPr bwMode="auto">
          <a:xfrm>
            <a:off x="165100" y="1752600"/>
            <a:ext cx="9740900" cy="5105400"/>
          </a:xfrm>
          <a:prstGeom prst="rect">
            <a:avLst/>
          </a:prstGeom>
          <a:solidFill>
            <a:srgbClr val="DDDDDD"/>
          </a:solidFill>
          <a:ln>
            <a:noFill/>
          </a:ln>
          <a:effectLst/>
          <a:extLst>
            <a:ext uri="{91240B29-F687-4F45-9708-019B960494DF}">
              <a14:hiddenLine xmlns:a14="http://schemas.microsoft.com/office/drawing/2010/main" w="9525">
                <a:solidFill>
                  <a:schemeClr val="tx1">
                    <a:alpha val="50195"/>
                  </a:schemeClr>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a:defRPr/>
            </a:pPr>
            <a:endParaRPr lang="en-US" altLang="en-US" sz="2386" dirty="0"/>
          </a:p>
        </p:txBody>
      </p:sp>
      <p:sp>
        <p:nvSpPr>
          <p:cNvPr id="5" name="Rectangle 4"/>
          <p:cNvSpPr>
            <a:spLocks noChangeArrowheads="1"/>
          </p:cNvSpPr>
          <p:nvPr userDrawn="1"/>
        </p:nvSpPr>
        <p:spPr bwMode="auto">
          <a:xfrm>
            <a:off x="0" y="1752600"/>
            <a:ext cx="9906000" cy="152400"/>
          </a:xfrm>
          <a:prstGeom prst="rect">
            <a:avLst/>
          </a:prstGeom>
          <a:solidFill>
            <a:srgbClr val="C2113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a:defRPr/>
            </a:pPr>
            <a:endParaRPr lang="en-US" altLang="en-US" sz="2386" dirty="0"/>
          </a:p>
        </p:txBody>
      </p:sp>
      <p:sp>
        <p:nvSpPr>
          <p:cNvPr id="6" name="Rectangle 5"/>
          <p:cNvSpPr>
            <a:spLocks noChangeArrowheads="1"/>
          </p:cNvSpPr>
          <p:nvPr userDrawn="1"/>
        </p:nvSpPr>
        <p:spPr bwMode="auto">
          <a:xfrm>
            <a:off x="0" y="1905000"/>
            <a:ext cx="165100" cy="4953000"/>
          </a:xfrm>
          <a:prstGeom prst="rect">
            <a:avLst/>
          </a:prstGeom>
          <a:solidFill>
            <a:srgbClr val="002A6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a:defRPr/>
            </a:pPr>
            <a:endParaRPr lang="en-US" altLang="en-US" sz="2386" dirty="0"/>
          </a:p>
        </p:txBody>
      </p:sp>
      <p:pic>
        <p:nvPicPr>
          <p:cNvPr id="7" name="Picture 2" descr="Our Partners – The International Centre for Tax and Development (ICTD)"/>
          <p:cNvPicPr>
            <a:picLocks noChangeAspect="1" noChangeArrowheads="1"/>
          </p:cNvPicPr>
          <p:nvPr userDrawn="1"/>
        </p:nvPicPr>
        <p:blipFill>
          <a:blip r:embed="rId2">
            <a:extLst>
              <a:ext uri="{28A0092B-C50C-407E-A947-70E740481C1C}">
                <a14:useLocalDpi xmlns:a14="http://schemas.microsoft.com/office/drawing/2010/main" val="0"/>
              </a:ext>
            </a:extLst>
          </a:blip>
          <a:srcRect l="6059" t="21320" r="10606" b="37852"/>
          <a:stretch>
            <a:fillRect/>
          </a:stretch>
        </p:blipFill>
        <p:spPr bwMode="auto">
          <a:xfrm>
            <a:off x="82550" y="242888"/>
            <a:ext cx="4191133"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2" name="Rectangle 2"/>
          <p:cNvSpPr>
            <a:spLocks noGrp="1" noChangeArrowheads="1"/>
          </p:cNvSpPr>
          <p:nvPr>
            <p:ph type="ctrTitle"/>
          </p:nvPr>
        </p:nvSpPr>
        <p:spPr>
          <a:xfrm>
            <a:off x="825500" y="2362200"/>
            <a:ext cx="8420100" cy="1143000"/>
          </a:xfrm>
        </p:spPr>
        <p:txBody>
          <a:bodyPr/>
          <a:lstStyle>
            <a:lvl1pPr algn="ctr">
              <a:defRPr sz="3408"/>
            </a:lvl1pPr>
          </a:lstStyle>
          <a:p>
            <a:pPr lvl="0"/>
            <a:r>
              <a:rPr lang="en-US" altLang="en-US" noProof="0"/>
              <a:t>Click to edit Master title style</a:t>
            </a:r>
          </a:p>
        </p:txBody>
      </p:sp>
      <p:sp>
        <p:nvSpPr>
          <p:cNvPr id="5123" name="Rectangle 3"/>
          <p:cNvSpPr>
            <a:spLocks noGrp="1" noChangeArrowheads="1"/>
          </p:cNvSpPr>
          <p:nvPr>
            <p:ph type="subTitle" idx="1"/>
          </p:nvPr>
        </p:nvSpPr>
        <p:spPr>
          <a:xfrm>
            <a:off x="1485900" y="3733800"/>
            <a:ext cx="6934200" cy="1752600"/>
          </a:xfrm>
        </p:spPr>
        <p:txBody>
          <a:bodyPr/>
          <a:lstStyle>
            <a:lvl1pPr marL="0" indent="0" algn="ctr">
              <a:buFontTx/>
              <a:buNone/>
              <a:defRPr/>
            </a:lvl1pPr>
          </a:lstStyle>
          <a:p>
            <a:pPr lvl="0"/>
            <a:r>
              <a:rPr lang="en-US" altLang="en-US" noProof="0"/>
              <a:t>Click to edit Master subtitle style</a:t>
            </a:r>
          </a:p>
        </p:txBody>
      </p:sp>
      <p:sp>
        <p:nvSpPr>
          <p:cNvPr id="8" name="Rectangle 4"/>
          <p:cNvSpPr>
            <a:spLocks noGrp="1" noChangeArrowheads="1"/>
          </p:cNvSpPr>
          <p:nvPr>
            <p:ph type="dt" sz="half" idx="10"/>
          </p:nvPr>
        </p:nvSpPr>
        <p:spPr>
          <a:xfrm>
            <a:off x="0" y="0"/>
            <a:ext cx="0" cy="0"/>
          </a:xfrm>
        </p:spPr>
        <p:txBody>
          <a:bodyPr/>
          <a:lstStyle>
            <a:lvl1pPr>
              <a:defRPr/>
            </a:lvl1pPr>
          </a:lstStyle>
          <a:p>
            <a:pPr>
              <a:defRPr/>
            </a:pPr>
            <a:endParaRPr lang="en-US" altLang="en-US" dirty="0"/>
          </a:p>
        </p:txBody>
      </p:sp>
      <p:sp>
        <p:nvSpPr>
          <p:cNvPr id="9" name="Rectangle 5"/>
          <p:cNvSpPr>
            <a:spLocks noGrp="1" noChangeArrowheads="1"/>
          </p:cNvSpPr>
          <p:nvPr>
            <p:ph type="ftr" sz="quarter" idx="11"/>
          </p:nvPr>
        </p:nvSpPr>
        <p:spPr>
          <a:xfrm>
            <a:off x="0" y="0"/>
            <a:ext cx="0" cy="0"/>
          </a:xfrm>
        </p:spPr>
        <p:txBody>
          <a:bodyPr/>
          <a:lstStyle>
            <a:lvl1pPr>
              <a:defRPr/>
            </a:lvl1pPr>
          </a:lstStyle>
          <a:p>
            <a:pPr>
              <a:defRPr/>
            </a:pPr>
            <a:endParaRPr lang="en-US" altLang="en-US" dirty="0"/>
          </a:p>
        </p:txBody>
      </p:sp>
      <p:sp>
        <p:nvSpPr>
          <p:cNvPr id="10" name="Rectangle 6"/>
          <p:cNvSpPr>
            <a:spLocks noGrp="1" noChangeArrowheads="1"/>
          </p:cNvSpPr>
          <p:nvPr>
            <p:ph type="sldNum" sz="quarter" idx="12"/>
          </p:nvPr>
        </p:nvSpPr>
        <p:spPr>
          <a:xfrm>
            <a:off x="0" y="0"/>
            <a:ext cx="0" cy="0"/>
          </a:xfrm>
        </p:spPr>
        <p:txBody>
          <a:bodyPr/>
          <a:lstStyle>
            <a:lvl1pPr>
              <a:defRPr/>
            </a:lvl1pPr>
          </a:lstStyle>
          <a:p>
            <a:pPr>
              <a:defRPr/>
            </a:pPr>
            <a:fld id="{0E815F75-5847-4B11-92DD-E87433863C8B}" type="slidenum">
              <a:rPr lang="en-US" altLang="en-US"/>
              <a:pPr>
                <a:defRPr/>
              </a:pPr>
              <a:t>‹#›</a:t>
            </a:fld>
            <a:r>
              <a:rPr lang="en-US" altLang="en-US" dirty="0"/>
              <a:t>a</a:t>
            </a:r>
          </a:p>
        </p:txBody>
      </p:sp>
    </p:spTree>
    <p:extLst>
      <p:ext uri="{BB962C8B-B14F-4D97-AF65-F5344CB8AC3E}">
        <p14:creationId xmlns:p14="http://schemas.microsoft.com/office/powerpoint/2010/main" val="4136361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8" name="Content Placeholder 2"/>
          <p:cNvSpPr>
            <a:spLocks noGrp="1"/>
          </p:cNvSpPr>
          <p:nvPr>
            <p:ph sz="half" idx="13"/>
          </p:nvPr>
        </p:nvSpPr>
        <p:spPr>
          <a:xfrm>
            <a:off x="381000" y="1447800"/>
            <a:ext cx="9220200" cy="4724400"/>
          </a:xfrm>
          <a:prstGeom prst="rect">
            <a:avLst/>
          </a:prstGeom>
        </p:spPr>
        <p:txBody>
          <a:bodyPr/>
          <a:lstStyle>
            <a:lvl1pPr>
              <a:buNone/>
              <a:defRPr sz="1662" b="0"/>
            </a:lvl1pPr>
            <a:lvl2pPr>
              <a:defRPr sz="1477"/>
            </a:lvl2pPr>
            <a:lvl3pPr>
              <a:defRPr sz="1292"/>
            </a:lvl3pPr>
            <a:lvl4pPr>
              <a:defRPr sz="1108"/>
            </a:lvl4pPr>
            <a:lvl5pPr>
              <a:defRPr sz="1108"/>
            </a:lvl5pPr>
            <a:lvl6pPr>
              <a:defRPr sz="1662"/>
            </a:lvl6pPr>
            <a:lvl7pPr>
              <a:defRPr sz="1662"/>
            </a:lvl7pPr>
            <a:lvl8pPr>
              <a:defRPr sz="1662"/>
            </a:lvl8pPr>
            <a:lvl9pPr>
              <a:defRPr sz="166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9"/>
          <p:cNvSpPr>
            <a:spLocks noGrp="1"/>
          </p:cNvSpPr>
          <p:nvPr>
            <p:ph type="title"/>
          </p:nvPr>
        </p:nvSpPr>
        <p:spPr/>
        <p:txBody>
          <a:bodyPr>
            <a:normAutofit/>
          </a:bodyPr>
          <a:lstStyle>
            <a:lvl1pPr>
              <a:defRPr sz="2585"/>
            </a:lvl1pPr>
          </a:lstStyle>
          <a:p>
            <a:r>
              <a:rPr lang="en-US"/>
              <a:t>Click to edit Master title style</a:t>
            </a:r>
            <a:endParaRPr lang="en-US" dirty="0"/>
          </a:p>
        </p:txBody>
      </p:sp>
      <p:sp>
        <p:nvSpPr>
          <p:cNvPr id="4" name="Rectangle 6"/>
          <p:cNvSpPr>
            <a:spLocks noGrp="1" noChangeArrowheads="1"/>
          </p:cNvSpPr>
          <p:nvPr>
            <p:ph type="sldNum" sz="quarter" idx="14"/>
          </p:nvPr>
        </p:nvSpPr>
        <p:spPr>
          <a:xfrm>
            <a:off x="0" y="0"/>
            <a:ext cx="0" cy="0"/>
          </a:xfrm>
        </p:spPr>
        <p:txBody>
          <a:bodyPr vert="horz" wrap="square" lIns="91440" tIns="45720" rIns="91440" bIns="45720" numCol="1" anchor="t" anchorCtr="0" compatLnSpc="1">
            <a:prstTxWarp prst="textNoShape">
              <a:avLst/>
            </a:prstTxWarp>
          </a:bodyPr>
          <a:lstStyle>
            <a:lvl1pPr>
              <a:defRPr smtClean="0"/>
            </a:lvl1pPr>
          </a:lstStyle>
          <a:p>
            <a:pPr>
              <a:defRPr/>
            </a:pPr>
            <a:fld id="{B603922F-8846-4852-B572-82F1C7FB986D}" type="slidenum">
              <a:rPr lang="en-US" altLang="en-US"/>
              <a:pPr>
                <a:defRPr/>
              </a:pPr>
              <a:t>‹#›</a:t>
            </a:fld>
            <a:endParaRPr lang="en-US" altLang="en-US" dirty="0"/>
          </a:p>
        </p:txBody>
      </p:sp>
    </p:spTree>
    <p:extLst>
      <p:ext uri="{BB962C8B-B14F-4D97-AF65-F5344CB8AC3E}">
        <p14:creationId xmlns:p14="http://schemas.microsoft.com/office/powerpoint/2010/main" val="15461513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0" name="Rectangle 6"/>
          <p:cNvSpPr>
            <a:spLocks noGrp="1" noChangeArrowheads="1"/>
          </p:cNvSpPr>
          <p:nvPr>
            <p:ph type="sldNum" sz="quarter" idx="4"/>
          </p:nvPr>
        </p:nvSpPr>
        <p:spPr bwMode="auto">
          <a:xfrm>
            <a:off x="7099300" y="6248400"/>
            <a:ext cx="2063750" cy="457200"/>
          </a:xfrm>
          <a:prstGeom prst="rect">
            <a:avLst/>
          </a:prstGeom>
          <a:noFill/>
          <a:ln w="9525">
            <a:noFill/>
            <a:miter lim="800000"/>
            <a:headEnd/>
            <a:tailEnd/>
          </a:ln>
          <a:effectLst/>
        </p:spPr>
        <p:txBody>
          <a:bodyPr vert="horz" wrap="square" lIns="91430" tIns="45715" rIns="91430" bIns="45715" numCol="1" anchor="t" anchorCtr="0" compatLnSpc="1">
            <a:prstTxWarp prst="textNoShape">
              <a:avLst/>
            </a:prstTxWarp>
          </a:bodyPr>
          <a:lstStyle>
            <a:lvl1pPr algn="r" eaLnBrk="0" hangingPunct="0">
              <a:spcBef>
                <a:spcPct val="0"/>
              </a:spcBef>
              <a:buFontTx/>
              <a:buNone/>
              <a:defRPr sz="1200" b="0">
                <a:latin typeface="Arial" charset="0"/>
                <a:cs typeface="+mn-cs"/>
              </a:defRPr>
            </a:lvl1pPr>
          </a:lstStyle>
          <a:p>
            <a:pPr>
              <a:defRPr/>
            </a:pPr>
            <a:fld id="{CED0EC7D-FE1D-4717-9818-A38A1AD929AA}" type="slidenum">
              <a:rPr lang="en-US"/>
              <a:pPr>
                <a:defRPr/>
              </a:pPr>
              <a:t>‹#›</a:t>
            </a:fld>
            <a:endParaRPr lang="en-US" dirty="0"/>
          </a:p>
        </p:txBody>
      </p:sp>
      <p:sp>
        <p:nvSpPr>
          <p:cNvPr id="1034" name="Rectangle 10"/>
          <p:cNvSpPr>
            <a:spLocks noChangeArrowheads="1"/>
          </p:cNvSpPr>
          <p:nvPr/>
        </p:nvSpPr>
        <p:spPr bwMode="auto">
          <a:xfrm>
            <a:off x="0" y="1066800"/>
            <a:ext cx="9906000" cy="152400"/>
          </a:xfrm>
          <a:prstGeom prst="rect">
            <a:avLst/>
          </a:prstGeom>
          <a:solidFill>
            <a:srgbClr val="C2113A"/>
          </a:solidFill>
          <a:ln w="9525">
            <a:noFill/>
            <a:miter lim="800000"/>
            <a:headEnd/>
            <a:tailEnd/>
          </a:ln>
          <a:effectLst/>
        </p:spPr>
        <p:txBody>
          <a:bodyPr wrap="none" anchor="ctr"/>
          <a:lstStyle/>
          <a:p>
            <a:pPr>
              <a:spcBef>
                <a:spcPct val="20000"/>
              </a:spcBef>
              <a:buFont typeface="Wingdings" pitchFamily="2" charset="2"/>
              <a:buChar char="§"/>
              <a:defRPr/>
            </a:pPr>
            <a:endParaRPr lang="en-US" dirty="0">
              <a:latin typeface="Arial" charset="0"/>
              <a:cs typeface="+mn-cs"/>
            </a:endParaRPr>
          </a:p>
        </p:txBody>
      </p:sp>
      <p:sp>
        <p:nvSpPr>
          <p:cNvPr id="1035" name="Rectangle 11"/>
          <p:cNvSpPr>
            <a:spLocks noChangeArrowheads="1"/>
          </p:cNvSpPr>
          <p:nvPr/>
        </p:nvSpPr>
        <p:spPr bwMode="auto">
          <a:xfrm>
            <a:off x="0" y="1219200"/>
            <a:ext cx="165100" cy="5638800"/>
          </a:xfrm>
          <a:prstGeom prst="rect">
            <a:avLst/>
          </a:prstGeom>
          <a:solidFill>
            <a:srgbClr val="002A6C"/>
          </a:solidFill>
          <a:ln w="9525">
            <a:noFill/>
            <a:miter lim="800000"/>
            <a:headEnd/>
            <a:tailEnd/>
          </a:ln>
          <a:effectLst/>
        </p:spPr>
        <p:txBody>
          <a:bodyPr wrap="none" lIns="91430" tIns="45715" rIns="91430" bIns="45715" anchor="ctr"/>
          <a:lstStyle/>
          <a:p>
            <a:pPr algn="ctr" eaLnBrk="0" hangingPunct="0">
              <a:defRPr/>
            </a:pPr>
            <a:endParaRPr lang="en-US" sz="2800" b="0" dirty="0">
              <a:solidFill>
                <a:srgbClr val="002A6C"/>
              </a:solidFill>
              <a:latin typeface="Times" charset="0"/>
              <a:cs typeface="+mn-cs"/>
            </a:endParaRPr>
          </a:p>
        </p:txBody>
      </p:sp>
      <p:sp>
        <p:nvSpPr>
          <p:cNvPr id="1029" name="Title Placeholder 13"/>
          <p:cNvSpPr>
            <a:spLocks noGrp="1"/>
          </p:cNvSpPr>
          <p:nvPr>
            <p:ph type="title"/>
          </p:nvPr>
        </p:nvSpPr>
        <p:spPr bwMode="auto">
          <a:xfrm>
            <a:off x="152400" y="228600"/>
            <a:ext cx="67056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title</a:t>
            </a:r>
          </a:p>
        </p:txBody>
      </p:sp>
    </p:spTree>
  </p:cSld>
  <p:clrMap bg1="lt1" tx1="dk1" bg2="lt2" tx2="dk2" accent1="accent1" accent2="accent2" accent3="accent3" accent4="accent4" accent5="accent5" accent6="accent6" hlink="hlink" folHlink="folHlink"/>
  <p:sldLayoutIdLst>
    <p:sldLayoutId id="2147483857" r:id="rId1"/>
    <p:sldLayoutId id="2147483855" r:id="rId2"/>
    <p:sldLayoutId id="2147483856" r:id="rId3"/>
    <p:sldLayoutId id="2147483858" r:id="rId4"/>
    <p:sldLayoutId id="2147483859" r:id="rId5"/>
    <p:sldLayoutId id="2147483860" r:id="rId6"/>
  </p:sldLayoutIdLst>
  <p:hf hdr="0" ftr="0" dt="0"/>
  <p:txStyles>
    <p:titleStyle>
      <a:lvl1pPr algn="l" rtl="0" eaLnBrk="1" fontAlgn="base" hangingPunct="1">
        <a:spcBef>
          <a:spcPct val="0"/>
        </a:spcBef>
        <a:spcAft>
          <a:spcPct val="0"/>
        </a:spcAft>
        <a:defRPr sz="2400" b="1">
          <a:solidFill>
            <a:schemeClr val="tx2"/>
          </a:solidFill>
          <a:latin typeface="+mj-lt"/>
          <a:ea typeface="+mj-ea"/>
          <a:cs typeface="+mj-cs"/>
        </a:defRPr>
      </a:lvl1pPr>
      <a:lvl2pPr algn="l" rtl="0" eaLnBrk="1" fontAlgn="base" hangingPunct="1">
        <a:spcBef>
          <a:spcPct val="0"/>
        </a:spcBef>
        <a:spcAft>
          <a:spcPct val="0"/>
        </a:spcAft>
        <a:defRPr sz="2400" b="1">
          <a:solidFill>
            <a:schemeClr val="tx2"/>
          </a:solidFill>
          <a:latin typeface="Arial" charset="0"/>
        </a:defRPr>
      </a:lvl2pPr>
      <a:lvl3pPr algn="l" rtl="0" eaLnBrk="1" fontAlgn="base" hangingPunct="1">
        <a:spcBef>
          <a:spcPct val="0"/>
        </a:spcBef>
        <a:spcAft>
          <a:spcPct val="0"/>
        </a:spcAft>
        <a:defRPr sz="2400" b="1">
          <a:solidFill>
            <a:schemeClr val="tx2"/>
          </a:solidFill>
          <a:latin typeface="Arial" charset="0"/>
        </a:defRPr>
      </a:lvl3pPr>
      <a:lvl4pPr algn="l" rtl="0" eaLnBrk="1" fontAlgn="base" hangingPunct="1">
        <a:spcBef>
          <a:spcPct val="0"/>
        </a:spcBef>
        <a:spcAft>
          <a:spcPct val="0"/>
        </a:spcAft>
        <a:defRPr sz="2400" b="1">
          <a:solidFill>
            <a:schemeClr val="tx2"/>
          </a:solidFill>
          <a:latin typeface="Arial" charset="0"/>
        </a:defRPr>
      </a:lvl4pPr>
      <a:lvl5pPr algn="l" rtl="0" eaLnBrk="1" fontAlgn="base" hangingPunct="1">
        <a:spcBef>
          <a:spcPct val="0"/>
        </a:spcBef>
        <a:spcAft>
          <a:spcPct val="0"/>
        </a:spcAft>
        <a:defRPr sz="2400" b="1">
          <a:solidFill>
            <a:schemeClr val="tx2"/>
          </a:solidFill>
          <a:latin typeface="Arial" charset="0"/>
        </a:defRPr>
      </a:lvl5pPr>
      <a:lvl6pPr marL="457200" algn="l" rtl="0" eaLnBrk="1" fontAlgn="base" hangingPunct="1">
        <a:spcBef>
          <a:spcPct val="0"/>
        </a:spcBef>
        <a:spcAft>
          <a:spcPct val="0"/>
        </a:spcAft>
        <a:defRPr sz="2400" b="1">
          <a:solidFill>
            <a:schemeClr val="tx2"/>
          </a:solidFill>
          <a:latin typeface="Arial" charset="0"/>
        </a:defRPr>
      </a:lvl6pPr>
      <a:lvl7pPr marL="914400" algn="l" rtl="0" eaLnBrk="1" fontAlgn="base" hangingPunct="1">
        <a:spcBef>
          <a:spcPct val="0"/>
        </a:spcBef>
        <a:spcAft>
          <a:spcPct val="0"/>
        </a:spcAft>
        <a:defRPr sz="2400" b="1">
          <a:solidFill>
            <a:schemeClr val="tx2"/>
          </a:solidFill>
          <a:latin typeface="Arial" charset="0"/>
        </a:defRPr>
      </a:lvl7pPr>
      <a:lvl8pPr marL="1371600" algn="l" rtl="0" eaLnBrk="1" fontAlgn="base" hangingPunct="1">
        <a:spcBef>
          <a:spcPct val="0"/>
        </a:spcBef>
        <a:spcAft>
          <a:spcPct val="0"/>
        </a:spcAft>
        <a:defRPr sz="2400" b="1">
          <a:solidFill>
            <a:schemeClr val="tx2"/>
          </a:solidFill>
          <a:latin typeface="Arial" charset="0"/>
        </a:defRPr>
      </a:lvl8pPr>
      <a:lvl9pPr marL="1828800" algn="l" rtl="0" eaLnBrk="1" fontAlgn="base" hangingPunct="1">
        <a:spcBef>
          <a:spcPct val="0"/>
        </a:spcBef>
        <a:spcAft>
          <a:spcPct val="0"/>
        </a:spcAft>
        <a:defRPr sz="2400" b="1">
          <a:solidFill>
            <a:schemeClr val="tx2"/>
          </a:solidFill>
          <a:latin typeface="Arial" charset="0"/>
        </a:defRPr>
      </a:lvl9pPr>
    </p:titleStyle>
    <p:bodyStyle>
      <a:lvl1pPr marL="342900" indent="-342900" algn="l" rtl="0" eaLnBrk="1" fontAlgn="base" hangingPunct="1">
        <a:spcBef>
          <a:spcPct val="20000"/>
        </a:spcBef>
        <a:spcAft>
          <a:spcPct val="0"/>
        </a:spcAft>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sz="1600">
          <a:solidFill>
            <a:schemeClr val="tx1"/>
          </a:solidFill>
          <a:latin typeface="+mn-lt"/>
        </a:defRPr>
      </a:lvl2pPr>
      <a:lvl3pPr marL="1143000" indent="-228600" algn="l" rtl="0" eaLnBrk="1" fontAlgn="base" hangingPunct="1">
        <a:spcBef>
          <a:spcPct val="20000"/>
        </a:spcBef>
        <a:spcAft>
          <a:spcPct val="0"/>
        </a:spcAft>
        <a:buChar char="•"/>
        <a:defRPr sz="1400">
          <a:solidFill>
            <a:schemeClr val="tx1"/>
          </a:solidFill>
          <a:latin typeface="+mn-lt"/>
        </a:defRPr>
      </a:lvl3pPr>
      <a:lvl4pPr marL="1600200" indent="-228600" algn="l" rtl="0" eaLnBrk="1" fontAlgn="base" hangingPunct="1">
        <a:spcBef>
          <a:spcPct val="20000"/>
        </a:spcBef>
        <a:spcAft>
          <a:spcPct val="0"/>
        </a:spcAft>
        <a:buChar char="–"/>
        <a:defRPr sz="1400">
          <a:solidFill>
            <a:schemeClr val="tx1"/>
          </a:solidFill>
          <a:latin typeface="+mn-lt"/>
        </a:defRPr>
      </a:lvl4pPr>
      <a:lvl5pPr marL="2055813" indent="-227013" algn="l" rtl="0" eaLnBrk="1" fontAlgn="base" hangingPunct="1">
        <a:spcBef>
          <a:spcPct val="20000"/>
        </a:spcBef>
        <a:spcAft>
          <a:spcPct val="0"/>
        </a:spcAft>
        <a:buChar char="»"/>
        <a:defRPr sz="1400">
          <a:solidFill>
            <a:schemeClr val="tx1"/>
          </a:solidFill>
          <a:latin typeface="+mn-lt"/>
        </a:defRPr>
      </a:lvl5pPr>
      <a:lvl6pPr marL="2513013" indent="-227013" algn="l" rtl="0" eaLnBrk="1" fontAlgn="base" hangingPunct="1">
        <a:spcBef>
          <a:spcPct val="20000"/>
        </a:spcBef>
        <a:spcAft>
          <a:spcPct val="0"/>
        </a:spcAft>
        <a:buChar char="»"/>
        <a:defRPr sz="1600">
          <a:solidFill>
            <a:schemeClr val="tx1"/>
          </a:solidFill>
          <a:latin typeface="+mn-lt"/>
        </a:defRPr>
      </a:lvl6pPr>
      <a:lvl7pPr marL="2970213" indent="-227013" algn="l" rtl="0" eaLnBrk="1" fontAlgn="base" hangingPunct="1">
        <a:spcBef>
          <a:spcPct val="20000"/>
        </a:spcBef>
        <a:spcAft>
          <a:spcPct val="0"/>
        </a:spcAft>
        <a:buChar char="»"/>
        <a:defRPr sz="1600">
          <a:solidFill>
            <a:schemeClr val="tx1"/>
          </a:solidFill>
          <a:latin typeface="+mn-lt"/>
        </a:defRPr>
      </a:lvl7pPr>
      <a:lvl8pPr marL="3427413" indent="-227013" algn="l" rtl="0" eaLnBrk="1" fontAlgn="base" hangingPunct="1">
        <a:spcBef>
          <a:spcPct val="20000"/>
        </a:spcBef>
        <a:spcAft>
          <a:spcPct val="0"/>
        </a:spcAft>
        <a:buChar char="»"/>
        <a:defRPr sz="1600">
          <a:solidFill>
            <a:schemeClr val="tx1"/>
          </a:solidFill>
          <a:latin typeface="+mn-lt"/>
        </a:defRPr>
      </a:lvl8pPr>
      <a:lvl9pPr marL="3884613" indent="-227013"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p:cNvSpPr>
            <a:spLocks noGrp="1" noChangeArrowheads="1"/>
          </p:cNvSpPr>
          <p:nvPr>
            <p:ph type="ctrTitle"/>
          </p:nvPr>
        </p:nvSpPr>
        <p:spPr>
          <a:xfrm>
            <a:off x="1524000" y="2520950"/>
            <a:ext cx="7000875" cy="973138"/>
          </a:xfrm>
        </p:spPr>
        <p:txBody>
          <a:bodyPr/>
          <a:lstStyle/>
          <a:p>
            <a:pPr eaLnBrk="1" hangingPunct="1">
              <a:defRPr/>
            </a:pPr>
            <a:r>
              <a:rPr lang="en-US" altLang="en-US" sz="3200" dirty="0"/>
              <a:t>LRA </a:t>
            </a:r>
            <a:r>
              <a:rPr lang="en-US" altLang="en-US" sz="3200" dirty="0">
                <a:latin typeface="Gill Sans MT" panose="020B0502020104020203" pitchFamily="34" charset="0"/>
              </a:rPr>
              <a:t>Tax Practitioner</a:t>
            </a:r>
            <a:r>
              <a:rPr lang="en-US" altLang="en-US" sz="3200" dirty="0"/>
              <a:t> Training Module X</a:t>
            </a:r>
          </a:p>
        </p:txBody>
      </p:sp>
      <p:sp>
        <p:nvSpPr>
          <p:cNvPr id="8195" name="Rectangle 7"/>
          <p:cNvSpPr>
            <a:spLocks noGrp="1" noChangeArrowheads="1"/>
          </p:cNvSpPr>
          <p:nvPr>
            <p:ph type="subTitle" idx="1"/>
          </p:nvPr>
        </p:nvSpPr>
        <p:spPr>
          <a:xfrm>
            <a:off x="1706563" y="3757613"/>
            <a:ext cx="6818312" cy="1357312"/>
          </a:xfrm>
        </p:spPr>
        <p:txBody>
          <a:bodyPr/>
          <a:lstStyle/>
          <a:p>
            <a:r>
              <a:rPr lang="en-US" altLang="en-US" sz="4000" b="1" dirty="0">
                <a:latin typeface="Gill Sans MT" panose="020B0502020104020203" pitchFamily="34" charset="0"/>
              </a:rPr>
              <a:t>Tax Arrears Management</a:t>
            </a:r>
          </a:p>
          <a:p>
            <a:pPr eaLnBrk="1" hangingPunct="1"/>
            <a:endParaRPr lang="en-US" altLang="en-US" dirty="0">
              <a:latin typeface="Gill Sans MT" panose="020B0502020104020203" pitchFamily="34" charset="0"/>
            </a:endParaRPr>
          </a:p>
          <a:p>
            <a:pPr eaLnBrk="1" hangingPunct="1"/>
            <a:r>
              <a:rPr lang="en-US" altLang="en-US" sz="2400" dirty="0">
                <a:latin typeface="Gill Sans MT" panose="020B0502020104020203" pitchFamily="34" charset="0"/>
              </a:rPr>
              <a:t>Liberia Revenue Authority</a:t>
            </a:r>
          </a:p>
          <a:p>
            <a:pPr eaLnBrk="1" hangingPunct="1"/>
            <a:r>
              <a:rPr lang="en-US" altLang="en-US" sz="2400" dirty="0">
                <a:latin typeface="Gill Sans MT" panose="020B0502020104020203" pitchFamily="34" charset="0"/>
              </a:rPr>
              <a:t>Monrovia</a:t>
            </a:r>
          </a:p>
          <a:p>
            <a:pPr eaLnBrk="1" hangingPunct="1"/>
            <a:r>
              <a:rPr lang="en-US" altLang="en-US" sz="2400" dirty="0">
                <a:latin typeface="Gill Sans MT" panose="020B0502020104020203" pitchFamily="34" charset="0"/>
              </a:rPr>
              <a:t> 2021</a:t>
            </a:r>
          </a:p>
        </p:txBody>
      </p:sp>
    </p:spTree>
    <p:extLst>
      <p:ext uri="{BB962C8B-B14F-4D97-AF65-F5344CB8AC3E}">
        <p14:creationId xmlns:p14="http://schemas.microsoft.com/office/powerpoint/2010/main" val="20737142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a:xfrm>
            <a:off x="152400" y="228600"/>
            <a:ext cx="8845550" cy="609600"/>
          </a:xfrm>
        </p:spPr>
        <p:txBody>
          <a:bodyPr/>
          <a:lstStyle/>
          <a:p>
            <a:r>
              <a:rPr lang="en-US" sz="3200" dirty="0">
                <a:latin typeface="Gill Sans MT" panose="020B0502020104020203" pitchFamily="34" charset="0"/>
              </a:rPr>
              <a:t>3.3 Enforcement methods: Recovery from the third party (II)</a:t>
            </a:r>
          </a:p>
        </p:txBody>
      </p:sp>
      <p:sp>
        <p:nvSpPr>
          <p:cNvPr id="7171" name="Rectangle 8"/>
          <p:cNvSpPr>
            <a:spLocks noChangeArrowheads="1"/>
          </p:cNvSpPr>
          <p:nvPr/>
        </p:nvSpPr>
        <p:spPr bwMode="auto">
          <a:xfrm>
            <a:off x="660400" y="1524001"/>
            <a:ext cx="8337550"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85750" indent="-285750">
              <a:buFont typeface="Arial" panose="020B0604020202020204" pitchFamily="34" charset="0"/>
              <a:buChar char="•"/>
            </a:pPr>
            <a:r>
              <a:rPr lang="en-US" sz="2400" b="0" dirty="0">
                <a:latin typeface="Gill Sans MT" panose="020B0502020104020203" pitchFamily="34" charset="0"/>
              </a:rPr>
              <a:t>The Commissioner General shall serve the payor with the notice and, as soon a practicable after that service, serve the tax debtor with a copy of the notice. </a:t>
            </a:r>
          </a:p>
          <a:p>
            <a:pPr marL="285750" indent="-285750">
              <a:buFont typeface="Arial" panose="020B0604020202020204" pitchFamily="34" charset="0"/>
              <a:buChar char="•"/>
            </a:pPr>
            <a:r>
              <a:rPr lang="en-US" sz="2400" b="0" dirty="0">
                <a:latin typeface="Gill Sans MT" panose="020B0502020104020203" pitchFamily="34" charset="0"/>
              </a:rPr>
              <a:t>The date specified in the notice must not be a date before the money becomes payable to the tax debtor, the money is held on behalf of the tax debtor, or the payor is served with the notice. </a:t>
            </a:r>
          </a:p>
          <a:p>
            <a:pPr marL="285750" indent="-285750">
              <a:buFont typeface="Arial" panose="020B0604020202020204" pitchFamily="34" charset="0"/>
              <a:buChar char="•"/>
            </a:pPr>
            <a:r>
              <a:rPr lang="en-US" sz="2400" b="0" dirty="0">
                <a:latin typeface="Gill Sans MT" panose="020B0502020104020203" pitchFamily="34" charset="0"/>
              </a:rPr>
              <a:t>A person making a payment pursuant to a notice is treated as making the payment to the tax debtor for the purposes of any claim by the tax debtor or any other person for or with respect to the payment </a:t>
            </a:r>
            <a:endParaRPr lang="en-US" sz="2400" dirty="0">
              <a:latin typeface="Gill Sans MT" panose="020B0502020104020203" pitchFamily="34" charset="0"/>
            </a:endParaRPr>
          </a:p>
          <a:p>
            <a:pPr lvl="1" eaLnBrk="1" hangingPunct="1">
              <a:buClr>
                <a:srgbClr val="99CC33"/>
              </a:buClr>
              <a:buFont typeface="Arial" charset="0"/>
              <a:buChar char="•"/>
            </a:pPr>
            <a:endParaRPr lang="en-US" sz="2400" b="0" dirty="0">
              <a:latin typeface="Gill Sans MT" panose="020B0502020104020203" pitchFamily="34" charset="0"/>
            </a:endParaRPr>
          </a:p>
          <a:p>
            <a:pPr lvl="1"/>
            <a:endParaRPr lang="en-US" sz="2400" b="0" dirty="0">
              <a:latin typeface="Gill Sans MT" panose="020B0502020104020203" pitchFamily="34" charset="0"/>
            </a:endParaRPr>
          </a:p>
        </p:txBody>
      </p:sp>
    </p:spTree>
    <p:extLst>
      <p:ext uri="{BB962C8B-B14F-4D97-AF65-F5344CB8AC3E}">
        <p14:creationId xmlns:p14="http://schemas.microsoft.com/office/powerpoint/2010/main" val="5163565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a:xfrm>
            <a:off x="152400" y="228600"/>
            <a:ext cx="8915400" cy="609600"/>
          </a:xfrm>
        </p:spPr>
        <p:txBody>
          <a:bodyPr/>
          <a:lstStyle/>
          <a:p>
            <a:r>
              <a:rPr lang="en-US" sz="3200" dirty="0">
                <a:latin typeface="Gill Sans MT" panose="020B0502020104020203" pitchFamily="34" charset="0"/>
              </a:rPr>
              <a:t>3.4 Enforcement methods: Example of third party demands (I)</a:t>
            </a:r>
          </a:p>
        </p:txBody>
      </p:sp>
      <p:sp>
        <p:nvSpPr>
          <p:cNvPr id="7171" name="Rectangle 8"/>
          <p:cNvSpPr>
            <a:spLocks noChangeArrowheads="1"/>
          </p:cNvSpPr>
          <p:nvPr/>
        </p:nvSpPr>
        <p:spPr bwMode="auto">
          <a:xfrm>
            <a:off x="660400" y="1524001"/>
            <a:ext cx="8337550"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800100" lvl="1" indent="-342900" eaLnBrk="1" hangingPunct="1">
              <a:buClr>
                <a:srgbClr val="99CC33"/>
              </a:buClr>
              <a:buFont typeface="Arial" pitchFamily="34" charset="0"/>
              <a:buChar char="•"/>
            </a:pPr>
            <a:r>
              <a:rPr lang="en-GB" sz="2400" b="0" dirty="0">
                <a:latin typeface="Gill Sans MT" panose="020B0502020104020203" pitchFamily="34" charset="0"/>
              </a:rPr>
              <a:t>A contract exists showing that the taxpayer loaned LRD 50,000 to his brother-in-law. If the taxpayer has not paid his tax liability of LRD 30,000, this amount can be recovered from the taxpayer’s brother-in-law.</a:t>
            </a:r>
          </a:p>
          <a:p>
            <a:pPr marL="800100" lvl="1" indent="-342900" eaLnBrk="1" hangingPunct="1">
              <a:buClr>
                <a:srgbClr val="99CC33"/>
              </a:buClr>
              <a:buFont typeface="Arial" pitchFamily="34" charset="0"/>
              <a:buChar char="•"/>
            </a:pPr>
            <a:r>
              <a:rPr lang="en-GB" sz="2400" b="0" dirty="0">
                <a:latin typeface="Gill Sans MT" panose="020B0502020104020203" pitchFamily="34" charset="0"/>
              </a:rPr>
              <a:t>Mr. Yusuf receives a monthly Salary of LRD 3,000 from “XYZ Company”. He has not paid a tax liability of LRD 4,000. In this case, tax officials can ask the “XYZ Company” to pay certain amount say LRD 2,000, for practical reasons  keeping LRD 1000 with taxpayer for his livelihood  to the tax office to pay due taxes. In that case due amount will be reduced to LRD 2,000.</a:t>
            </a:r>
            <a:endParaRPr lang="en-US" sz="2400" b="0" dirty="0">
              <a:latin typeface="Gill Sans MT" panose="020B0502020104020203" pitchFamily="34" charset="0"/>
            </a:endParaRPr>
          </a:p>
          <a:p>
            <a:pPr lvl="1" eaLnBrk="1" hangingPunct="1">
              <a:buClr>
                <a:srgbClr val="99CC33"/>
              </a:buClr>
              <a:buFont typeface="Arial" charset="0"/>
              <a:buChar char="•"/>
            </a:pPr>
            <a:endParaRPr lang="en-US" sz="2400" b="0" dirty="0">
              <a:latin typeface="Gill Sans MT" panose="020B0502020104020203" pitchFamily="34" charset="0"/>
            </a:endParaRPr>
          </a:p>
          <a:p>
            <a:pPr lvl="1"/>
            <a:endParaRPr lang="en-US" sz="2400" b="0" dirty="0">
              <a:latin typeface="Gill Sans MT" panose="020B0502020104020203" pitchFamily="34" charset="0"/>
            </a:endParaRPr>
          </a:p>
        </p:txBody>
      </p:sp>
    </p:spTree>
    <p:extLst>
      <p:ext uri="{BB962C8B-B14F-4D97-AF65-F5344CB8AC3E}">
        <p14:creationId xmlns:p14="http://schemas.microsoft.com/office/powerpoint/2010/main" val="18277595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a:xfrm>
            <a:off x="-182880" y="228600"/>
            <a:ext cx="9098280" cy="609600"/>
          </a:xfrm>
        </p:spPr>
        <p:txBody>
          <a:bodyPr/>
          <a:lstStyle/>
          <a:p>
            <a:r>
              <a:rPr lang="en-US" sz="3200" dirty="0">
                <a:latin typeface="Gill Sans MT" panose="020B0502020104020203" pitchFamily="34" charset="0"/>
              </a:rPr>
              <a:t>3.5 Enforcement methods: Example of third party demands (II)</a:t>
            </a:r>
          </a:p>
        </p:txBody>
      </p:sp>
      <p:sp>
        <p:nvSpPr>
          <p:cNvPr id="7171" name="Rectangle 8"/>
          <p:cNvSpPr>
            <a:spLocks noChangeArrowheads="1"/>
          </p:cNvSpPr>
          <p:nvPr/>
        </p:nvSpPr>
        <p:spPr bwMode="auto">
          <a:xfrm>
            <a:off x="660400" y="1524001"/>
            <a:ext cx="833755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800100" lvl="1" indent="-342900">
              <a:buClr>
                <a:srgbClr val="99CC33"/>
              </a:buClr>
              <a:buFont typeface="Arial" pitchFamily="34" charset="0"/>
              <a:buChar char="•"/>
            </a:pPr>
            <a:r>
              <a:rPr lang="en-GB" sz="2400" b="0" dirty="0">
                <a:latin typeface="Gill Sans MT" panose="020B0502020104020203" pitchFamily="34" charset="0"/>
              </a:rPr>
              <a:t>An insurance company is holding LRD 70,000 for the taxpayer to satisfy a lump sum policy pay-off. </a:t>
            </a:r>
          </a:p>
          <a:p>
            <a:pPr marL="800100" lvl="1" indent="-342900">
              <a:buClr>
                <a:srgbClr val="99CC33"/>
              </a:buClr>
              <a:buFont typeface="Arial" pitchFamily="34" charset="0"/>
              <a:buChar char="•"/>
            </a:pPr>
            <a:r>
              <a:rPr lang="en-GB" sz="2400" b="0" dirty="0">
                <a:latin typeface="Gill Sans MT" panose="020B0502020104020203" pitchFamily="34" charset="0"/>
              </a:rPr>
              <a:t>If the due tax of this taxpayer is LRD 50,000, tax officer can collect LRD 50,000 from the insurance company and no tax due has remained with this taxpayer.</a:t>
            </a:r>
            <a:endParaRPr lang="en-US" sz="2400" b="0" dirty="0">
              <a:latin typeface="Gill Sans MT" panose="020B0502020104020203" pitchFamily="34" charset="0"/>
            </a:endParaRPr>
          </a:p>
          <a:p>
            <a:pPr lvl="1" eaLnBrk="1" hangingPunct="1">
              <a:buClr>
                <a:srgbClr val="99CC33"/>
              </a:buClr>
              <a:buFont typeface="Arial" charset="0"/>
              <a:buChar char="•"/>
            </a:pPr>
            <a:endParaRPr lang="en-US" sz="2000" dirty="0"/>
          </a:p>
          <a:p>
            <a:pPr lvl="1"/>
            <a:endParaRPr lang="en-US" sz="2800" dirty="0"/>
          </a:p>
        </p:txBody>
      </p:sp>
    </p:spTree>
    <p:extLst>
      <p:ext uri="{BB962C8B-B14F-4D97-AF65-F5344CB8AC3E}">
        <p14:creationId xmlns:p14="http://schemas.microsoft.com/office/powerpoint/2010/main" val="402463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a:xfrm>
            <a:off x="152400" y="228600"/>
            <a:ext cx="8845550" cy="609600"/>
          </a:xfrm>
        </p:spPr>
        <p:txBody>
          <a:bodyPr/>
          <a:lstStyle/>
          <a:p>
            <a:r>
              <a:rPr lang="en-US" sz="3200" dirty="0">
                <a:latin typeface="Gill Sans MT" panose="020B0502020104020203" pitchFamily="34" charset="0"/>
              </a:rPr>
              <a:t>3.6 Enforcement methods: Secondary liability for unpaid tax</a:t>
            </a:r>
          </a:p>
        </p:txBody>
      </p:sp>
      <p:sp>
        <p:nvSpPr>
          <p:cNvPr id="7171" name="Rectangle 8"/>
          <p:cNvSpPr>
            <a:spLocks noChangeArrowheads="1"/>
          </p:cNvSpPr>
          <p:nvPr/>
        </p:nvSpPr>
        <p:spPr bwMode="auto">
          <a:xfrm>
            <a:off x="660400" y="1524001"/>
            <a:ext cx="8337550" cy="2985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000" dirty="0">
                <a:latin typeface="Gill Sans MT" panose="020B0502020104020203" pitchFamily="34" charset="0"/>
              </a:rPr>
              <a:t> </a:t>
            </a:r>
          </a:p>
          <a:p>
            <a:pPr algn="just"/>
            <a:r>
              <a:rPr lang="en-US" sz="2400" b="0" dirty="0">
                <a:latin typeface="Gill Sans MT" panose="020B0502020104020203" pitchFamily="34" charset="0"/>
              </a:rPr>
              <a:t>Where a taxpayer’s liability has not been satisfied after the sale of seized property, a person who has received property of the taxpayer in a transaction that is not at arm’s length in the three-year period preceding the date of the seizure proceedings is secondarily liable for the taxpayer’s obligation in the amount of the value of the property received, less any amount paid by the person for such property </a:t>
            </a:r>
            <a:endParaRPr lang="en-US" sz="2400" dirty="0">
              <a:latin typeface="Gill Sans MT" panose="020B0502020104020203" pitchFamily="34" charset="0"/>
            </a:endParaRPr>
          </a:p>
        </p:txBody>
      </p:sp>
    </p:spTree>
    <p:extLst>
      <p:ext uri="{BB962C8B-B14F-4D97-AF65-F5344CB8AC3E}">
        <p14:creationId xmlns:p14="http://schemas.microsoft.com/office/powerpoint/2010/main" val="28601977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a:xfrm>
            <a:off x="152400" y="228600"/>
            <a:ext cx="9220200" cy="609600"/>
          </a:xfrm>
        </p:spPr>
        <p:txBody>
          <a:bodyPr/>
          <a:lstStyle/>
          <a:p>
            <a:r>
              <a:rPr lang="en-US" sz="3200" dirty="0">
                <a:latin typeface="Gill Sans MT" panose="020B0502020104020203" pitchFamily="34" charset="0"/>
              </a:rPr>
              <a:t>3.7 Enforcement methods: Offset of tax due to the taxpayer</a:t>
            </a:r>
          </a:p>
        </p:txBody>
      </p:sp>
      <p:sp>
        <p:nvSpPr>
          <p:cNvPr id="7171" name="Rectangle 8"/>
          <p:cNvSpPr>
            <a:spLocks noChangeArrowheads="1"/>
          </p:cNvSpPr>
          <p:nvPr/>
        </p:nvSpPr>
        <p:spPr bwMode="auto">
          <a:xfrm>
            <a:off x="660400" y="1524001"/>
            <a:ext cx="8337550"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lvl="1">
              <a:buClr>
                <a:srgbClr val="99CC33"/>
              </a:buClr>
            </a:pPr>
            <a:r>
              <a:rPr lang="en-GB" sz="2800" b="0" dirty="0">
                <a:latin typeface="Gill Sans MT" panose="020B0502020104020203" pitchFamily="34" charset="0"/>
              </a:rPr>
              <a:t>Tax officials may offset any amount of tax that was not paid by a taxpayer within the stipulated time from any amount that may be refundable to the taxpayer under the LRC. </a:t>
            </a:r>
            <a:endParaRPr lang="en-US" sz="2800" b="0" dirty="0">
              <a:latin typeface="Gill Sans MT" panose="020B0502020104020203" pitchFamily="34" charset="0"/>
            </a:endParaRPr>
          </a:p>
          <a:p>
            <a:pPr lvl="1"/>
            <a:endParaRPr lang="en-US" sz="2800" dirty="0"/>
          </a:p>
        </p:txBody>
      </p:sp>
    </p:spTree>
    <p:extLst>
      <p:ext uri="{BB962C8B-B14F-4D97-AF65-F5344CB8AC3E}">
        <p14:creationId xmlns:p14="http://schemas.microsoft.com/office/powerpoint/2010/main" val="38887166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a:xfrm>
            <a:off x="152400" y="228600"/>
            <a:ext cx="9144000" cy="609600"/>
          </a:xfrm>
        </p:spPr>
        <p:txBody>
          <a:bodyPr/>
          <a:lstStyle/>
          <a:p>
            <a:r>
              <a:rPr lang="en-US" sz="3000" dirty="0">
                <a:latin typeface="Gill Sans MT" panose="020B0502020104020203" pitchFamily="34" charset="0"/>
              </a:rPr>
              <a:t>3.8 Enforcement methods: Example relating to offset of tax due to the taxpayer</a:t>
            </a:r>
          </a:p>
        </p:txBody>
      </p:sp>
      <p:sp>
        <p:nvSpPr>
          <p:cNvPr id="7171" name="Rectangle 8"/>
          <p:cNvSpPr>
            <a:spLocks noChangeArrowheads="1"/>
          </p:cNvSpPr>
          <p:nvPr/>
        </p:nvSpPr>
        <p:spPr bwMode="auto">
          <a:xfrm>
            <a:off x="660400" y="1524001"/>
            <a:ext cx="8337550"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GB" sz="2000" b="0" dirty="0">
                <a:latin typeface="Gill Sans MT" panose="020B0502020104020203" pitchFamily="34" charset="0"/>
              </a:rPr>
              <a:t>XYZ Company </a:t>
            </a:r>
          </a:p>
          <a:p>
            <a:pPr lvl="1" eaLnBrk="1" hangingPunct="1">
              <a:buClr>
                <a:srgbClr val="99CC33"/>
              </a:buClr>
              <a:buFont typeface="Courier New" pitchFamily="49" charset="0"/>
              <a:buChar char="o"/>
            </a:pPr>
            <a:r>
              <a:rPr lang="en-GB" sz="2000" b="0" dirty="0">
                <a:latin typeface="Gill Sans MT" panose="020B0502020104020203" pitchFamily="34" charset="0"/>
              </a:rPr>
              <a:t>advance payment of corporate income tax	LRD 280,000</a:t>
            </a:r>
          </a:p>
          <a:p>
            <a:pPr lvl="1" eaLnBrk="1" hangingPunct="1">
              <a:buClr>
                <a:srgbClr val="99CC33"/>
              </a:buClr>
              <a:buFont typeface="Courier New" pitchFamily="49" charset="0"/>
              <a:buChar char="o"/>
            </a:pPr>
            <a:r>
              <a:rPr lang="en-GB" sz="2000" b="0" dirty="0">
                <a:latin typeface="Gill Sans MT" panose="020B0502020104020203" pitchFamily="34" charset="0"/>
              </a:rPr>
              <a:t>in four instalments </a:t>
            </a:r>
          </a:p>
          <a:p>
            <a:pPr lvl="2" eaLnBrk="1" hangingPunct="1">
              <a:buClr>
                <a:srgbClr val="99CC33"/>
              </a:buClr>
              <a:buFont typeface="Courier New" pitchFamily="49" charset="0"/>
              <a:buChar char="o"/>
            </a:pPr>
            <a:r>
              <a:rPr lang="en-GB" sz="2000" b="0" dirty="0">
                <a:latin typeface="Gill Sans MT" panose="020B0502020104020203" pitchFamily="34" charset="0"/>
              </a:rPr>
              <a:t>mid April 				LRD 70,000</a:t>
            </a:r>
          </a:p>
          <a:p>
            <a:pPr lvl="2" eaLnBrk="1" hangingPunct="1">
              <a:buClr>
                <a:srgbClr val="99CC33"/>
              </a:buClr>
              <a:buFont typeface="Courier New" pitchFamily="49" charset="0"/>
              <a:buChar char="o"/>
            </a:pPr>
            <a:r>
              <a:rPr lang="en-GB" sz="2000" b="0" dirty="0">
                <a:latin typeface="Gill Sans MT" panose="020B0502020104020203" pitchFamily="34" charset="0"/>
              </a:rPr>
              <a:t>mid-July				LRD 70,000 </a:t>
            </a:r>
          </a:p>
          <a:p>
            <a:pPr lvl="2" eaLnBrk="1" hangingPunct="1">
              <a:buClr>
                <a:srgbClr val="99CC33"/>
              </a:buClr>
              <a:buFont typeface="Courier New" pitchFamily="49" charset="0"/>
              <a:buChar char="o"/>
            </a:pPr>
            <a:r>
              <a:rPr lang="en-GB" sz="2000" b="0" dirty="0">
                <a:latin typeface="Gill Sans MT" panose="020B0502020104020203" pitchFamily="34" charset="0"/>
              </a:rPr>
              <a:t>mid-October 		 		 LRD 70,000 </a:t>
            </a:r>
          </a:p>
          <a:p>
            <a:pPr lvl="2" eaLnBrk="1" hangingPunct="1">
              <a:buClr>
                <a:srgbClr val="99CC33"/>
              </a:buClr>
              <a:buFont typeface="Courier New" pitchFamily="49" charset="0"/>
              <a:buChar char="o"/>
            </a:pPr>
            <a:r>
              <a:rPr lang="en-GB" sz="2000" b="0" dirty="0">
                <a:latin typeface="Gill Sans MT" panose="020B0502020104020203" pitchFamily="34" charset="0"/>
              </a:rPr>
              <a:t>mid-January				 LRD 70,000 </a:t>
            </a:r>
          </a:p>
          <a:p>
            <a:pPr lvl="1" eaLnBrk="1" hangingPunct="1">
              <a:buClr>
                <a:srgbClr val="99CC33"/>
              </a:buClr>
              <a:buFont typeface="Courier New" pitchFamily="49" charset="0"/>
              <a:buChar char="o"/>
            </a:pPr>
            <a:r>
              <a:rPr lang="en-GB" sz="2000" b="0" dirty="0">
                <a:latin typeface="Gill Sans MT" panose="020B0502020104020203" pitchFamily="34" charset="0"/>
              </a:rPr>
              <a:t>However, on the basis of the total transactions, the actual annual tax liability of the company was LRD 260,000. </a:t>
            </a:r>
          </a:p>
          <a:p>
            <a:pPr lvl="1" eaLnBrk="1" hangingPunct="1">
              <a:buClr>
                <a:srgbClr val="99CC33"/>
              </a:buClr>
              <a:buFont typeface="Courier New" pitchFamily="49" charset="0"/>
              <a:buChar char="o"/>
            </a:pPr>
            <a:r>
              <a:rPr lang="en-GB" sz="2000" b="0" dirty="0">
                <a:latin typeface="Gill Sans MT" panose="020B0502020104020203" pitchFamily="34" charset="0"/>
              </a:rPr>
              <a:t>In this case, LRD 20,000 is refundable to the “XYZ Company”. </a:t>
            </a:r>
          </a:p>
          <a:p>
            <a:pPr lvl="1" eaLnBrk="1" hangingPunct="1">
              <a:buClr>
                <a:srgbClr val="99CC33"/>
              </a:buClr>
              <a:buFont typeface="Courier New" pitchFamily="49" charset="0"/>
              <a:buChar char="o"/>
            </a:pPr>
            <a:r>
              <a:rPr lang="en-GB" sz="2000" b="0" dirty="0">
                <a:latin typeface="Gill Sans MT" panose="020B0502020104020203" pitchFamily="34" charset="0"/>
              </a:rPr>
              <a:t>If the company failed to withhold tax on wages/salaries in January 2021 and the total amount owed is LRD 15,000, this amount may be deducted from the overpaid tax of LRD 20,000 by the taxpayer.</a:t>
            </a:r>
            <a:endParaRPr lang="en-US" sz="2000" b="0" dirty="0">
              <a:latin typeface="Gill Sans MT" panose="020B0502020104020203" pitchFamily="34" charset="0"/>
            </a:endParaRPr>
          </a:p>
        </p:txBody>
      </p:sp>
    </p:spTree>
    <p:extLst>
      <p:ext uri="{BB962C8B-B14F-4D97-AF65-F5344CB8AC3E}">
        <p14:creationId xmlns:p14="http://schemas.microsoft.com/office/powerpoint/2010/main" val="30781301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a:xfrm>
            <a:off x="152400" y="228600"/>
            <a:ext cx="8458200" cy="609600"/>
          </a:xfrm>
        </p:spPr>
        <p:txBody>
          <a:bodyPr/>
          <a:lstStyle/>
          <a:p>
            <a:r>
              <a:rPr lang="en-US" sz="3200" dirty="0">
                <a:latin typeface="Gill Sans MT" panose="020B0502020104020203" pitchFamily="34" charset="0"/>
              </a:rPr>
              <a:t>3.9 Enforcement methods: Offset from GOL payments</a:t>
            </a:r>
          </a:p>
        </p:txBody>
      </p:sp>
      <p:sp>
        <p:nvSpPr>
          <p:cNvPr id="7171" name="Rectangle 8"/>
          <p:cNvSpPr>
            <a:spLocks noChangeArrowheads="1"/>
          </p:cNvSpPr>
          <p:nvPr/>
        </p:nvSpPr>
        <p:spPr bwMode="auto">
          <a:xfrm>
            <a:off x="660400" y="1524001"/>
            <a:ext cx="8337550"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lvl="1" indent="-342900">
              <a:buFont typeface="Arial" pitchFamily="34" charset="0"/>
              <a:buChar char="•"/>
            </a:pPr>
            <a:r>
              <a:rPr lang="en-GB" sz="3200" b="0" dirty="0">
                <a:latin typeface="Gill Sans MT" panose="020B0502020104020203" pitchFamily="34" charset="0"/>
              </a:rPr>
              <a:t>If the taxpayer is in receipt of grants or subsidies or any other amount from any GOL bodies, tax officer may recover the tax due by deducting the amount of the debt from any grants or subsidies or any other amount due to the taxpayer. </a:t>
            </a:r>
            <a:endParaRPr lang="en-US" sz="3200" b="0" dirty="0">
              <a:latin typeface="Gill Sans MT" panose="020B0502020104020203" pitchFamily="34" charset="0"/>
            </a:endParaRPr>
          </a:p>
          <a:p>
            <a:pPr eaLnBrk="1" hangingPunct="1"/>
            <a:endParaRPr lang="en-US" sz="3200" b="0" dirty="0">
              <a:latin typeface="Gill Sans MT" panose="020B0502020104020203" pitchFamily="34" charset="0"/>
            </a:endParaRPr>
          </a:p>
          <a:p>
            <a:pPr lvl="1"/>
            <a:endParaRPr lang="en-US" sz="2800" dirty="0"/>
          </a:p>
        </p:txBody>
      </p:sp>
    </p:spTree>
    <p:extLst>
      <p:ext uri="{BB962C8B-B14F-4D97-AF65-F5344CB8AC3E}">
        <p14:creationId xmlns:p14="http://schemas.microsoft.com/office/powerpoint/2010/main" val="26554186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a:xfrm>
            <a:off x="152400" y="228600"/>
            <a:ext cx="9753600" cy="609600"/>
          </a:xfrm>
        </p:spPr>
        <p:txBody>
          <a:bodyPr/>
          <a:lstStyle/>
          <a:p>
            <a:r>
              <a:rPr lang="en-US" sz="3200" dirty="0">
                <a:latin typeface="Gill Sans MT" panose="020B0502020104020203" pitchFamily="34" charset="0"/>
              </a:rPr>
              <a:t>3.10 Enforcement methods: Example of offset from GOL payments</a:t>
            </a:r>
          </a:p>
        </p:txBody>
      </p:sp>
      <p:sp>
        <p:nvSpPr>
          <p:cNvPr id="7171" name="Rectangle 8"/>
          <p:cNvSpPr>
            <a:spLocks noChangeArrowheads="1"/>
          </p:cNvSpPr>
          <p:nvPr/>
        </p:nvSpPr>
        <p:spPr bwMode="auto">
          <a:xfrm>
            <a:off x="660400" y="1524001"/>
            <a:ext cx="833755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800100" lvl="1" indent="-342900" eaLnBrk="1" hangingPunct="1">
              <a:buClr>
                <a:srgbClr val="99CC33"/>
              </a:buClr>
              <a:buFont typeface="Arial" pitchFamily="34" charset="0"/>
              <a:buChar char="•"/>
            </a:pPr>
            <a:r>
              <a:rPr lang="en-GB" sz="2400" b="0" dirty="0">
                <a:latin typeface="Gill Sans MT" panose="020B0502020104020203" pitchFamily="34" charset="0"/>
              </a:rPr>
              <a:t>For example, Monrovia Construction Company was to receive LRD 100,000 from the Ministry of Finance and Development Planning on account of service provided to renovate one of the office buildings. </a:t>
            </a:r>
          </a:p>
          <a:p>
            <a:pPr marL="800100" lvl="1" indent="-342900" eaLnBrk="1" hangingPunct="1">
              <a:buClr>
                <a:srgbClr val="99CC33"/>
              </a:buClr>
              <a:buFont typeface="Arial" pitchFamily="34" charset="0"/>
              <a:buChar char="•"/>
            </a:pPr>
            <a:endParaRPr lang="en-GB" sz="2400" b="0" dirty="0">
              <a:latin typeface="Gill Sans MT" panose="020B0502020104020203" pitchFamily="34" charset="0"/>
            </a:endParaRPr>
          </a:p>
          <a:p>
            <a:pPr marL="800100" lvl="1" indent="-342900" eaLnBrk="1" hangingPunct="1">
              <a:buClr>
                <a:srgbClr val="99CC33"/>
              </a:buClr>
              <a:buFont typeface="Arial" pitchFamily="34" charset="0"/>
              <a:buChar char="•"/>
            </a:pPr>
            <a:r>
              <a:rPr lang="en-GB" sz="2400" b="0" dirty="0">
                <a:latin typeface="Gill Sans MT" panose="020B0502020104020203" pitchFamily="34" charset="0"/>
              </a:rPr>
              <a:t>If this company has not paid business profit tax of LRD 50,000, tax office may ask the Ministry of Finance and Development Planning to pay LRD 50,000 directly to the tax office from the LRD 100,000 due to the construction company.</a:t>
            </a:r>
            <a:endParaRPr lang="en-US" sz="2400" b="0" dirty="0">
              <a:latin typeface="Gill Sans MT" panose="020B0502020104020203" pitchFamily="34" charset="0"/>
            </a:endParaRPr>
          </a:p>
          <a:p>
            <a:pPr eaLnBrk="1" hangingPunct="1"/>
            <a:endParaRPr lang="en-US" sz="2400" b="0" dirty="0">
              <a:latin typeface="Gill Sans MT" panose="020B0502020104020203" pitchFamily="34" charset="0"/>
            </a:endParaRPr>
          </a:p>
          <a:p>
            <a:pPr lvl="1"/>
            <a:endParaRPr lang="en-US" sz="2400" b="0" dirty="0">
              <a:latin typeface="Gill Sans MT" panose="020B0502020104020203" pitchFamily="34" charset="0"/>
            </a:endParaRPr>
          </a:p>
        </p:txBody>
      </p:sp>
    </p:spTree>
    <p:extLst>
      <p:ext uri="{BB962C8B-B14F-4D97-AF65-F5344CB8AC3E}">
        <p14:creationId xmlns:p14="http://schemas.microsoft.com/office/powerpoint/2010/main" val="1337582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a:xfrm>
            <a:off x="152400" y="228600"/>
            <a:ext cx="8001000" cy="609600"/>
          </a:xfrm>
        </p:spPr>
        <p:txBody>
          <a:bodyPr/>
          <a:lstStyle/>
          <a:p>
            <a:r>
              <a:rPr lang="en-US" sz="3200" dirty="0">
                <a:latin typeface="Gill Sans MT" panose="020B0502020104020203" pitchFamily="34" charset="0"/>
              </a:rPr>
              <a:t>3.11 Enforcement methods: Taxpayers bank account</a:t>
            </a:r>
          </a:p>
        </p:txBody>
      </p:sp>
      <p:sp>
        <p:nvSpPr>
          <p:cNvPr id="7171" name="Rectangle 8"/>
          <p:cNvSpPr>
            <a:spLocks noChangeArrowheads="1"/>
          </p:cNvSpPr>
          <p:nvPr/>
        </p:nvSpPr>
        <p:spPr bwMode="auto">
          <a:xfrm>
            <a:off x="660400" y="1524001"/>
            <a:ext cx="833755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800100" lvl="1" indent="-342900" eaLnBrk="1" hangingPunct="1">
              <a:buClr>
                <a:srgbClr val="99CC33"/>
              </a:buClr>
              <a:buFont typeface="Arial" pitchFamily="34" charset="0"/>
              <a:buChar char="•"/>
            </a:pPr>
            <a:r>
              <a:rPr lang="en-GB" sz="2400" b="0" dirty="0">
                <a:latin typeface="Gill Sans MT" panose="020B0502020104020203" pitchFamily="34" charset="0"/>
              </a:rPr>
              <a:t>Tax officials are authorized to demand taxpayer funds deposited at a financial institution to recover tax arrears. </a:t>
            </a:r>
          </a:p>
          <a:p>
            <a:pPr marL="800100" lvl="1" indent="-342900" eaLnBrk="1" hangingPunct="1">
              <a:buClr>
                <a:srgbClr val="99CC33"/>
              </a:buClr>
              <a:buFont typeface="Arial" pitchFamily="34" charset="0"/>
              <a:buChar char="•"/>
            </a:pPr>
            <a:endParaRPr lang="en-GB" sz="2400" b="0" dirty="0">
              <a:latin typeface="Gill Sans MT" panose="020B0502020104020203" pitchFamily="34" charset="0"/>
            </a:endParaRPr>
          </a:p>
          <a:p>
            <a:pPr marL="800100" lvl="1" indent="-342900" eaLnBrk="1" hangingPunct="1">
              <a:buClr>
                <a:srgbClr val="99CC33"/>
              </a:buClr>
              <a:buFont typeface="Arial" pitchFamily="34" charset="0"/>
              <a:buChar char="•"/>
            </a:pPr>
            <a:endParaRPr lang="en-GB" sz="2400" b="0" dirty="0">
              <a:latin typeface="Gill Sans MT" panose="020B0502020104020203" pitchFamily="34" charset="0"/>
            </a:endParaRPr>
          </a:p>
          <a:p>
            <a:pPr marL="800100" lvl="1" indent="-342900" eaLnBrk="1" hangingPunct="1">
              <a:buClr>
                <a:srgbClr val="99CC33"/>
              </a:buClr>
              <a:buFont typeface="Arial" pitchFamily="34" charset="0"/>
              <a:buChar char="•"/>
            </a:pPr>
            <a:endParaRPr lang="en-US" sz="2400" dirty="0"/>
          </a:p>
          <a:p>
            <a:pPr eaLnBrk="1" hangingPunct="1"/>
            <a:endParaRPr lang="en-US" sz="2000" dirty="0"/>
          </a:p>
          <a:p>
            <a:pPr lvl="1"/>
            <a:endParaRPr lang="en-US" sz="2800" dirty="0"/>
          </a:p>
        </p:txBody>
      </p:sp>
    </p:spTree>
    <p:extLst>
      <p:ext uri="{BB962C8B-B14F-4D97-AF65-F5344CB8AC3E}">
        <p14:creationId xmlns:p14="http://schemas.microsoft.com/office/powerpoint/2010/main" val="25141752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a:xfrm>
            <a:off x="152400" y="228600"/>
            <a:ext cx="8305800" cy="609600"/>
          </a:xfrm>
        </p:spPr>
        <p:txBody>
          <a:bodyPr/>
          <a:lstStyle/>
          <a:p>
            <a:r>
              <a:rPr lang="en-US" sz="3200" dirty="0">
                <a:latin typeface="Gill Sans MT" panose="020B0502020104020203" pitchFamily="34" charset="0"/>
              </a:rPr>
              <a:t>3.12 Enforcement methods: Temporary closure of business</a:t>
            </a:r>
          </a:p>
        </p:txBody>
      </p:sp>
      <p:sp>
        <p:nvSpPr>
          <p:cNvPr id="7171" name="Rectangle 8"/>
          <p:cNvSpPr>
            <a:spLocks noChangeArrowheads="1"/>
          </p:cNvSpPr>
          <p:nvPr/>
        </p:nvSpPr>
        <p:spPr bwMode="auto">
          <a:xfrm>
            <a:off x="660400" y="1524001"/>
            <a:ext cx="8337550"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000" dirty="0">
                <a:latin typeface="Gill Sans MT" panose="020B0502020104020203" pitchFamily="34" charset="0"/>
              </a:rPr>
              <a:t> </a:t>
            </a:r>
          </a:p>
          <a:p>
            <a:pPr algn="just"/>
            <a:r>
              <a:rPr lang="en-US" i="1" dirty="0"/>
              <a:t> </a:t>
            </a:r>
            <a:endParaRPr lang="en-US" sz="2400" b="0" dirty="0">
              <a:latin typeface="Gill Sans MT" panose="020B0502020104020203" pitchFamily="34" charset="0"/>
            </a:endParaRPr>
          </a:p>
          <a:p>
            <a:pPr algn="just"/>
            <a:r>
              <a:rPr lang="en-US" sz="2400" b="0" dirty="0">
                <a:latin typeface="Gill Sans MT" panose="020B0502020104020203" pitchFamily="34" charset="0"/>
              </a:rPr>
              <a:t>Where a taxpayer fails to pay tax on the due date and, after receiving a 72-hour warning notice, fails to contact the Liberia Revenue Authority to make arrangements for payment, the Commissioner General may lock and seal the person’s place of business and keep it closed for not more than 5 days.</a:t>
            </a:r>
            <a:endParaRPr lang="en-US" sz="2400" dirty="0">
              <a:latin typeface="Gill Sans MT" panose="020B0502020104020203" pitchFamily="34" charset="0"/>
            </a:endParaRPr>
          </a:p>
        </p:txBody>
      </p:sp>
    </p:spTree>
    <p:extLst>
      <p:ext uri="{BB962C8B-B14F-4D97-AF65-F5344CB8AC3E}">
        <p14:creationId xmlns:p14="http://schemas.microsoft.com/office/powerpoint/2010/main" val="13685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1"/>
          <p:cNvSpPr>
            <a:spLocks noGrp="1"/>
          </p:cNvSpPr>
          <p:nvPr>
            <p:ph type="sldNum" sz="quarter" idx="14"/>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685800" indent="-263525">
              <a:defRPr>
                <a:solidFill>
                  <a:schemeClr val="tx1"/>
                </a:solidFill>
                <a:latin typeface="Arial" panose="020B0604020202020204" pitchFamily="34" charset="0"/>
                <a:cs typeface="Arial" panose="020B0604020202020204" pitchFamily="34" charset="0"/>
              </a:defRPr>
            </a:lvl2pPr>
            <a:lvl3pPr marL="1054100" indent="-209550">
              <a:defRPr>
                <a:solidFill>
                  <a:schemeClr val="tx1"/>
                </a:solidFill>
                <a:latin typeface="Arial" panose="020B0604020202020204" pitchFamily="34" charset="0"/>
                <a:cs typeface="Arial" panose="020B0604020202020204" pitchFamily="34" charset="0"/>
              </a:defRPr>
            </a:lvl3pPr>
            <a:lvl4pPr marL="1476375" indent="-209550">
              <a:defRPr>
                <a:solidFill>
                  <a:schemeClr val="tx1"/>
                </a:solidFill>
                <a:latin typeface="Arial" panose="020B0604020202020204" pitchFamily="34" charset="0"/>
                <a:cs typeface="Arial" panose="020B0604020202020204" pitchFamily="34" charset="0"/>
              </a:defRPr>
            </a:lvl4pPr>
            <a:lvl5pPr marL="1898650" indent="-209550">
              <a:defRPr>
                <a:solidFill>
                  <a:schemeClr val="tx1"/>
                </a:solidFill>
                <a:latin typeface="Arial" panose="020B0604020202020204" pitchFamily="34" charset="0"/>
                <a:cs typeface="Arial" panose="020B0604020202020204" pitchFamily="34" charset="0"/>
              </a:defRPr>
            </a:lvl5pPr>
            <a:lvl6pPr marL="2355850" indent="-2095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813050" indent="-2095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270250" indent="-2095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727450" indent="-2095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ED6E953-08A8-4EEA-B23C-89B45C19CD6E}" type="slidenum">
              <a:rPr lang="en-US" altLang="en-US" sz="1100"/>
              <a:pPr/>
              <a:t>2</a:t>
            </a:fld>
            <a:endParaRPr lang="en-US" altLang="en-US" sz="1100" dirty="0"/>
          </a:p>
        </p:txBody>
      </p:sp>
      <p:sp>
        <p:nvSpPr>
          <p:cNvPr id="9219" name="Content Placeholder 2"/>
          <p:cNvSpPr>
            <a:spLocks noGrp="1"/>
          </p:cNvSpPr>
          <p:nvPr>
            <p:ph sz="half" idx="13"/>
          </p:nvPr>
        </p:nvSpPr>
        <p:spPr>
          <a:xfrm>
            <a:off x="733425" y="1447800"/>
            <a:ext cx="8510588" cy="4724400"/>
          </a:xfrm>
        </p:spPr>
        <p:txBody>
          <a:bodyPr lIns="84406" tIns="42203" rIns="84406" bIns="42203"/>
          <a:lstStyle/>
          <a:p>
            <a:pPr marL="1371600" lvl="2" indent="-457200">
              <a:buFont typeface="+mj-lt"/>
              <a:buAutoNum type="arabicPeriod"/>
              <a:defRPr/>
            </a:pPr>
            <a:r>
              <a:rPr lang="en-US" sz="2400" dirty="0">
                <a:latin typeface="Gill Sans MT" panose="020B0502020104020203" pitchFamily="34" charset="0"/>
              </a:rPr>
              <a:t>General Introduction</a:t>
            </a:r>
            <a:r>
              <a:rPr lang="en-GB" altLang="en-US" sz="2200" dirty="0">
                <a:latin typeface="Gill Sans MT" panose="020B0502020104020203" pitchFamily="34" charset="0"/>
              </a:rPr>
              <a:t> 			Slides 4-5</a:t>
            </a:r>
          </a:p>
          <a:p>
            <a:pPr marL="1371600" lvl="2" indent="-457200">
              <a:buFont typeface="+mj-lt"/>
              <a:buAutoNum type="arabicPeriod"/>
              <a:defRPr/>
            </a:pPr>
            <a:r>
              <a:rPr lang="en-US" sz="2400" dirty="0">
                <a:latin typeface="Gill Sans MT" panose="020B0502020104020203" pitchFamily="34" charset="0"/>
              </a:rPr>
              <a:t>Tax arrears collection in Liberia</a:t>
            </a:r>
            <a:r>
              <a:rPr lang="en-GB" altLang="en-US" sz="2200" dirty="0">
                <a:latin typeface="Gill Sans MT" panose="020B0502020104020203" pitchFamily="34" charset="0"/>
              </a:rPr>
              <a:t> 		Slides 6-8</a:t>
            </a:r>
          </a:p>
          <a:p>
            <a:pPr marL="1371600" lvl="2" indent="-457200">
              <a:buFont typeface="+mj-lt"/>
              <a:buAutoNum type="arabicPeriod"/>
              <a:defRPr/>
            </a:pPr>
            <a:r>
              <a:rPr lang="en-GB" altLang="en-US" sz="2200" dirty="0">
                <a:latin typeface="Gill Sans MT" panose="020B0502020104020203" pitchFamily="34" charset="0"/>
              </a:rPr>
              <a:t>Enforcement methods		 	Slides 9-25</a:t>
            </a:r>
          </a:p>
          <a:p>
            <a:pPr marL="1371600" lvl="2" indent="-457200">
              <a:buFont typeface="+mj-lt"/>
              <a:buAutoNum type="arabicPeriod"/>
              <a:defRPr/>
            </a:pPr>
            <a:r>
              <a:rPr lang="en-GB" altLang="en-US" sz="2200" dirty="0">
                <a:latin typeface="Gill Sans MT" panose="020B0502020104020203" pitchFamily="34" charset="0"/>
              </a:rPr>
              <a:t>Lien	 				Slides 26-35</a:t>
            </a:r>
          </a:p>
          <a:p>
            <a:pPr marL="1371600" lvl="2" indent="-457200">
              <a:buFont typeface="+mj-lt"/>
              <a:buAutoNum type="arabicPeriod"/>
              <a:defRPr/>
            </a:pPr>
            <a:r>
              <a:rPr lang="en-GB" altLang="en-US" sz="2200" dirty="0">
                <a:latin typeface="Gill Sans MT" panose="020B0502020104020203" pitchFamily="34" charset="0"/>
              </a:rPr>
              <a:t>Collection visits 				Slides 36 -41</a:t>
            </a:r>
          </a:p>
          <a:p>
            <a:pPr marL="1371600" lvl="2" indent="-457200">
              <a:buFont typeface="+mj-lt"/>
              <a:buAutoNum type="arabicPeriod"/>
              <a:defRPr/>
            </a:pPr>
            <a:r>
              <a:rPr lang="en-GB" altLang="en-US" sz="2200" dirty="0">
                <a:latin typeface="Gill Sans MT" panose="020B0502020104020203" pitchFamily="34" charset="0"/>
              </a:rPr>
              <a:t>Others 		 			Slides 42-45</a:t>
            </a:r>
          </a:p>
        </p:txBody>
      </p:sp>
      <p:sp>
        <p:nvSpPr>
          <p:cNvPr id="12292" name="Title 3"/>
          <p:cNvSpPr>
            <a:spLocks noGrp="1"/>
          </p:cNvSpPr>
          <p:nvPr>
            <p:ph type="title"/>
          </p:nvPr>
        </p:nvSpPr>
        <p:spPr>
          <a:xfrm>
            <a:off x="522289" y="474663"/>
            <a:ext cx="7032625" cy="563562"/>
          </a:xfrm>
        </p:spPr>
        <p:txBody>
          <a:bodyPr/>
          <a:lstStyle/>
          <a:p>
            <a:pPr eaLnBrk="1" hangingPunct="1">
              <a:defRPr/>
            </a:pPr>
            <a:r>
              <a:rPr lang="en-US" altLang="en-US" sz="2954" dirty="0">
                <a:latin typeface="Gill Sans MT" panose="020B0502020104020203" pitchFamily="34" charset="0"/>
              </a:rPr>
              <a:t>CONTENTS</a:t>
            </a:r>
          </a:p>
        </p:txBody>
      </p:sp>
    </p:spTree>
    <p:extLst>
      <p:ext uri="{BB962C8B-B14F-4D97-AF65-F5344CB8AC3E}">
        <p14:creationId xmlns:p14="http://schemas.microsoft.com/office/powerpoint/2010/main" val="8881960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a:xfrm>
            <a:off x="152400" y="228600"/>
            <a:ext cx="8077200" cy="609600"/>
          </a:xfrm>
        </p:spPr>
        <p:txBody>
          <a:bodyPr/>
          <a:lstStyle/>
          <a:p>
            <a:r>
              <a:rPr lang="en-US" sz="3200" dirty="0">
                <a:latin typeface="Gill Sans MT" panose="020B0502020104020203" pitchFamily="34" charset="0"/>
              </a:rPr>
              <a:t>3.13 Enforcement methods: Recovery of tax from receiver (I)</a:t>
            </a:r>
          </a:p>
        </p:txBody>
      </p:sp>
      <p:sp>
        <p:nvSpPr>
          <p:cNvPr id="7171" name="Rectangle 8"/>
          <p:cNvSpPr>
            <a:spLocks noChangeArrowheads="1"/>
          </p:cNvSpPr>
          <p:nvPr/>
        </p:nvSpPr>
        <p:spPr bwMode="auto">
          <a:xfrm>
            <a:off x="660400" y="2133600"/>
            <a:ext cx="8337550" cy="5324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85750" indent="-285750">
              <a:buFont typeface="Arial" panose="020B0604020202020204" pitchFamily="34" charset="0"/>
              <a:buChar char="•"/>
            </a:pPr>
            <a:r>
              <a:rPr lang="en-US" sz="2000" b="0" dirty="0">
                <a:latin typeface="Gill Sans MT" panose="020B0502020104020203" pitchFamily="34" charset="0"/>
              </a:rPr>
              <a:t>Tax arrears can be recovered from a receiver, who is defined as:</a:t>
            </a:r>
          </a:p>
          <a:p>
            <a:pPr marL="742950" lvl="1" indent="-285750">
              <a:buFont typeface="Arial" panose="020B0604020202020204" pitchFamily="34" charset="0"/>
              <a:buChar char="•"/>
            </a:pPr>
            <a:r>
              <a:rPr lang="en-US" sz="2000" b="0" dirty="0">
                <a:latin typeface="Gill Sans MT" panose="020B0502020104020203" pitchFamily="34" charset="0"/>
              </a:rPr>
              <a:t>a liquidator of a legal person; </a:t>
            </a:r>
          </a:p>
          <a:p>
            <a:pPr marL="742950" lvl="1" indent="-285750">
              <a:buFont typeface="Arial" panose="020B0604020202020204" pitchFamily="34" charset="0"/>
              <a:buChar char="•"/>
            </a:pPr>
            <a:r>
              <a:rPr lang="en-US" sz="2000" b="0" dirty="0">
                <a:latin typeface="Gill Sans MT" panose="020B0502020104020203" pitchFamily="34" charset="0"/>
              </a:rPr>
              <a:t>a receiver appointed out of court or by a court in respect of property or legal person; </a:t>
            </a:r>
          </a:p>
          <a:p>
            <a:pPr marL="742950" lvl="1" indent="-285750">
              <a:buFont typeface="Arial" panose="020B0604020202020204" pitchFamily="34" charset="0"/>
              <a:buChar char="•"/>
            </a:pPr>
            <a:r>
              <a:rPr lang="en-US" sz="2000" b="0" dirty="0">
                <a:latin typeface="Gill Sans MT" panose="020B0502020104020203" pitchFamily="34" charset="0"/>
              </a:rPr>
              <a:t>a trustee for a bankrupt person; </a:t>
            </a:r>
          </a:p>
          <a:p>
            <a:pPr marL="742950" lvl="1" indent="-285750">
              <a:buFont typeface="Arial" panose="020B0604020202020204" pitchFamily="34" charset="0"/>
              <a:buChar char="•"/>
            </a:pPr>
            <a:r>
              <a:rPr lang="en-US" sz="2000" b="0" dirty="0">
                <a:latin typeface="Gill Sans MT" panose="020B0502020104020203" pitchFamily="34" charset="0"/>
              </a:rPr>
              <a:t>a mortgagee in possession; </a:t>
            </a:r>
          </a:p>
          <a:p>
            <a:pPr marL="742950" lvl="1" indent="-285750">
              <a:buFont typeface="Arial" panose="020B0604020202020204" pitchFamily="34" charset="0"/>
              <a:buChar char="•"/>
            </a:pPr>
            <a:r>
              <a:rPr lang="en-US" sz="2000" b="0" dirty="0">
                <a:latin typeface="Gill Sans MT" panose="020B0502020104020203" pitchFamily="34" charset="0"/>
              </a:rPr>
              <a:t>an executor of a deceased individual’s estate; or </a:t>
            </a:r>
          </a:p>
          <a:p>
            <a:pPr marL="742950" lvl="1" indent="-285750">
              <a:buFont typeface="Arial" panose="020B0604020202020204" pitchFamily="34" charset="0"/>
              <a:buChar char="•"/>
            </a:pPr>
            <a:r>
              <a:rPr lang="en-US" sz="2000" b="0" dirty="0">
                <a:latin typeface="Gill Sans MT" panose="020B0502020104020203" pitchFamily="34" charset="0"/>
              </a:rPr>
              <a:t>any person conducting the affairs of an incapacitated person; and “tax debtor” means the person whose property comes into the possession of a receiver. </a:t>
            </a:r>
            <a:endParaRPr lang="en-US" sz="2000" dirty="0">
              <a:latin typeface="Gill Sans MT" panose="020B0502020104020203" pitchFamily="34" charset="0"/>
            </a:endParaRPr>
          </a:p>
          <a:p>
            <a:pPr marL="285750" indent="-285750">
              <a:buFont typeface="Arial" panose="020B0604020202020204" pitchFamily="34" charset="0"/>
              <a:buChar char="•"/>
            </a:pPr>
            <a:r>
              <a:rPr lang="en-US" sz="2000" b="0" dirty="0">
                <a:latin typeface="Gill Sans MT" panose="020B0502020104020203" pitchFamily="34" charset="0"/>
              </a:rPr>
              <a:t>A receiver shall notify the Commissioner General in writing within fourteen days of being appointed to the position of receiver or of taking possession of property situated in Liberia, whichever occurs first. </a:t>
            </a:r>
          </a:p>
          <a:p>
            <a:pPr marL="285750" indent="-285750">
              <a:buFont typeface="Arial" panose="020B0604020202020204" pitchFamily="34" charset="0"/>
              <a:buChar char="•"/>
            </a:pPr>
            <a:r>
              <a:rPr lang="en-US" sz="2000" b="0" dirty="0">
                <a:latin typeface="Gill Sans MT" panose="020B0502020104020203" pitchFamily="34" charset="0"/>
              </a:rPr>
              <a:t>The Commissioner General may serve on a receiver a notice in writing of the amount that appears to the Commissioner General to be sufficient to provide for any tax that is due and payable as stated in an assessment notice or that will become due by the tax debtor. </a:t>
            </a:r>
          </a:p>
        </p:txBody>
      </p:sp>
    </p:spTree>
    <p:extLst>
      <p:ext uri="{BB962C8B-B14F-4D97-AF65-F5344CB8AC3E}">
        <p14:creationId xmlns:p14="http://schemas.microsoft.com/office/powerpoint/2010/main" val="9333221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a:xfrm>
            <a:off x="152400" y="228600"/>
            <a:ext cx="8077200" cy="609600"/>
          </a:xfrm>
        </p:spPr>
        <p:txBody>
          <a:bodyPr/>
          <a:lstStyle/>
          <a:p>
            <a:r>
              <a:rPr lang="en-US" sz="3200" dirty="0">
                <a:latin typeface="Gill Sans MT" panose="020B0502020104020203" pitchFamily="34" charset="0"/>
              </a:rPr>
              <a:t>3.14 Enforcement methods: Recovery of tax from receiver (II)</a:t>
            </a:r>
          </a:p>
        </p:txBody>
      </p:sp>
      <p:sp>
        <p:nvSpPr>
          <p:cNvPr id="7171" name="Rectangle 8"/>
          <p:cNvSpPr>
            <a:spLocks noChangeArrowheads="1"/>
          </p:cNvSpPr>
          <p:nvPr/>
        </p:nvSpPr>
        <p:spPr bwMode="auto">
          <a:xfrm>
            <a:off x="660400" y="1524001"/>
            <a:ext cx="833755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85750" indent="-285750" algn="just">
              <a:buFont typeface="Arial" panose="020B0604020202020204" pitchFamily="34" charset="0"/>
              <a:buChar char="•"/>
            </a:pPr>
            <a:r>
              <a:rPr lang="en-US" sz="2400" b="0" dirty="0">
                <a:latin typeface="Gill Sans MT" panose="020B0502020104020203" pitchFamily="34" charset="0"/>
              </a:rPr>
              <a:t>After receiving a notice a receiver: </a:t>
            </a:r>
          </a:p>
          <a:p>
            <a:pPr marL="800100" lvl="1" indent="-342900" algn="just">
              <a:buFont typeface="Arial" panose="020B0604020202020204" pitchFamily="34" charset="0"/>
              <a:buChar char="•"/>
            </a:pPr>
            <a:r>
              <a:rPr lang="en-US" sz="2400" b="0" dirty="0">
                <a:latin typeface="Gill Sans MT" panose="020B0502020104020203" pitchFamily="34" charset="0"/>
              </a:rPr>
              <a:t>shall sell sufficient of the property that comes into the receiver’s possession under the receivership to set aside, after payment of any debts having priority over the tax, the amount notified by the Commissioner General; and </a:t>
            </a:r>
          </a:p>
          <a:p>
            <a:pPr marL="800100" lvl="1" indent="-342900" algn="just">
              <a:buFont typeface="Arial" panose="020B0604020202020204" pitchFamily="34" charset="0"/>
              <a:buChar char="•"/>
            </a:pPr>
            <a:r>
              <a:rPr lang="en-US" sz="2400" b="0" dirty="0">
                <a:latin typeface="Gill Sans MT" panose="020B0502020104020203" pitchFamily="34" charset="0"/>
              </a:rPr>
              <a:t>is liable to pay to the Commissioner General on account of the tax debtor’s tax liability the amount set aside unless the Commissioner General notifies the receiver that a lesser payment will suffice. </a:t>
            </a:r>
          </a:p>
          <a:p>
            <a:pPr marL="342900" indent="-342900" algn="just">
              <a:buFont typeface="Arial" panose="020B0604020202020204" pitchFamily="34" charset="0"/>
              <a:buChar char="•"/>
            </a:pPr>
            <a:r>
              <a:rPr lang="en-US" sz="2400" b="0" dirty="0">
                <a:latin typeface="Gill Sans MT" panose="020B0502020104020203" pitchFamily="34" charset="0"/>
              </a:rPr>
              <a:t>To the extent that a receiver fails to set aside a required amount the receiver is personally liable to pay to the Commissioner General on account of the tax debtor’s tax liability the amount that should have been set aside but may recover any amount paid from the tax debtor. </a:t>
            </a:r>
          </a:p>
          <a:p>
            <a:pPr algn="just"/>
            <a:endParaRPr lang="en-US" sz="2400" b="0" dirty="0">
              <a:latin typeface="Gill Sans MT" panose="020B0502020104020203" pitchFamily="34" charset="0"/>
            </a:endParaRPr>
          </a:p>
        </p:txBody>
      </p:sp>
    </p:spTree>
    <p:extLst>
      <p:ext uri="{BB962C8B-B14F-4D97-AF65-F5344CB8AC3E}">
        <p14:creationId xmlns:p14="http://schemas.microsoft.com/office/powerpoint/2010/main" val="27499877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a:xfrm>
            <a:off x="152400" y="228600"/>
            <a:ext cx="9448800" cy="609600"/>
          </a:xfrm>
        </p:spPr>
        <p:txBody>
          <a:bodyPr/>
          <a:lstStyle/>
          <a:p>
            <a:r>
              <a:rPr lang="en-US" sz="3200" dirty="0">
                <a:latin typeface="Gill Sans MT" panose="020B0502020104020203" pitchFamily="34" charset="0"/>
              </a:rPr>
              <a:t>3.15 Enforcement methods: Recovery of tax from agent of nonresident (I)</a:t>
            </a:r>
          </a:p>
        </p:txBody>
      </p:sp>
      <p:sp>
        <p:nvSpPr>
          <p:cNvPr id="7171" name="Rectangle 8"/>
          <p:cNvSpPr>
            <a:spLocks noChangeArrowheads="1"/>
          </p:cNvSpPr>
          <p:nvPr/>
        </p:nvSpPr>
        <p:spPr bwMode="auto">
          <a:xfrm>
            <a:off x="660400" y="1524001"/>
            <a:ext cx="833755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lgn="just">
              <a:buFont typeface="Arial" panose="020B0604020202020204" pitchFamily="34" charset="0"/>
              <a:buChar char="•"/>
            </a:pPr>
            <a:r>
              <a:rPr lang="en-US" sz="2400" b="0" dirty="0">
                <a:latin typeface="Gill Sans MT" panose="020B0502020104020203" pitchFamily="34" charset="0"/>
              </a:rPr>
              <a:t>Where tax is due by a non-resident person (the “tax debtor”) and the tax debtor fails to pay the tax on or before the date it is due and payable; or </a:t>
            </a:r>
          </a:p>
          <a:p>
            <a:pPr marL="342900" indent="-342900" algn="just">
              <a:buFont typeface="Arial" panose="020B0604020202020204" pitchFamily="34" charset="0"/>
              <a:buChar char="•"/>
            </a:pPr>
            <a:r>
              <a:rPr lang="en-US" sz="2400" b="0" dirty="0">
                <a:latin typeface="Gill Sans MT" panose="020B0502020104020203" pitchFamily="34" charset="0"/>
              </a:rPr>
              <a:t>the Commissioner General believes on reasonable grounds that the tax debtor will not pay the tax by the date on which it becomes due and payable, </a:t>
            </a:r>
          </a:p>
          <a:p>
            <a:pPr marL="342900" indent="-342900" algn="just">
              <a:buFont typeface="Arial" panose="020B0604020202020204" pitchFamily="34" charset="0"/>
              <a:buChar char="•"/>
            </a:pPr>
            <a:r>
              <a:rPr lang="en-US" sz="2400" b="0" dirty="0">
                <a:latin typeface="Gill Sans MT" panose="020B0502020104020203" pitchFamily="34" charset="0"/>
              </a:rPr>
              <a:t>the Commissioner General may by service of a notice in writing require a person who is in possession of property owned by the tax debtor to pay tax on behalf of the tax debtor, up to the market value of the property but not exceeding the amount of tax due by the tax debtor. </a:t>
            </a:r>
          </a:p>
          <a:p>
            <a:pPr algn="just"/>
            <a:endParaRPr lang="en-US" sz="2400" b="0" dirty="0">
              <a:latin typeface="Gill Sans MT" panose="020B0502020104020203" pitchFamily="34" charset="0"/>
            </a:endParaRPr>
          </a:p>
        </p:txBody>
      </p:sp>
    </p:spTree>
    <p:extLst>
      <p:ext uri="{BB962C8B-B14F-4D97-AF65-F5344CB8AC3E}">
        <p14:creationId xmlns:p14="http://schemas.microsoft.com/office/powerpoint/2010/main" val="28934421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a:xfrm>
            <a:off x="152400" y="228600"/>
            <a:ext cx="9525000" cy="609600"/>
          </a:xfrm>
        </p:spPr>
        <p:txBody>
          <a:bodyPr/>
          <a:lstStyle/>
          <a:p>
            <a:r>
              <a:rPr lang="en-US" sz="3200" dirty="0">
                <a:latin typeface="Gill Sans MT" panose="020B0502020104020203" pitchFamily="34" charset="0"/>
              </a:rPr>
              <a:t>3.16 Enforcement methods: Recovery of tax from agent of nonresident (II)</a:t>
            </a:r>
          </a:p>
        </p:txBody>
      </p:sp>
      <p:sp>
        <p:nvSpPr>
          <p:cNvPr id="7171" name="Rectangle 8"/>
          <p:cNvSpPr>
            <a:spLocks noChangeArrowheads="1"/>
          </p:cNvSpPr>
          <p:nvPr/>
        </p:nvSpPr>
        <p:spPr bwMode="auto">
          <a:xfrm>
            <a:off x="660400" y="1524001"/>
            <a:ext cx="8337550"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buFont typeface="Arial" panose="020B0604020202020204" pitchFamily="34" charset="0"/>
              <a:buChar char="•"/>
            </a:pPr>
            <a:r>
              <a:rPr lang="en-US" sz="2000" b="0" dirty="0">
                <a:latin typeface="Gill Sans MT" panose="020B0502020104020203" pitchFamily="34" charset="0"/>
              </a:rPr>
              <a:t>The Commissioner General may by service of a notice in writing require a resident partnership or a resident partner to pay on behalf of a non-resident partner tax due by the non-resident partner up to the amount of tax due which is attributable to any amount included in calculating the non-resident partner’s income. </a:t>
            </a:r>
          </a:p>
          <a:p>
            <a:pPr marL="342900" indent="-342900">
              <a:buFont typeface="Arial" panose="020B0604020202020204" pitchFamily="34" charset="0"/>
              <a:buChar char="•"/>
            </a:pPr>
            <a:r>
              <a:rPr lang="en-US" sz="2000" b="0" dirty="0">
                <a:latin typeface="Gill Sans MT" panose="020B0502020104020203" pitchFamily="34" charset="0"/>
              </a:rPr>
              <a:t>Where a person makes a payment to the Commissioner General pursuant to a notice:</a:t>
            </a:r>
          </a:p>
          <a:p>
            <a:pPr marL="800100" lvl="1" indent="-342900">
              <a:buFont typeface="Arial" panose="020B0604020202020204" pitchFamily="34" charset="0"/>
              <a:buChar char="•"/>
            </a:pPr>
            <a:r>
              <a:rPr lang="en-US" sz="2000" b="0" dirty="0">
                <a:latin typeface="Gill Sans MT" panose="020B0502020104020203" pitchFamily="34" charset="0"/>
              </a:rPr>
              <a:t>the person may recover the payment from the tax debtor or non-resident partner,</a:t>
            </a:r>
          </a:p>
          <a:p>
            <a:pPr marL="800100" lvl="1" indent="-342900">
              <a:buFont typeface="Arial" panose="020B0604020202020204" pitchFamily="34" charset="0"/>
              <a:buChar char="•"/>
            </a:pPr>
            <a:r>
              <a:rPr lang="en-US" sz="2000" b="0" dirty="0">
                <a:latin typeface="Gill Sans MT" panose="020B0502020104020203" pitchFamily="34" charset="0"/>
              </a:rPr>
              <a:t>the person may retain out of any property including money of the tax debtor or non-resident partner in or coming into the possession of the person an amount not exceeding the payment, and </a:t>
            </a:r>
          </a:p>
          <a:p>
            <a:pPr marL="800100" lvl="1" indent="-342900">
              <a:buFont typeface="Arial" panose="020B0604020202020204" pitchFamily="34" charset="0"/>
              <a:buChar char="•"/>
            </a:pPr>
            <a:r>
              <a:rPr lang="en-US" sz="2000" b="0" dirty="0">
                <a:latin typeface="Gill Sans MT" panose="020B0502020104020203" pitchFamily="34" charset="0"/>
              </a:rPr>
              <a:t>no claim may be made against the person by the tax debtor, non-resident partner, or any other person with respect to the retention. </a:t>
            </a:r>
          </a:p>
        </p:txBody>
      </p:sp>
    </p:spTree>
    <p:extLst>
      <p:ext uri="{BB962C8B-B14F-4D97-AF65-F5344CB8AC3E}">
        <p14:creationId xmlns:p14="http://schemas.microsoft.com/office/powerpoint/2010/main" val="32422241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a:xfrm>
            <a:off x="152400" y="228600"/>
            <a:ext cx="8763000" cy="609600"/>
          </a:xfrm>
        </p:spPr>
        <p:txBody>
          <a:bodyPr/>
          <a:lstStyle/>
          <a:p>
            <a:r>
              <a:rPr lang="en-US" sz="3200" dirty="0">
                <a:latin typeface="Gill Sans MT" panose="020B0502020104020203" pitchFamily="34" charset="0"/>
              </a:rPr>
              <a:t>3.17 Enforcement methods: Final example of tax arrears collection</a:t>
            </a:r>
          </a:p>
        </p:txBody>
      </p:sp>
      <p:sp>
        <p:nvSpPr>
          <p:cNvPr id="7171" name="Rectangle 8"/>
          <p:cNvSpPr>
            <a:spLocks noChangeArrowheads="1"/>
          </p:cNvSpPr>
          <p:nvPr/>
        </p:nvSpPr>
        <p:spPr bwMode="auto">
          <a:xfrm>
            <a:off x="660400" y="1524001"/>
            <a:ext cx="8337550" cy="6217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GB" sz="1900" b="0" dirty="0">
                <a:latin typeface="Gill Sans MT" panose="020B0502020104020203" pitchFamily="34" charset="0"/>
              </a:rPr>
              <a:t>In May 2012 “XYZ Company” was assessed for business profit tax of LRD 150,000. Recovery action can be taken until April 2022. If this amount was not paid, tax official should try to recover it though different measures as follows:</a:t>
            </a:r>
            <a:endParaRPr lang="en-US" sz="1900" b="0" dirty="0">
              <a:latin typeface="Gill Sans MT" panose="020B0502020104020203" pitchFamily="34" charset="0"/>
            </a:endParaRPr>
          </a:p>
          <a:p>
            <a:pPr lvl="1" eaLnBrk="1" hangingPunct="1">
              <a:lnSpc>
                <a:spcPct val="100000"/>
              </a:lnSpc>
              <a:spcBef>
                <a:spcPts val="600"/>
              </a:spcBef>
              <a:buClr>
                <a:srgbClr val="99CC33"/>
              </a:buClr>
              <a:buFont typeface="Courier New" pitchFamily="49" charset="0"/>
              <a:buChar char="o"/>
            </a:pPr>
            <a:r>
              <a:rPr lang="en-GB" sz="1900" b="0" dirty="0">
                <a:latin typeface="Gill Sans MT" panose="020B0502020104020203" pitchFamily="34" charset="0"/>
              </a:rPr>
              <a:t>If this taxpayer has a credit of LRD 17,000 then his debt will be reduced to LRD 133,000. </a:t>
            </a:r>
          </a:p>
          <a:p>
            <a:pPr lvl="1">
              <a:spcBef>
                <a:spcPts val="600"/>
              </a:spcBef>
              <a:buClr>
                <a:srgbClr val="99CC33"/>
              </a:buClr>
              <a:buFont typeface="Courier New" pitchFamily="49" charset="0"/>
              <a:buChar char="o"/>
            </a:pPr>
            <a:r>
              <a:rPr lang="en-GB" sz="1900" b="0" dirty="0">
                <a:latin typeface="Gill Sans MT" panose="020B0502020104020203" pitchFamily="34" charset="0"/>
              </a:rPr>
              <a:t>RSS payments due of LRD 20,000 may also offset tax arrears, reducing the amount of tax arrears to LRD 113,000. </a:t>
            </a:r>
            <a:endParaRPr lang="en-US" sz="1900" b="0" dirty="0">
              <a:latin typeface="Gill Sans MT" panose="020B0502020104020203" pitchFamily="34" charset="0"/>
            </a:endParaRPr>
          </a:p>
          <a:p>
            <a:pPr lvl="1" eaLnBrk="1" hangingPunct="1">
              <a:lnSpc>
                <a:spcPct val="100000"/>
              </a:lnSpc>
              <a:spcBef>
                <a:spcPts val="600"/>
              </a:spcBef>
              <a:buClr>
                <a:srgbClr val="99CC33"/>
              </a:buClr>
              <a:buFont typeface="Courier New" pitchFamily="49" charset="0"/>
              <a:buChar char="o"/>
            </a:pPr>
            <a:r>
              <a:rPr lang="en-GB" sz="1900" b="0" dirty="0">
                <a:latin typeface="Gill Sans MT" panose="020B0502020104020203" pitchFamily="34" charset="0"/>
              </a:rPr>
              <a:t>His bank account at GT Bank has a LRD 33,000 in, the bank will make payment of this amount to the LRA, reducing due amount to LRD 80,000.</a:t>
            </a:r>
            <a:endParaRPr lang="en-US" sz="1900" b="0" dirty="0">
              <a:latin typeface="Gill Sans MT" panose="020B0502020104020203" pitchFamily="34" charset="0"/>
            </a:endParaRPr>
          </a:p>
          <a:p>
            <a:pPr lvl="1" eaLnBrk="1" hangingPunct="1">
              <a:lnSpc>
                <a:spcPct val="100000"/>
              </a:lnSpc>
              <a:spcBef>
                <a:spcPts val="600"/>
              </a:spcBef>
              <a:buClr>
                <a:srgbClr val="99CC33"/>
              </a:buClr>
              <a:buFont typeface="Courier New" pitchFamily="49" charset="0"/>
              <a:buChar char="o"/>
            </a:pPr>
            <a:r>
              <a:rPr lang="en-GB" sz="1900" b="0" dirty="0">
                <a:latin typeface="Gill Sans MT" panose="020B0502020104020203" pitchFamily="34" charset="0"/>
              </a:rPr>
              <a:t>If  owed LRD 10,000 by one of his customers, this will be paid to the LRA to reduce its debt to LRD 70,000, but only with the taxpayer’s agreement. </a:t>
            </a:r>
            <a:endParaRPr lang="en-US" sz="1900" b="0" dirty="0">
              <a:latin typeface="Gill Sans MT" panose="020B0502020104020203" pitchFamily="34" charset="0"/>
            </a:endParaRPr>
          </a:p>
          <a:p>
            <a:pPr lvl="1" eaLnBrk="1" hangingPunct="1">
              <a:lnSpc>
                <a:spcPct val="100000"/>
              </a:lnSpc>
              <a:spcBef>
                <a:spcPts val="600"/>
              </a:spcBef>
              <a:buClr>
                <a:srgbClr val="99CC33"/>
              </a:buClr>
              <a:buFont typeface="Courier New" pitchFamily="49" charset="0"/>
              <a:buChar char="o"/>
            </a:pPr>
            <a:r>
              <a:rPr lang="en-GB" sz="1900" b="0" dirty="0">
                <a:latin typeface="Gill Sans MT" panose="020B0502020104020203" pitchFamily="34" charset="0"/>
              </a:rPr>
              <a:t>Since tax is still owed, their business can be temporarily closed.</a:t>
            </a:r>
            <a:endParaRPr lang="en-US" sz="1900" b="0" dirty="0">
              <a:latin typeface="Gill Sans MT" panose="020B0502020104020203" pitchFamily="34" charset="0"/>
            </a:endParaRPr>
          </a:p>
          <a:p>
            <a:pPr lvl="1" eaLnBrk="1" hangingPunct="1">
              <a:lnSpc>
                <a:spcPct val="100000"/>
              </a:lnSpc>
              <a:spcBef>
                <a:spcPts val="600"/>
              </a:spcBef>
              <a:buClr>
                <a:srgbClr val="99CC33"/>
              </a:buClr>
              <a:buFont typeface="Courier New" pitchFamily="49" charset="0"/>
              <a:buChar char="o"/>
            </a:pPr>
            <a:r>
              <a:rPr lang="en-GB" sz="1900" b="0" dirty="0">
                <a:latin typeface="Gill Sans MT" panose="020B0502020104020203" pitchFamily="34" charset="0"/>
              </a:rPr>
              <a:t> Any assets (goods, stock or other business assets) will be seized and sold. If the sale of these assets (after payment of expenses of the sale) amount to LRD. 40,000, then his debt is reduced to LRD 30,000.</a:t>
            </a:r>
            <a:endParaRPr lang="en-US" sz="1900" b="0" dirty="0">
              <a:latin typeface="Gill Sans MT" panose="020B0502020104020203" pitchFamily="34" charset="0"/>
            </a:endParaRPr>
          </a:p>
          <a:p>
            <a:pPr lvl="1" eaLnBrk="1" hangingPunct="1">
              <a:lnSpc>
                <a:spcPct val="100000"/>
              </a:lnSpc>
              <a:spcBef>
                <a:spcPts val="600"/>
              </a:spcBef>
              <a:buClr>
                <a:srgbClr val="99CC33"/>
              </a:buClr>
              <a:buFont typeface="Courier New" pitchFamily="49" charset="0"/>
              <a:buChar char="o"/>
            </a:pPr>
            <a:r>
              <a:rPr lang="en-GB" sz="1900" b="0" dirty="0">
                <a:latin typeface="Gill Sans MT" panose="020B0502020104020203" pitchFamily="34" charset="0"/>
              </a:rPr>
              <a:t> Since the company still owes tax, this fact must be reported to the LRA for additional action.</a:t>
            </a:r>
            <a:endParaRPr lang="en-US" sz="1900" b="0" dirty="0">
              <a:latin typeface="Gill Sans MT" panose="020B0502020104020203" pitchFamily="34" charset="0"/>
            </a:endParaRPr>
          </a:p>
          <a:p>
            <a:pPr lvl="1" eaLnBrk="1" hangingPunct="1">
              <a:buClr>
                <a:srgbClr val="99CC33"/>
              </a:buClr>
              <a:buFont typeface="Arial" charset="0"/>
              <a:buChar char="•"/>
            </a:pPr>
            <a:endParaRPr lang="en-US" sz="2000" b="0" dirty="0">
              <a:latin typeface="Gill Sans MT" panose="020B0502020104020203" pitchFamily="34" charset="0"/>
            </a:endParaRPr>
          </a:p>
          <a:p>
            <a:pPr lvl="1"/>
            <a:endParaRPr lang="en-US" sz="2000" b="0" dirty="0">
              <a:latin typeface="Gill Sans MT" panose="020B0502020104020203" pitchFamily="34" charset="0"/>
            </a:endParaRPr>
          </a:p>
        </p:txBody>
      </p:sp>
    </p:spTree>
    <p:extLst>
      <p:ext uri="{BB962C8B-B14F-4D97-AF65-F5344CB8AC3E}">
        <p14:creationId xmlns:p14="http://schemas.microsoft.com/office/powerpoint/2010/main" val="1292131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p:txBody>
          <a:bodyPr/>
          <a:lstStyle/>
          <a:p>
            <a:r>
              <a:rPr lang="en-US" sz="3200" dirty="0">
                <a:latin typeface="Gill Sans MT" panose="020B0502020104020203" pitchFamily="34" charset="0"/>
              </a:rPr>
              <a:t>4.1 Lien : Lien for taxes (I)</a:t>
            </a:r>
            <a:endParaRPr lang="en-US" sz="3200" dirty="0"/>
          </a:p>
        </p:txBody>
      </p:sp>
      <p:sp>
        <p:nvSpPr>
          <p:cNvPr id="7171" name="Rectangle 8"/>
          <p:cNvSpPr>
            <a:spLocks noChangeArrowheads="1"/>
          </p:cNvSpPr>
          <p:nvPr/>
        </p:nvSpPr>
        <p:spPr bwMode="auto">
          <a:xfrm>
            <a:off x="660400" y="1524001"/>
            <a:ext cx="8337550"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lgn="just" eaLnBrk="1" hangingPunct="1">
              <a:buFont typeface="Arial" pitchFamily="34" charset="0"/>
              <a:buChar char="•"/>
            </a:pPr>
            <a:r>
              <a:rPr lang="en-GB" sz="2800" b="0" dirty="0">
                <a:latin typeface="Gill Sans MT" panose="020B0502020104020203" pitchFamily="34" charset="0"/>
              </a:rPr>
              <a:t>The amount of tax arrears also may be recovered from seizure of delinquent taxpayer’s immovable and movable property and auction of seized property. </a:t>
            </a:r>
          </a:p>
          <a:p>
            <a:pPr marL="342900" indent="-342900" algn="just" eaLnBrk="1" hangingPunct="1">
              <a:buFont typeface="Arial" pitchFamily="34" charset="0"/>
              <a:buChar char="•"/>
            </a:pPr>
            <a:r>
              <a:rPr lang="en-GB" sz="2800" b="0" dirty="0">
                <a:latin typeface="Gill Sans MT" panose="020B0502020104020203" pitchFamily="34" charset="0"/>
              </a:rPr>
              <a:t>In this connection, a delinquent taxpayer’s right of ownership and use of his or her movable or immovable property may be restricted by a lien and subject to seizure. </a:t>
            </a:r>
          </a:p>
          <a:p>
            <a:pPr marL="342900" indent="-342900" algn="just" eaLnBrk="1" hangingPunct="1">
              <a:buFont typeface="Arial" pitchFamily="34" charset="0"/>
              <a:buChar char="•"/>
            </a:pPr>
            <a:r>
              <a:rPr lang="en-GB" sz="2800" b="0" dirty="0">
                <a:latin typeface="Gill Sans MT" panose="020B0502020104020203" pitchFamily="34" charset="0"/>
              </a:rPr>
              <a:t>Only that property necessary and sufficient to satisfy the unpaid tax may be subject to attachment and/or seizure.</a:t>
            </a:r>
            <a:endParaRPr lang="en-US" sz="2800" b="0" dirty="0">
              <a:latin typeface="Gill Sans MT" panose="020B0502020104020203" pitchFamily="34" charset="0"/>
            </a:endParaRPr>
          </a:p>
        </p:txBody>
      </p:sp>
    </p:spTree>
    <p:extLst>
      <p:ext uri="{BB962C8B-B14F-4D97-AF65-F5344CB8AC3E}">
        <p14:creationId xmlns:p14="http://schemas.microsoft.com/office/powerpoint/2010/main" val="37062733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a:xfrm>
            <a:off x="152400" y="228600"/>
            <a:ext cx="9601200" cy="503802"/>
          </a:xfrm>
        </p:spPr>
        <p:txBody>
          <a:bodyPr/>
          <a:lstStyle/>
          <a:p>
            <a:r>
              <a:rPr lang="en-US" sz="3200" dirty="0">
                <a:latin typeface="Gill Sans MT" panose="020B0502020104020203" pitchFamily="34" charset="0"/>
              </a:rPr>
              <a:t>4.2 Lien: Lien for taxes (II)</a:t>
            </a:r>
          </a:p>
        </p:txBody>
      </p:sp>
      <p:sp>
        <p:nvSpPr>
          <p:cNvPr id="7171" name="Rectangle 8"/>
          <p:cNvSpPr>
            <a:spLocks noChangeArrowheads="1"/>
          </p:cNvSpPr>
          <p:nvPr/>
        </p:nvSpPr>
        <p:spPr bwMode="auto">
          <a:xfrm>
            <a:off x="660400" y="1524001"/>
            <a:ext cx="8337550"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85750" indent="-285750">
              <a:buFont typeface="Arial" panose="020B0604020202020204" pitchFamily="34" charset="0"/>
              <a:buChar char="•"/>
            </a:pPr>
            <a:r>
              <a:rPr lang="en-US" sz="2000" b="0" dirty="0">
                <a:latin typeface="Gill Sans MT" panose="020B0502020104020203" pitchFamily="34" charset="0"/>
              </a:rPr>
              <a:t>Where the proper court shall, without fee, register the lien on the title of the land or buildings without fee, when it  receives request from the Commissioner General to do so.</a:t>
            </a:r>
          </a:p>
          <a:p>
            <a:pPr marL="285750" indent="-285750">
              <a:buFont typeface="Arial" panose="020B0604020202020204" pitchFamily="34" charset="0"/>
              <a:buChar char="•"/>
            </a:pPr>
            <a:r>
              <a:rPr lang="en-US" sz="2000" b="0" dirty="0">
                <a:latin typeface="Gill Sans MT" panose="020B0502020104020203" pitchFamily="34" charset="0"/>
              </a:rPr>
              <a:t>A lien is released when the tax debtor pays to the Commissioner General in full the amounts that are secured by the lien, or when the period for collections has ended, whichever occurs earlier. </a:t>
            </a:r>
          </a:p>
          <a:p>
            <a:pPr marL="285750" indent="-285750">
              <a:buFont typeface="Arial" panose="020B0604020202020204" pitchFamily="34" charset="0"/>
              <a:buChar char="•"/>
            </a:pPr>
            <a:r>
              <a:rPr lang="en-US" sz="2000" b="0" dirty="0">
                <a:latin typeface="Gill Sans MT" panose="020B0502020104020203" pitchFamily="34" charset="0"/>
              </a:rPr>
              <a:t>If the lien is with respect to money or property held in trust the Commissioner General shall immediately send notice of release to the person holding the money or property. </a:t>
            </a:r>
          </a:p>
          <a:p>
            <a:pPr marL="285750" indent="-285750">
              <a:buFont typeface="Arial" panose="020B0604020202020204" pitchFamily="34" charset="0"/>
              <a:buChar char="•"/>
            </a:pPr>
            <a:r>
              <a:rPr lang="en-US" sz="2000" b="0" dirty="0">
                <a:latin typeface="Gill Sans MT" panose="020B0502020104020203" pitchFamily="34" charset="0"/>
              </a:rPr>
              <a:t>Where a lien over land or buildings is released, the Commissioner General shall file a release of the lien with the Chief Registrar and the Chief Registrar shall, without fee, remove the entry of the lien from the title of the land or buildings. </a:t>
            </a:r>
          </a:p>
        </p:txBody>
      </p:sp>
    </p:spTree>
    <p:extLst>
      <p:ext uri="{BB962C8B-B14F-4D97-AF65-F5344CB8AC3E}">
        <p14:creationId xmlns:p14="http://schemas.microsoft.com/office/powerpoint/2010/main" val="27710013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a:xfrm>
            <a:off x="152400" y="228600"/>
            <a:ext cx="9601200" cy="503802"/>
          </a:xfrm>
        </p:spPr>
        <p:txBody>
          <a:bodyPr/>
          <a:lstStyle/>
          <a:p>
            <a:r>
              <a:rPr lang="en-US" sz="3200" dirty="0">
                <a:latin typeface="Gill Sans MT" panose="020B0502020104020203" pitchFamily="34" charset="0"/>
              </a:rPr>
              <a:t>4.3 Lien: Lien for taxes (III)</a:t>
            </a:r>
          </a:p>
        </p:txBody>
      </p:sp>
      <p:sp>
        <p:nvSpPr>
          <p:cNvPr id="7171" name="Rectangle 8"/>
          <p:cNvSpPr>
            <a:spLocks noChangeArrowheads="1"/>
          </p:cNvSpPr>
          <p:nvPr/>
        </p:nvSpPr>
        <p:spPr bwMode="auto">
          <a:xfrm>
            <a:off x="660400" y="1524001"/>
            <a:ext cx="833755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85750" indent="-285750">
              <a:buFont typeface="Arial" panose="020B0604020202020204" pitchFamily="34" charset="0"/>
              <a:buChar char="•"/>
            </a:pPr>
            <a:r>
              <a:rPr lang="en-US" sz="2400" b="0" dirty="0">
                <a:latin typeface="Gill Sans MT" panose="020B0502020104020203" pitchFamily="34" charset="0"/>
              </a:rPr>
              <a:t>The Commissioner General may at any time serve on a tax debtor a notice in writing specifying any costs of lien and sale with respect to property of the debtor incurred by the Commissioner General prior to the date of service and requiring the debtor to pay those costs to the Commissioner General by the date specified in the notice. </a:t>
            </a:r>
          </a:p>
          <a:p>
            <a:pPr marL="285750" indent="-285750">
              <a:buFont typeface="Arial" panose="020B0604020202020204" pitchFamily="34" charset="0"/>
              <a:buChar char="•"/>
            </a:pPr>
            <a:r>
              <a:rPr lang="en-US" sz="2400" b="0" dirty="0">
                <a:latin typeface="Gill Sans MT" panose="020B0502020104020203" pitchFamily="34" charset="0"/>
              </a:rPr>
              <a:t>“Costs of lien and sale” with respect to property means any costs incurred or to be incurred by the Commissioner General with respect to creating or releasing a lien over the property, or with respect to taking possession of, holding, and selling the lined property. </a:t>
            </a:r>
          </a:p>
          <a:p>
            <a:endParaRPr lang="en-US" sz="2400" b="0" dirty="0"/>
          </a:p>
        </p:txBody>
      </p:sp>
    </p:spTree>
    <p:extLst>
      <p:ext uri="{BB962C8B-B14F-4D97-AF65-F5344CB8AC3E}">
        <p14:creationId xmlns:p14="http://schemas.microsoft.com/office/powerpoint/2010/main" val="2281502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a:xfrm>
            <a:off x="152400" y="228600"/>
            <a:ext cx="9296400" cy="609600"/>
          </a:xfrm>
        </p:spPr>
        <p:txBody>
          <a:bodyPr/>
          <a:lstStyle/>
          <a:p>
            <a:r>
              <a:rPr lang="en-US" sz="3200" dirty="0">
                <a:latin typeface="Gill Sans MT" panose="020B0502020104020203" pitchFamily="34" charset="0"/>
              </a:rPr>
              <a:t>4.4 Lien: Notice of seizure of assets subject to tax lien </a:t>
            </a:r>
          </a:p>
        </p:txBody>
      </p:sp>
      <p:sp>
        <p:nvSpPr>
          <p:cNvPr id="7171" name="Rectangle 8"/>
          <p:cNvSpPr>
            <a:spLocks noChangeArrowheads="1"/>
          </p:cNvSpPr>
          <p:nvPr/>
        </p:nvSpPr>
        <p:spPr bwMode="auto">
          <a:xfrm>
            <a:off x="660400" y="1993166"/>
            <a:ext cx="833755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buFont typeface="Arial" panose="020B0604020202020204" pitchFamily="34" charset="0"/>
              <a:buChar char="•"/>
            </a:pPr>
            <a:r>
              <a:rPr lang="en-US" sz="2000" b="0" dirty="0">
                <a:latin typeface="Gill Sans MT" panose="020B0502020104020203" pitchFamily="34" charset="0"/>
              </a:rPr>
              <a:t>The Commissioner General may notify a tax debtor of the Commissioner General’s intention to seize and sell property held by the debtor which is subject to a tax lien.</a:t>
            </a:r>
          </a:p>
          <a:p>
            <a:pPr marL="342900" indent="-342900">
              <a:buFont typeface="Arial" panose="020B0604020202020204" pitchFamily="34" charset="0"/>
              <a:buChar char="•"/>
            </a:pPr>
            <a:r>
              <a:rPr lang="en-US" sz="2000" b="0" dirty="0">
                <a:latin typeface="Gill Sans MT" panose="020B0502020104020203" pitchFamily="34" charset="0"/>
              </a:rPr>
              <a:t>A notice shall be in writing, served on the tax debtor, and specify: </a:t>
            </a:r>
          </a:p>
          <a:p>
            <a:pPr marL="800100" lvl="1" indent="-342900">
              <a:buFont typeface="Arial" panose="020B0604020202020204" pitchFamily="34" charset="0"/>
              <a:buChar char="•"/>
            </a:pPr>
            <a:r>
              <a:rPr lang="en-US" sz="2000" b="0" dirty="0">
                <a:latin typeface="Gill Sans MT" panose="020B0502020104020203" pitchFamily="34" charset="0"/>
              </a:rPr>
              <a:t>The property subject to a tax lien, the Commissioner General’s intention to seize and sell that property, and the proposed method and timing of sale; and </a:t>
            </a:r>
          </a:p>
          <a:p>
            <a:pPr marL="800100" lvl="1" indent="-342900">
              <a:buFont typeface="Arial" panose="020B0604020202020204" pitchFamily="34" charset="0"/>
              <a:buChar char="•"/>
            </a:pPr>
            <a:r>
              <a:rPr lang="en-US" sz="2000" b="0" dirty="0">
                <a:latin typeface="Gill Sans MT" panose="020B0502020104020203" pitchFamily="34" charset="0"/>
              </a:rPr>
              <a:t>In the case of tangible property, the manner and place at which Commissioner General intends to take possession of the property</a:t>
            </a:r>
          </a:p>
          <a:p>
            <a:pPr marL="342900" indent="-342900">
              <a:buFont typeface="Arial" panose="020B0604020202020204" pitchFamily="34" charset="0"/>
              <a:buChar char="•"/>
            </a:pPr>
            <a:r>
              <a:rPr lang="en-US" sz="2000" b="0" dirty="0">
                <a:latin typeface="Gill Sans MT" panose="020B0502020104020203" pitchFamily="34" charset="0"/>
              </a:rPr>
              <a:t>A notice in writing is considered served on the owner of property </a:t>
            </a:r>
          </a:p>
          <a:p>
            <a:pPr marL="800100" lvl="1" indent="-342900">
              <a:buFont typeface="Arial" panose="020B0604020202020204" pitchFamily="34" charset="0"/>
              <a:buChar char="•"/>
            </a:pPr>
            <a:r>
              <a:rPr lang="en-US" sz="2000" b="0" dirty="0">
                <a:latin typeface="Gill Sans MT" panose="020B0502020104020203" pitchFamily="34" charset="0"/>
              </a:rPr>
              <a:t>if it has been properly served on the owner or on the person in custody of the property at the time of seizure; </a:t>
            </a:r>
          </a:p>
          <a:p>
            <a:pPr marL="800100" lvl="1" indent="-342900">
              <a:buFont typeface="Arial" panose="020B0604020202020204" pitchFamily="34" charset="0"/>
              <a:buChar char="•"/>
            </a:pPr>
            <a:r>
              <a:rPr lang="en-US" sz="2000" b="0" dirty="0">
                <a:latin typeface="Gill Sans MT" panose="020B0502020104020203" pitchFamily="34" charset="0"/>
              </a:rPr>
              <a:t>if it has been placed on the owner’s business premises; or</a:t>
            </a:r>
          </a:p>
          <a:p>
            <a:pPr marL="800100" lvl="1" indent="-342900">
              <a:buFont typeface="Arial" panose="020B0604020202020204" pitchFamily="34" charset="0"/>
              <a:buChar char="•"/>
            </a:pPr>
            <a:r>
              <a:rPr lang="en-US" sz="2000" b="0" dirty="0">
                <a:latin typeface="Gill Sans MT" panose="020B0502020104020203" pitchFamily="34" charset="0"/>
              </a:rPr>
              <a:t>if the Commissioner General does not have sufficient information to identify the person on whom the notice should be served, by publication of a notice in a local daily newspaper (within two days of seizure) identifying the items seized and stating the location at which seizure was made.</a:t>
            </a:r>
          </a:p>
        </p:txBody>
      </p:sp>
    </p:spTree>
    <p:extLst>
      <p:ext uri="{BB962C8B-B14F-4D97-AF65-F5344CB8AC3E}">
        <p14:creationId xmlns:p14="http://schemas.microsoft.com/office/powerpoint/2010/main" val="24475927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a:xfrm>
            <a:off x="152400" y="228600"/>
            <a:ext cx="9144000" cy="609600"/>
          </a:xfrm>
        </p:spPr>
        <p:txBody>
          <a:bodyPr/>
          <a:lstStyle/>
          <a:p>
            <a:r>
              <a:rPr lang="en-US" sz="3200" dirty="0">
                <a:latin typeface="Gill Sans MT" panose="020B0502020104020203" pitchFamily="34" charset="0"/>
              </a:rPr>
              <a:t>4.5 Lien: Seizure of assets subject to tax lien</a:t>
            </a:r>
          </a:p>
        </p:txBody>
      </p:sp>
      <p:sp>
        <p:nvSpPr>
          <p:cNvPr id="7171" name="Rectangle 8"/>
          <p:cNvSpPr>
            <a:spLocks noChangeArrowheads="1"/>
          </p:cNvSpPr>
          <p:nvPr/>
        </p:nvSpPr>
        <p:spPr bwMode="auto">
          <a:xfrm>
            <a:off x="660400" y="1981200"/>
            <a:ext cx="833755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400" b="0" dirty="0">
                <a:latin typeface="Gill Sans MT" panose="020B0502020104020203" pitchFamily="34" charset="0"/>
              </a:rPr>
              <a:t>The Commissioner General may:</a:t>
            </a:r>
            <a:r>
              <a:rPr lang="en-US" b="0" dirty="0"/>
              <a:t> </a:t>
            </a:r>
          </a:p>
          <a:p>
            <a:pPr marL="342900" indent="-342900">
              <a:buFont typeface="Arial" panose="020B0604020202020204" pitchFamily="34" charset="0"/>
              <a:buChar char="•"/>
            </a:pPr>
            <a:r>
              <a:rPr lang="en-US" sz="2400" b="0" dirty="0">
                <a:latin typeface="Gill Sans MT" panose="020B0502020104020203" pitchFamily="34" charset="0"/>
              </a:rPr>
              <a:t>take possession of tangible property at any time after the notice is served, </a:t>
            </a:r>
          </a:p>
          <a:p>
            <a:pPr marL="342900" indent="-342900">
              <a:buFont typeface="Arial" panose="020B0604020202020204" pitchFamily="34" charset="0"/>
              <a:buChar char="•"/>
            </a:pPr>
            <a:r>
              <a:rPr lang="en-US" sz="2400" b="0" dirty="0">
                <a:latin typeface="Gill Sans MT" panose="020B0502020104020203" pitchFamily="34" charset="0"/>
              </a:rPr>
              <a:t>for the purpose of taking possession, enter at any time any premises described in the notice and request the assistance of the police, </a:t>
            </a:r>
          </a:p>
          <a:p>
            <a:pPr marL="342900" indent="-342900">
              <a:buFont typeface="Arial" panose="020B0604020202020204" pitchFamily="34" charset="0"/>
              <a:buChar char="•"/>
            </a:pPr>
            <a:r>
              <a:rPr lang="en-US" sz="2400" b="0" dirty="0">
                <a:latin typeface="Gill Sans MT" panose="020B0502020104020203" pitchFamily="34" charset="0"/>
              </a:rPr>
              <a:t>where the property is tangible property other than land or buildings, store the property, at the cost of the tax debtor, at any place that the Commissioner General considers appropriate, and </a:t>
            </a:r>
          </a:p>
          <a:p>
            <a:pPr marL="342900" indent="-342900">
              <a:buFont typeface="Arial" panose="020B0604020202020204" pitchFamily="34" charset="0"/>
              <a:buChar char="•"/>
            </a:pPr>
            <a:r>
              <a:rPr lang="en-US" sz="2400" b="0" dirty="0">
                <a:latin typeface="Gill Sans MT" panose="020B0502020104020203" pitchFamily="34" charset="0"/>
              </a:rPr>
              <a:t>where the property is money in the hands of another person, take possession of the money. </a:t>
            </a:r>
          </a:p>
        </p:txBody>
      </p:sp>
    </p:spTree>
    <p:extLst>
      <p:ext uri="{BB962C8B-B14F-4D97-AF65-F5344CB8AC3E}">
        <p14:creationId xmlns:p14="http://schemas.microsoft.com/office/powerpoint/2010/main" val="24910459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a:xfrm>
            <a:off x="152400" y="228600"/>
            <a:ext cx="7696200" cy="609600"/>
          </a:xfrm>
        </p:spPr>
        <p:txBody>
          <a:bodyPr/>
          <a:lstStyle/>
          <a:p>
            <a:pPr eaLnBrk="1" hangingPunct="1"/>
            <a:r>
              <a:rPr lang="en-US" sz="3200" dirty="0">
                <a:latin typeface="Gill Sans MT" panose="020B0502020104020203" pitchFamily="34" charset="0"/>
              </a:rPr>
              <a:t>1.1 General Introduction: When do tax arrears arise?</a:t>
            </a:r>
          </a:p>
        </p:txBody>
      </p:sp>
      <p:sp>
        <p:nvSpPr>
          <p:cNvPr id="7171" name="Rectangle 8"/>
          <p:cNvSpPr>
            <a:spLocks noChangeArrowheads="1"/>
          </p:cNvSpPr>
          <p:nvPr/>
        </p:nvSpPr>
        <p:spPr bwMode="auto">
          <a:xfrm>
            <a:off x="660400" y="1524001"/>
            <a:ext cx="8337550"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400" b="0" dirty="0">
                <a:latin typeface="Gill Sans MT" panose="020B0502020104020203" pitchFamily="34" charset="0"/>
              </a:rPr>
              <a:t>Tax arrears arise when:</a:t>
            </a:r>
          </a:p>
          <a:p>
            <a:pPr marL="342900" indent="-342900">
              <a:buFont typeface="Arial" panose="020B0604020202020204" pitchFamily="34" charset="0"/>
              <a:buChar char="•"/>
            </a:pPr>
            <a:endParaRPr lang="en-US" sz="2400" b="0" u="sng" dirty="0">
              <a:latin typeface="Gill Sans MT" panose="020B0502020104020203" pitchFamily="34" charset="0"/>
            </a:endParaRPr>
          </a:p>
          <a:p>
            <a:pPr marL="342900" indent="-342900">
              <a:buFont typeface="Arial" panose="020B0604020202020204" pitchFamily="34" charset="0"/>
              <a:buChar char="•"/>
            </a:pPr>
            <a:r>
              <a:rPr lang="en-US" sz="2400" b="0" dirty="0">
                <a:latin typeface="Gill Sans MT" panose="020B0502020104020203" pitchFamily="34" charset="0"/>
              </a:rPr>
              <a:t> a taxpayer assesses his tax liability, submits return to the tax office but does not pay whole or part of it within due date established by the law.</a:t>
            </a:r>
          </a:p>
          <a:p>
            <a:pPr marL="342900" indent="-342900">
              <a:buFont typeface="Arial" panose="020B0604020202020204" pitchFamily="34" charset="0"/>
              <a:buChar char="•"/>
            </a:pPr>
            <a:endParaRPr lang="en-US" sz="2400" b="0" dirty="0">
              <a:latin typeface="Gill Sans MT" panose="020B0502020104020203" pitchFamily="34" charset="0"/>
            </a:endParaRPr>
          </a:p>
          <a:p>
            <a:pPr marL="342900" indent="-342900">
              <a:buFont typeface="Arial" panose="020B0604020202020204" pitchFamily="34" charset="0"/>
              <a:buChar char="•"/>
            </a:pPr>
            <a:r>
              <a:rPr lang="en-US" sz="2400" b="0" dirty="0">
                <a:latin typeface="Gill Sans MT" panose="020B0502020104020203" pitchFamily="34" charset="0"/>
              </a:rPr>
              <a:t>a taxpayer does not pay his officially assessed tax as a result of the tax audit on which the time for appeal has expired.</a:t>
            </a:r>
          </a:p>
          <a:p>
            <a:pPr marL="342900" lvl="0" indent="-342900">
              <a:buFont typeface="Arial" panose="020B0604020202020204" pitchFamily="34" charset="0"/>
              <a:buChar char="•"/>
            </a:pPr>
            <a:endParaRPr lang="en-US" sz="2400" b="0" dirty="0">
              <a:latin typeface="Gill Sans MT" panose="020B0502020104020203" pitchFamily="34" charset="0"/>
            </a:endParaRPr>
          </a:p>
          <a:p>
            <a:pPr marL="342900" lvl="0" indent="-342900">
              <a:buFont typeface="Arial" panose="020B0604020202020204" pitchFamily="34" charset="0"/>
              <a:buChar char="•"/>
            </a:pPr>
            <a:r>
              <a:rPr lang="en-US" sz="2400" b="0" dirty="0">
                <a:latin typeface="Gill Sans MT" panose="020B0502020104020203" pitchFamily="34" charset="0"/>
              </a:rPr>
              <a:t>a taxpayer does not pay a part of his tax liability, interest or penalties levied on him by any other ways, including jeopardy assessment.</a:t>
            </a:r>
          </a:p>
          <a:p>
            <a:r>
              <a:rPr lang="en-US" sz="2400" b="0" dirty="0">
                <a:latin typeface="Gill Sans MT" panose="020B0502020104020203" pitchFamily="34" charset="0"/>
              </a:rPr>
              <a:t> </a:t>
            </a:r>
          </a:p>
        </p:txBody>
      </p:sp>
    </p:spTree>
    <p:extLst>
      <p:ext uri="{BB962C8B-B14F-4D97-AF65-F5344CB8AC3E}">
        <p14:creationId xmlns:p14="http://schemas.microsoft.com/office/powerpoint/2010/main" val="15522319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a:xfrm>
            <a:off x="152400" y="228600"/>
            <a:ext cx="9144000" cy="503802"/>
          </a:xfrm>
        </p:spPr>
        <p:txBody>
          <a:bodyPr/>
          <a:lstStyle/>
          <a:p>
            <a:r>
              <a:rPr lang="en-US" sz="3200" dirty="0">
                <a:latin typeface="Gill Sans MT" panose="020B0502020104020203" pitchFamily="34" charset="0"/>
              </a:rPr>
              <a:t>4.6 Lien: Sale of assets subject to tax lien (I)</a:t>
            </a:r>
          </a:p>
        </p:txBody>
      </p:sp>
      <p:sp>
        <p:nvSpPr>
          <p:cNvPr id="7171" name="Rectangle 8"/>
          <p:cNvSpPr>
            <a:spLocks noChangeArrowheads="1"/>
          </p:cNvSpPr>
          <p:nvPr/>
        </p:nvSpPr>
        <p:spPr bwMode="auto">
          <a:xfrm>
            <a:off x="660400" y="2133600"/>
            <a:ext cx="833755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400" b="0" dirty="0">
                <a:latin typeface="Gill Sans MT" panose="020B0502020104020203" pitchFamily="34" charset="0"/>
              </a:rPr>
              <a:t>Sale of the property subject to the tax lien by public auction may be done as follows: </a:t>
            </a:r>
          </a:p>
          <a:p>
            <a:pPr marL="342900" indent="-342900">
              <a:buFont typeface="Arial" panose="020B0604020202020204" pitchFamily="34" charset="0"/>
              <a:buChar char="•"/>
            </a:pPr>
            <a:r>
              <a:rPr lang="en-US" sz="2400" b="0" dirty="0">
                <a:latin typeface="Gill Sans MT" panose="020B0502020104020203" pitchFamily="34" charset="0"/>
              </a:rPr>
              <a:t>where the property subject to the tax lien is land or a building, 30 days after taking possession,</a:t>
            </a:r>
          </a:p>
          <a:p>
            <a:pPr marL="342900" indent="-342900">
              <a:buFont typeface="Arial" panose="020B0604020202020204" pitchFamily="34" charset="0"/>
              <a:buChar char="•"/>
            </a:pPr>
            <a:r>
              <a:rPr lang="en-US" sz="2400" b="0" dirty="0">
                <a:latin typeface="Gill Sans MT" panose="020B0502020104020203" pitchFamily="34" charset="0"/>
              </a:rPr>
              <a:t>where the property is perishable property, one day after taking possession,</a:t>
            </a:r>
          </a:p>
          <a:p>
            <a:pPr marL="342900" indent="-342900">
              <a:buFont typeface="Arial" panose="020B0604020202020204" pitchFamily="34" charset="0"/>
              <a:buChar char="•"/>
            </a:pPr>
            <a:r>
              <a:rPr lang="en-US" sz="2400" b="0" dirty="0">
                <a:latin typeface="Gill Sans MT" panose="020B0502020104020203" pitchFamily="34" charset="0"/>
              </a:rPr>
              <a:t>where the property is tangible property other than those referred above, 10 days after taking possession, and </a:t>
            </a:r>
          </a:p>
          <a:p>
            <a:pPr marL="342900" indent="-342900">
              <a:buFont typeface="Arial" panose="020B0604020202020204" pitchFamily="34" charset="0"/>
              <a:buChar char="•"/>
            </a:pPr>
            <a:r>
              <a:rPr lang="en-US" sz="2400" b="0" dirty="0">
                <a:latin typeface="Gill Sans MT" panose="020B0502020104020203" pitchFamily="34" charset="0"/>
              </a:rPr>
              <a:t>in any other case, 10 days after service of the notice. </a:t>
            </a:r>
          </a:p>
        </p:txBody>
      </p:sp>
    </p:spTree>
    <p:extLst>
      <p:ext uri="{BB962C8B-B14F-4D97-AF65-F5344CB8AC3E}">
        <p14:creationId xmlns:p14="http://schemas.microsoft.com/office/powerpoint/2010/main" val="11419890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a:xfrm>
            <a:off x="152400" y="228600"/>
            <a:ext cx="9753600" cy="609600"/>
          </a:xfrm>
        </p:spPr>
        <p:txBody>
          <a:bodyPr/>
          <a:lstStyle/>
          <a:p>
            <a:r>
              <a:rPr lang="en-US" sz="3200" dirty="0">
                <a:latin typeface="Gill Sans MT" panose="020B0502020104020203" pitchFamily="34" charset="0"/>
              </a:rPr>
              <a:t>4.7 Lien: Sale of assets subject to tax lien (ii)</a:t>
            </a:r>
            <a:endParaRPr lang="en-US" sz="3200" dirty="0"/>
          </a:p>
        </p:txBody>
      </p:sp>
      <p:sp>
        <p:nvSpPr>
          <p:cNvPr id="7171" name="Rectangle 8"/>
          <p:cNvSpPr>
            <a:spLocks noChangeArrowheads="1"/>
          </p:cNvSpPr>
          <p:nvPr/>
        </p:nvSpPr>
        <p:spPr bwMode="auto">
          <a:xfrm>
            <a:off x="660400" y="1524001"/>
            <a:ext cx="833755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800100" lvl="1" indent="-342900" eaLnBrk="1" hangingPunct="1">
              <a:buClr>
                <a:srgbClr val="99CC33"/>
              </a:buClr>
              <a:buFont typeface="Arial" pitchFamily="34" charset="0"/>
              <a:buChar char="•"/>
            </a:pPr>
            <a:r>
              <a:rPr lang="en-GB" sz="2000" b="0" dirty="0">
                <a:latin typeface="Gill Sans MT" panose="020B0502020104020203" pitchFamily="34" charset="0"/>
              </a:rPr>
              <a:t>If payment has not been made within given date, arrangements are to be made to hold a sale of the seized property. </a:t>
            </a:r>
          </a:p>
          <a:p>
            <a:pPr marL="1200150" lvl="2" indent="-285750" eaLnBrk="1" hangingPunct="1">
              <a:buClr>
                <a:srgbClr val="99CC33"/>
              </a:buClr>
              <a:buFont typeface="Arial" pitchFamily="34" charset="0"/>
              <a:buChar char="•"/>
            </a:pPr>
            <a:r>
              <a:rPr lang="en-GB" sz="2000" b="0" dirty="0">
                <a:latin typeface="Gill Sans MT" panose="020B0502020104020203" pitchFamily="34" charset="0"/>
              </a:rPr>
              <a:t>Every effort is to be made to ensure that all potential buyers know full details of the sale and that the greatest publicity is given to the sale. </a:t>
            </a:r>
          </a:p>
          <a:p>
            <a:pPr marL="1200150" lvl="2" indent="-285750" eaLnBrk="1" hangingPunct="1">
              <a:buClr>
                <a:srgbClr val="99CC33"/>
              </a:buClr>
              <a:buFont typeface="Arial" pitchFamily="34" charset="0"/>
              <a:buChar char="•"/>
            </a:pPr>
            <a:r>
              <a:rPr lang="en-GB" sz="2000" b="0" dirty="0">
                <a:latin typeface="Gill Sans MT" panose="020B0502020104020203" pitchFamily="34" charset="0"/>
              </a:rPr>
              <a:t>An officer from the tax office is to be nominated to be in charge of the sale. </a:t>
            </a:r>
          </a:p>
          <a:p>
            <a:pPr marL="1200150" lvl="2" indent="-285750" eaLnBrk="1" hangingPunct="1">
              <a:buClr>
                <a:srgbClr val="99CC33"/>
              </a:buClr>
              <a:buFont typeface="Arial" pitchFamily="34" charset="0"/>
              <a:buChar char="•"/>
            </a:pPr>
            <a:r>
              <a:rPr lang="en-GB" sz="2000" b="0" dirty="0">
                <a:latin typeface="Gill Sans MT" panose="020B0502020104020203" pitchFamily="34" charset="0"/>
              </a:rPr>
              <a:t>The nominated officer is to inform the delinquent taxpayer of the date and time of the sale and again give him the opportunity to pay the outstanding amount before the sale commences. </a:t>
            </a:r>
          </a:p>
          <a:p>
            <a:pPr marL="1200150" lvl="2" indent="-285750" eaLnBrk="1" hangingPunct="1">
              <a:buClr>
                <a:srgbClr val="99CC33"/>
              </a:buClr>
              <a:buFont typeface="Arial" pitchFamily="34" charset="0"/>
              <a:buChar char="•"/>
            </a:pPr>
            <a:r>
              <a:rPr lang="en-GB" sz="2000" b="0" dirty="0">
                <a:latin typeface="Gill Sans MT" panose="020B0502020104020203" pitchFamily="34" charset="0"/>
              </a:rPr>
              <a:t>If the delinquent taxpayer fails to do so, the sale is to proceed.</a:t>
            </a:r>
          </a:p>
          <a:p>
            <a:pPr marL="1200150" lvl="2" indent="-285750" eaLnBrk="1" hangingPunct="1">
              <a:buClr>
                <a:srgbClr val="99CC33"/>
              </a:buClr>
              <a:buFont typeface="Arial" pitchFamily="34" charset="0"/>
              <a:buChar char="•"/>
            </a:pPr>
            <a:r>
              <a:rPr lang="en-GB" sz="2000" b="0" dirty="0">
                <a:latin typeface="Gill Sans MT" panose="020B0502020104020203" pitchFamily="34" charset="0"/>
              </a:rPr>
              <a:t>Auction sales need to be conducted with a witness of one representative of the local government of the place where the goods in the auction sale are located or a representative of the nearest government office and if possible, the delinquent taxpayer or his/her representative.</a:t>
            </a:r>
            <a:endParaRPr lang="en-US" sz="2000" b="0" i="1" dirty="0">
              <a:latin typeface="Gill Sans MT" panose="020B0502020104020203" pitchFamily="34" charset="0"/>
            </a:endParaRPr>
          </a:p>
          <a:p>
            <a:pPr lvl="1" eaLnBrk="1" hangingPunct="1">
              <a:buClr>
                <a:srgbClr val="99CC33"/>
              </a:buClr>
              <a:buFont typeface="Arial" charset="0"/>
              <a:buChar char="•"/>
            </a:pPr>
            <a:endParaRPr lang="en-US" sz="2000" b="0" dirty="0">
              <a:latin typeface="Gill Sans MT" panose="020B0502020104020203" pitchFamily="34" charset="0"/>
            </a:endParaRPr>
          </a:p>
          <a:p>
            <a:pPr lvl="1"/>
            <a:endParaRPr lang="en-US" sz="2000" b="0" dirty="0">
              <a:latin typeface="Gill Sans MT" panose="020B0502020104020203" pitchFamily="34" charset="0"/>
            </a:endParaRPr>
          </a:p>
        </p:txBody>
      </p:sp>
    </p:spTree>
    <p:extLst>
      <p:ext uri="{BB962C8B-B14F-4D97-AF65-F5344CB8AC3E}">
        <p14:creationId xmlns:p14="http://schemas.microsoft.com/office/powerpoint/2010/main" val="463702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a:xfrm>
            <a:off x="152400" y="228600"/>
            <a:ext cx="9753600" cy="609600"/>
          </a:xfrm>
        </p:spPr>
        <p:txBody>
          <a:bodyPr/>
          <a:lstStyle/>
          <a:p>
            <a:r>
              <a:rPr lang="en-US" sz="3200" dirty="0">
                <a:latin typeface="Gill Sans MT" panose="020B0502020104020203" pitchFamily="34" charset="0"/>
              </a:rPr>
              <a:t>4.8 Lien: Sale of assets subject to tax lien (III)</a:t>
            </a:r>
            <a:endParaRPr lang="en-US" sz="3200" dirty="0"/>
          </a:p>
        </p:txBody>
      </p:sp>
      <p:sp>
        <p:nvSpPr>
          <p:cNvPr id="7171" name="Rectangle 8"/>
          <p:cNvSpPr>
            <a:spLocks noChangeArrowheads="1"/>
          </p:cNvSpPr>
          <p:nvPr/>
        </p:nvSpPr>
        <p:spPr bwMode="auto">
          <a:xfrm>
            <a:off x="660400" y="1524001"/>
            <a:ext cx="8337550"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800100" lvl="1" indent="-342900" eaLnBrk="1" hangingPunct="1">
              <a:buClr>
                <a:srgbClr val="99CC33"/>
              </a:buClr>
              <a:buFont typeface="Arial" pitchFamily="34" charset="0"/>
              <a:buChar char="•"/>
            </a:pPr>
            <a:r>
              <a:rPr lang="en-GB" sz="2400" b="0" dirty="0">
                <a:latin typeface="Gill Sans MT" panose="020B0502020104020203" pitchFamily="34" charset="0"/>
              </a:rPr>
              <a:t>No reserve is to be placed on the property but every effort must be made to obtain the best price possible. </a:t>
            </a:r>
          </a:p>
          <a:p>
            <a:pPr marL="800100" lvl="1" indent="-342900" eaLnBrk="1" hangingPunct="1">
              <a:buClr>
                <a:srgbClr val="99CC33"/>
              </a:buClr>
              <a:buFont typeface="Arial" pitchFamily="34" charset="0"/>
              <a:buChar char="•"/>
            </a:pPr>
            <a:endParaRPr lang="en-GB" sz="2400" b="0" dirty="0">
              <a:latin typeface="Gill Sans MT" panose="020B0502020104020203" pitchFamily="34" charset="0"/>
            </a:endParaRPr>
          </a:p>
          <a:p>
            <a:pPr marL="800100" lvl="1" indent="-342900" eaLnBrk="1" hangingPunct="1">
              <a:buClr>
                <a:srgbClr val="99CC33"/>
              </a:buClr>
              <a:buFont typeface="Arial" pitchFamily="34" charset="0"/>
              <a:buChar char="•"/>
            </a:pPr>
            <a:r>
              <a:rPr lang="en-GB" sz="2400" b="0" dirty="0">
                <a:latin typeface="Gill Sans MT" panose="020B0502020104020203" pitchFamily="34" charset="0"/>
              </a:rPr>
              <a:t>The nominated officer is to attend the sale and if, at any time, the amount collected for the property sold is sufficient to pay the outstanding debt, plus costs. </a:t>
            </a:r>
          </a:p>
          <a:p>
            <a:pPr marL="800100" lvl="1" indent="-342900" eaLnBrk="1" hangingPunct="1">
              <a:buClr>
                <a:srgbClr val="99CC33"/>
              </a:buClr>
              <a:buFont typeface="Arial" pitchFamily="34" charset="0"/>
              <a:buChar char="•"/>
            </a:pPr>
            <a:endParaRPr lang="en-GB" sz="2400" b="0" dirty="0">
              <a:latin typeface="Gill Sans MT" panose="020B0502020104020203" pitchFamily="34" charset="0"/>
            </a:endParaRPr>
          </a:p>
          <a:p>
            <a:pPr marL="800100" lvl="1" indent="-342900" eaLnBrk="1" hangingPunct="1">
              <a:buClr>
                <a:srgbClr val="99CC33"/>
              </a:buClr>
              <a:buFont typeface="Arial" pitchFamily="34" charset="0"/>
              <a:buChar char="•"/>
            </a:pPr>
            <a:r>
              <a:rPr lang="en-GB" sz="2400" b="0" dirty="0">
                <a:latin typeface="Gill Sans MT" panose="020B0502020104020203" pitchFamily="34" charset="0"/>
              </a:rPr>
              <a:t>He is to discontinue the sale and return the unsold property to the delinquent taxpayer. </a:t>
            </a:r>
          </a:p>
          <a:p>
            <a:pPr marL="800100" lvl="1" indent="-342900" eaLnBrk="1" hangingPunct="1">
              <a:buClr>
                <a:srgbClr val="99CC33"/>
              </a:buClr>
              <a:buFont typeface="Arial" pitchFamily="34" charset="0"/>
              <a:buChar char="•"/>
            </a:pPr>
            <a:endParaRPr lang="en-GB" sz="2400" b="0" dirty="0">
              <a:latin typeface="Gill Sans MT" panose="020B0502020104020203" pitchFamily="34" charset="0"/>
            </a:endParaRPr>
          </a:p>
          <a:p>
            <a:pPr marL="800100" lvl="1" indent="-342900" eaLnBrk="1" hangingPunct="1">
              <a:buClr>
                <a:srgbClr val="99CC33"/>
              </a:buClr>
              <a:buFont typeface="Arial" pitchFamily="34" charset="0"/>
              <a:buChar char="•"/>
            </a:pPr>
            <a:r>
              <a:rPr lang="en-GB" sz="2400" b="0" dirty="0">
                <a:latin typeface="Gill Sans MT" panose="020B0502020104020203" pitchFamily="34" charset="0"/>
              </a:rPr>
              <a:t>A receipt is to be obtained from the delinquent taxpayer for property returned to him. </a:t>
            </a:r>
            <a:endParaRPr lang="en-US" sz="2400" b="0" dirty="0">
              <a:latin typeface="Gill Sans MT" panose="020B0502020104020203" pitchFamily="34" charset="0"/>
            </a:endParaRPr>
          </a:p>
          <a:p>
            <a:pPr lvl="1" eaLnBrk="1" hangingPunct="1">
              <a:buClr>
                <a:srgbClr val="99CC33"/>
              </a:buClr>
              <a:buFont typeface="Arial" charset="0"/>
              <a:buChar char="•"/>
            </a:pPr>
            <a:endParaRPr lang="en-US" sz="2400" b="0" dirty="0">
              <a:latin typeface="Gill Sans MT" panose="020B0502020104020203" pitchFamily="34" charset="0"/>
            </a:endParaRPr>
          </a:p>
          <a:p>
            <a:pPr lvl="1"/>
            <a:endParaRPr lang="en-US" sz="2400" b="0" dirty="0">
              <a:latin typeface="Gill Sans MT" panose="020B0502020104020203" pitchFamily="34" charset="0"/>
            </a:endParaRPr>
          </a:p>
        </p:txBody>
      </p:sp>
    </p:spTree>
    <p:extLst>
      <p:ext uri="{BB962C8B-B14F-4D97-AF65-F5344CB8AC3E}">
        <p14:creationId xmlns:p14="http://schemas.microsoft.com/office/powerpoint/2010/main" val="7062326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a:xfrm>
            <a:off x="152400" y="228600"/>
            <a:ext cx="9677400" cy="609600"/>
          </a:xfrm>
        </p:spPr>
        <p:txBody>
          <a:bodyPr/>
          <a:lstStyle/>
          <a:p>
            <a:r>
              <a:rPr lang="en-US" sz="3200" dirty="0">
                <a:latin typeface="Gill Sans MT" panose="020B0502020104020203" pitchFamily="34" charset="0"/>
              </a:rPr>
              <a:t>4.9 Lien: Sale of assets subject to tax lien (IV)</a:t>
            </a:r>
          </a:p>
        </p:txBody>
      </p:sp>
      <p:sp>
        <p:nvSpPr>
          <p:cNvPr id="7171" name="Rectangle 8"/>
          <p:cNvSpPr>
            <a:spLocks noChangeArrowheads="1"/>
          </p:cNvSpPr>
          <p:nvPr/>
        </p:nvSpPr>
        <p:spPr bwMode="auto">
          <a:xfrm>
            <a:off x="660400" y="1524001"/>
            <a:ext cx="833755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800100" lvl="1" indent="-342900" eaLnBrk="1" hangingPunct="1">
              <a:buClr>
                <a:srgbClr val="99CC33"/>
              </a:buClr>
              <a:buFont typeface="Arial" pitchFamily="34" charset="0"/>
              <a:buChar char="•"/>
            </a:pPr>
            <a:r>
              <a:rPr lang="en-GB" sz="2400" b="0" dirty="0">
                <a:latin typeface="Gill Sans MT" panose="020B0502020104020203" pitchFamily="34" charset="0"/>
              </a:rPr>
              <a:t>In case the goods seized are likely to decay, rot or wear out because of prolonged period of stoppage </a:t>
            </a:r>
          </a:p>
          <a:p>
            <a:pPr marL="800100" lvl="1" indent="-342900" eaLnBrk="1" hangingPunct="1">
              <a:buClr>
                <a:srgbClr val="99CC33"/>
              </a:buClr>
              <a:buFont typeface="Arial" pitchFamily="34" charset="0"/>
              <a:buChar char="•"/>
            </a:pPr>
            <a:endParaRPr lang="en-GB" sz="2400" b="0" dirty="0">
              <a:latin typeface="Gill Sans MT" panose="020B0502020104020203" pitchFamily="34" charset="0"/>
            </a:endParaRPr>
          </a:p>
          <a:p>
            <a:pPr marL="1257300" lvl="2" indent="-342900" eaLnBrk="1" hangingPunct="1">
              <a:buClr>
                <a:srgbClr val="99CC33"/>
              </a:buClr>
              <a:buFont typeface="Arial" pitchFamily="34" charset="0"/>
              <a:buChar char="•"/>
            </a:pPr>
            <a:r>
              <a:rPr lang="en-GB" sz="2400" b="0" dirty="0">
                <a:latin typeface="Gill Sans MT" panose="020B0502020104020203" pitchFamily="34" charset="0"/>
              </a:rPr>
              <a:t>The auction sale of such property or goods should be conducted immediately.</a:t>
            </a:r>
          </a:p>
          <a:p>
            <a:pPr marL="1257300" lvl="2" indent="-342900" eaLnBrk="1" hangingPunct="1">
              <a:buClr>
                <a:srgbClr val="99CC33"/>
              </a:buClr>
              <a:buFont typeface="Arial" pitchFamily="34" charset="0"/>
              <a:buChar char="•"/>
            </a:pPr>
            <a:endParaRPr lang="en-GB" sz="2400" b="0" dirty="0">
              <a:latin typeface="Gill Sans MT" panose="020B0502020104020203" pitchFamily="34" charset="0"/>
            </a:endParaRPr>
          </a:p>
          <a:p>
            <a:pPr marL="1257300" lvl="2" indent="-342900" eaLnBrk="1" hangingPunct="1">
              <a:buClr>
                <a:srgbClr val="99CC33"/>
              </a:buClr>
              <a:buFont typeface="Arial" pitchFamily="34" charset="0"/>
              <a:buChar char="•"/>
            </a:pPr>
            <a:r>
              <a:rPr lang="en-GB" sz="2400" b="0" dirty="0">
                <a:latin typeface="Gill Sans MT" panose="020B0502020104020203" pitchFamily="34" charset="0"/>
              </a:rPr>
              <a:t>The taxpayer cannot claim for the return of the property or goods. </a:t>
            </a:r>
            <a:endParaRPr lang="en-US" sz="2400" b="0" dirty="0">
              <a:latin typeface="Gill Sans MT" panose="020B0502020104020203" pitchFamily="34" charset="0"/>
            </a:endParaRPr>
          </a:p>
          <a:p>
            <a:pPr lvl="1" eaLnBrk="1" hangingPunct="1">
              <a:buClr>
                <a:srgbClr val="99CC33"/>
              </a:buClr>
              <a:buFont typeface="Arial" charset="0"/>
              <a:buChar char="•"/>
            </a:pPr>
            <a:endParaRPr lang="en-US" sz="2400" b="0" dirty="0">
              <a:latin typeface="Gill Sans MT" panose="020B0502020104020203" pitchFamily="34" charset="0"/>
            </a:endParaRPr>
          </a:p>
          <a:p>
            <a:pPr lvl="1"/>
            <a:endParaRPr lang="en-US" sz="2400" b="0" dirty="0">
              <a:latin typeface="Gill Sans MT" panose="020B0502020104020203" pitchFamily="34" charset="0"/>
            </a:endParaRPr>
          </a:p>
        </p:txBody>
      </p:sp>
    </p:spTree>
    <p:extLst>
      <p:ext uri="{BB962C8B-B14F-4D97-AF65-F5344CB8AC3E}">
        <p14:creationId xmlns:p14="http://schemas.microsoft.com/office/powerpoint/2010/main" val="34005151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a:xfrm>
            <a:off x="152400" y="228600"/>
            <a:ext cx="8845550" cy="609600"/>
          </a:xfrm>
        </p:spPr>
        <p:txBody>
          <a:bodyPr/>
          <a:lstStyle/>
          <a:p>
            <a:r>
              <a:rPr lang="en-US" sz="3200" dirty="0">
                <a:latin typeface="Gill Sans MT" panose="020B0502020104020203" pitchFamily="34" charset="0"/>
              </a:rPr>
              <a:t>4.10 Lien: Proceeds of sale of seized assets subject to tax lien</a:t>
            </a:r>
          </a:p>
        </p:txBody>
      </p:sp>
      <p:sp>
        <p:nvSpPr>
          <p:cNvPr id="7171" name="Rectangle 8"/>
          <p:cNvSpPr>
            <a:spLocks noChangeArrowheads="1"/>
          </p:cNvSpPr>
          <p:nvPr/>
        </p:nvSpPr>
        <p:spPr bwMode="auto">
          <a:xfrm>
            <a:off x="660400" y="1905000"/>
            <a:ext cx="83375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buFont typeface="Arial" panose="020B0604020202020204" pitchFamily="34" charset="0"/>
              <a:buChar char="•"/>
            </a:pPr>
            <a:r>
              <a:rPr lang="en-US" sz="2400" b="0" dirty="0">
                <a:latin typeface="Gill Sans MT" panose="020B0502020104020203" pitchFamily="34" charset="0"/>
              </a:rPr>
              <a:t>The proceeds of a sale shall be used to pay the costs of lien and sale of the property sold, then to pay the tax due and interest accrued with respect to that tax, and any remainder shall be paid to the tax debtor. </a:t>
            </a:r>
          </a:p>
          <a:p>
            <a:pPr marL="342900" indent="-342900">
              <a:buFont typeface="Arial" panose="020B0604020202020204" pitchFamily="34" charset="0"/>
              <a:buChar char="•"/>
            </a:pPr>
            <a:r>
              <a:rPr lang="en-US" sz="2400" b="0" dirty="0">
                <a:latin typeface="Gill Sans MT" panose="020B0502020104020203" pitchFamily="34" charset="0"/>
              </a:rPr>
              <a:t>After applying sale proceeds, the Commissioner General shall serve the tax debtor with a written notice detailing the manner in which the sale proceeds have been applied. </a:t>
            </a:r>
          </a:p>
          <a:p>
            <a:pPr marL="342900" indent="-342900">
              <a:buFont typeface="Arial" panose="020B0604020202020204" pitchFamily="34" charset="0"/>
              <a:buChar char="•"/>
            </a:pPr>
            <a:r>
              <a:rPr lang="en-US" sz="2400" b="0" dirty="0">
                <a:latin typeface="Gill Sans MT" panose="020B0502020104020203" pitchFamily="34" charset="0"/>
              </a:rPr>
              <a:t>If the proceeds of a sale applied are insufficient to pay in full the costs of lien and sale, the tax due and interest accrued with respect to that tax, the Commissioner General may proceed to collect the insufficiency with fresh actions. </a:t>
            </a:r>
          </a:p>
        </p:txBody>
      </p:sp>
    </p:spTree>
    <p:extLst>
      <p:ext uri="{BB962C8B-B14F-4D97-AF65-F5344CB8AC3E}">
        <p14:creationId xmlns:p14="http://schemas.microsoft.com/office/powerpoint/2010/main" val="1874259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a:xfrm>
            <a:off x="152400" y="228600"/>
            <a:ext cx="8229600" cy="609600"/>
          </a:xfrm>
        </p:spPr>
        <p:txBody>
          <a:bodyPr/>
          <a:lstStyle/>
          <a:p>
            <a:pPr eaLnBrk="1" hangingPunct="1"/>
            <a:r>
              <a:rPr lang="en-US" sz="3200" dirty="0">
                <a:latin typeface="Gill Sans MT" panose="020B0502020104020203" pitchFamily="34" charset="0"/>
              </a:rPr>
              <a:t>5.1 Collection visits: Advance preparation for collection visits</a:t>
            </a:r>
          </a:p>
        </p:txBody>
      </p:sp>
      <p:sp>
        <p:nvSpPr>
          <p:cNvPr id="7171" name="Rectangle 8"/>
          <p:cNvSpPr>
            <a:spLocks noChangeArrowheads="1"/>
          </p:cNvSpPr>
          <p:nvPr/>
        </p:nvSpPr>
        <p:spPr bwMode="auto">
          <a:xfrm>
            <a:off x="660400" y="1524001"/>
            <a:ext cx="8337550" cy="695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dirty="0"/>
              <a:t> </a:t>
            </a:r>
          </a:p>
          <a:p>
            <a:r>
              <a:rPr lang="en-US" sz="2000" b="0" dirty="0">
                <a:latin typeface="Gill Sans MT" panose="020B0502020104020203" pitchFamily="34" charset="0"/>
              </a:rPr>
              <a:t>The Enforcement Sections of the Large, Medium, Small and Real Estate Tax Division of the Domestic Tax Department, LRA are responsible for contacting delinquent taxpayers to collect overdue returns and/or taxes.</a:t>
            </a:r>
          </a:p>
          <a:p>
            <a:endParaRPr lang="en-US" sz="2000" b="0" dirty="0">
              <a:latin typeface="Gill Sans MT" panose="020B0502020104020203" pitchFamily="34" charset="0"/>
            </a:endParaRPr>
          </a:p>
          <a:p>
            <a:r>
              <a:rPr lang="en-US" sz="2000" b="0" dirty="0">
                <a:latin typeface="Gill Sans MT" panose="020B0502020104020203" pitchFamily="34" charset="0"/>
              </a:rPr>
              <a:t> The Manager of the Enforcement Section: </a:t>
            </a:r>
          </a:p>
          <a:p>
            <a:pPr marL="342900" indent="-342900">
              <a:buFont typeface="Arial" panose="020B0604020202020204" pitchFamily="34" charset="0"/>
              <a:buChar char="•"/>
            </a:pPr>
            <a:endParaRPr lang="en-US" sz="2000" b="0" dirty="0">
              <a:latin typeface="Gill Sans MT" panose="020B0502020104020203" pitchFamily="34" charset="0"/>
            </a:endParaRPr>
          </a:p>
          <a:p>
            <a:pPr marL="342900" indent="-342900">
              <a:buFont typeface="Arial" panose="020B0604020202020204" pitchFamily="34" charset="0"/>
              <a:buChar char="•"/>
            </a:pPr>
            <a:r>
              <a:rPr lang="en-US" sz="2000" b="0" dirty="0">
                <a:latin typeface="Gill Sans MT" panose="020B0502020104020203" pitchFamily="34" charset="0"/>
              </a:rPr>
              <a:t>Organizes tax arrears collection visits</a:t>
            </a:r>
          </a:p>
          <a:p>
            <a:pPr marL="342900" indent="-342900">
              <a:buFont typeface="Arial" panose="020B0604020202020204" pitchFamily="34" charset="0"/>
              <a:buChar char="•"/>
            </a:pPr>
            <a:endParaRPr lang="en-US" sz="2000" b="0" dirty="0">
              <a:latin typeface="Gill Sans MT" panose="020B0502020104020203" pitchFamily="34" charset="0"/>
            </a:endParaRPr>
          </a:p>
          <a:p>
            <a:pPr marL="342900" indent="-342900">
              <a:buFont typeface="Arial" panose="020B0604020202020204" pitchFamily="34" charset="0"/>
              <a:buChar char="•"/>
            </a:pPr>
            <a:r>
              <a:rPr lang="en-US" sz="2000" b="0" dirty="0">
                <a:latin typeface="Gill Sans MT" panose="020B0502020104020203" pitchFamily="34" charset="0"/>
              </a:rPr>
              <a:t>Allocate at least </a:t>
            </a:r>
            <a:r>
              <a:rPr lang="en-US" sz="2000" b="0" dirty="0">
                <a:latin typeface="Gill Sans MT" panose="020B0502020104020203" pitchFamily="34" charset="0"/>
                <a:ea typeface="Times New Roman" panose="02020603050405020304" pitchFamily="18" charset="0"/>
              </a:rPr>
              <a:t>two staff  in a collection visit team </a:t>
            </a:r>
          </a:p>
          <a:p>
            <a:pPr marL="342900" indent="-342900">
              <a:buFont typeface="Arial" panose="020B0604020202020204" pitchFamily="34" charset="0"/>
              <a:buChar char="•"/>
            </a:pPr>
            <a:endParaRPr lang="en-US" sz="2000" b="0" dirty="0">
              <a:latin typeface="Gill Sans MT" panose="020B0502020104020203" pitchFamily="34" charset="0"/>
            </a:endParaRPr>
          </a:p>
          <a:p>
            <a:pPr marL="342900" indent="-342900">
              <a:buFont typeface="Arial" panose="020B0604020202020204" pitchFamily="34" charset="0"/>
              <a:buChar char="•"/>
            </a:pPr>
            <a:r>
              <a:rPr lang="en-US" sz="2000" b="0" dirty="0">
                <a:latin typeface="Gill Sans MT" panose="020B0502020104020203" pitchFamily="34" charset="0"/>
              </a:rPr>
              <a:t>Instruct tax officers to obtain tax returns and /or payment due and as much information as possible about the business</a:t>
            </a:r>
          </a:p>
          <a:p>
            <a:pPr marL="342900" indent="-342900">
              <a:buFont typeface="Arial" panose="020B0604020202020204" pitchFamily="34" charset="0"/>
              <a:buChar char="•"/>
            </a:pPr>
            <a:endParaRPr lang="en-US" sz="2000" b="0" dirty="0">
              <a:latin typeface="Gill Sans MT" panose="020B0502020104020203" pitchFamily="34" charset="0"/>
            </a:endParaRPr>
          </a:p>
          <a:p>
            <a:pPr marL="342900" indent="-342900">
              <a:buFont typeface="Arial" panose="020B0604020202020204" pitchFamily="34" charset="0"/>
              <a:buChar char="•"/>
            </a:pPr>
            <a:r>
              <a:rPr lang="en-US" sz="2000" b="0" dirty="0">
                <a:latin typeface="Gill Sans MT" panose="020B0502020104020203" pitchFamily="34" charset="0"/>
              </a:rPr>
              <a:t>Notifies the taxpayer in advance so that the records and books of account can be made available for inspection</a:t>
            </a:r>
          </a:p>
          <a:p>
            <a:endParaRPr lang="en-US" sz="2000" dirty="0">
              <a:latin typeface="Gill Sans MT" panose="020B0502020104020203" pitchFamily="34" charset="0"/>
            </a:endParaRPr>
          </a:p>
          <a:p>
            <a:r>
              <a:rPr lang="en-US" sz="2000" dirty="0">
                <a:latin typeface="Gill Sans MT" panose="020B0502020104020203" pitchFamily="34" charset="0"/>
              </a:rPr>
              <a:t> </a:t>
            </a:r>
          </a:p>
          <a:p>
            <a:r>
              <a:rPr lang="en-US" sz="2000" dirty="0">
                <a:latin typeface="Gill Sans MT" panose="020B0502020104020203" pitchFamily="34" charset="0"/>
              </a:rPr>
              <a:t> </a:t>
            </a:r>
          </a:p>
          <a:p>
            <a:r>
              <a:rPr lang="en-US" sz="2000" dirty="0">
                <a:latin typeface="Gill Sans MT" panose="020B0502020104020203" pitchFamily="34" charset="0"/>
              </a:rPr>
              <a:t> </a:t>
            </a:r>
          </a:p>
          <a:p>
            <a:pPr lvl="1">
              <a:buFontTx/>
              <a:buChar char="•"/>
            </a:pPr>
            <a:endParaRPr lang="en-US" sz="2400" dirty="0"/>
          </a:p>
          <a:p>
            <a:pPr lvl="1"/>
            <a:endParaRPr lang="en-US" sz="2800" dirty="0"/>
          </a:p>
        </p:txBody>
      </p:sp>
    </p:spTree>
    <p:extLst>
      <p:ext uri="{BB962C8B-B14F-4D97-AF65-F5344CB8AC3E}">
        <p14:creationId xmlns:p14="http://schemas.microsoft.com/office/powerpoint/2010/main" val="29593060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a:xfrm>
            <a:off x="152400" y="228600"/>
            <a:ext cx="8845550" cy="609600"/>
          </a:xfrm>
        </p:spPr>
        <p:txBody>
          <a:bodyPr/>
          <a:lstStyle/>
          <a:p>
            <a:r>
              <a:rPr lang="en-US" sz="3200" dirty="0">
                <a:latin typeface="Gill Sans MT" panose="020B0502020104020203" pitchFamily="34" charset="0"/>
              </a:rPr>
              <a:t>5.2 Collection visit: Appointment for collection visits</a:t>
            </a:r>
          </a:p>
        </p:txBody>
      </p:sp>
      <p:sp>
        <p:nvSpPr>
          <p:cNvPr id="7171" name="Rectangle 8"/>
          <p:cNvSpPr>
            <a:spLocks noChangeArrowheads="1"/>
          </p:cNvSpPr>
          <p:nvPr/>
        </p:nvSpPr>
        <p:spPr bwMode="auto">
          <a:xfrm>
            <a:off x="660400" y="1524001"/>
            <a:ext cx="8337550" cy="6401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dirty="0"/>
              <a:t> </a:t>
            </a:r>
            <a:r>
              <a:rPr lang="en-US" sz="1800" b="0" dirty="0">
                <a:latin typeface="Gill Sans MT" panose="020B0502020104020203" pitchFamily="34" charset="0"/>
              </a:rPr>
              <a:t>When making an appointment:</a:t>
            </a:r>
          </a:p>
          <a:p>
            <a:r>
              <a:rPr lang="en-US" sz="1800" b="0" dirty="0">
                <a:latin typeface="Gill Sans MT" panose="020B0502020104020203" pitchFamily="34" charset="0"/>
              </a:rPr>
              <a:t> </a:t>
            </a:r>
          </a:p>
          <a:p>
            <a:pPr marL="285750" lvl="0" indent="-285750">
              <a:buFont typeface="Arial" panose="020B0604020202020204" pitchFamily="34" charset="0"/>
              <a:buChar char="•"/>
            </a:pPr>
            <a:r>
              <a:rPr lang="en-US" sz="1800" b="0" dirty="0">
                <a:latin typeface="Gill Sans MT" panose="020B0502020104020203" pitchFamily="34" charset="0"/>
              </a:rPr>
              <a:t>The taxpayer is to be told that a visit will be made, not asked;</a:t>
            </a:r>
          </a:p>
          <a:p>
            <a:r>
              <a:rPr lang="en-US" sz="1800" b="0" dirty="0">
                <a:latin typeface="Gill Sans MT" panose="020B0502020104020203" pitchFamily="34" charset="0"/>
              </a:rPr>
              <a:t> </a:t>
            </a:r>
          </a:p>
          <a:p>
            <a:pPr marL="285750" lvl="0" indent="-285750">
              <a:buFont typeface="Arial" panose="020B0604020202020204" pitchFamily="34" charset="0"/>
              <a:buChar char="•"/>
            </a:pPr>
            <a:r>
              <a:rPr lang="en-US" sz="1800" b="0" dirty="0">
                <a:latin typeface="Gill Sans MT" panose="020B0502020104020203" pitchFamily="34" charset="0"/>
              </a:rPr>
              <a:t>He must be warned that all books and records must be made available;</a:t>
            </a:r>
          </a:p>
          <a:p>
            <a:r>
              <a:rPr lang="en-US" sz="1800" b="0" dirty="0">
                <a:latin typeface="Gill Sans MT" panose="020B0502020104020203" pitchFamily="34" charset="0"/>
              </a:rPr>
              <a:t> </a:t>
            </a:r>
          </a:p>
          <a:p>
            <a:pPr marL="285750" lvl="0" indent="-285750">
              <a:buFont typeface="Arial" panose="020B0604020202020204" pitchFamily="34" charset="0"/>
              <a:buChar char="•"/>
            </a:pPr>
            <a:r>
              <a:rPr lang="en-US" sz="1800" b="0" dirty="0">
                <a:latin typeface="Gill Sans MT" panose="020B0502020104020203" pitchFamily="34" charset="0"/>
              </a:rPr>
              <a:t>The proprietor or authorized person must be told to make himself available;</a:t>
            </a:r>
          </a:p>
          <a:p>
            <a:r>
              <a:rPr lang="en-US" sz="1800" b="0" dirty="0">
                <a:latin typeface="Gill Sans MT" panose="020B0502020104020203" pitchFamily="34" charset="0"/>
              </a:rPr>
              <a:t> </a:t>
            </a:r>
          </a:p>
          <a:p>
            <a:pPr marL="285750" lvl="0" indent="-285750">
              <a:buFont typeface="Arial" panose="020B0604020202020204" pitchFamily="34" charset="0"/>
              <a:buChar char="•"/>
            </a:pPr>
            <a:r>
              <a:rPr lang="en-US" sz="1800" b="0" dirty="0">
                <a:latin typeface="Gill Sans MT" panose="020B0502020104020203" pitchFamily="34" charset="0"/>
              </a:rPr>
              <a:t>The taxpayer should be told the visit and invited to pay the tax due. If he agrees to do so, sufficient time should be given to allow him to do so, but not more than seven days should be given without good cause. </a:t>
            </a:r>
          </a:p>
          <a:p>
            <a:r>
              <a:rPr lang="en-US" sz="1800" b="0" dirty="0">
                <a:latin typeface="Gill Sans MT" panose="020B0502020104020203" pitchFamily="34" charset="0"/>
              </a:rPr>
              <a:t> </a:t>
            </a:r>
          </a:p>
          <a:p>
            <a:pPr marL="285750" indent="-285750">
              <a:buFont typeface="Arial" panose="020B0604020202020204" pitchFamily="34" charset="0"/>
              <a:buChar char="•"/>
            </a:pPr>
            <a:r>
              <a:rPr lang="en-US" sz="1800" b="0" dirty="0">
                <a:latin typeface="Gill Sans MT" panose="020B0502020104020203" pitchFamily="34" charset="0"/>
              </a:rPr>
              <a:t>If  a taxpayer has a genuine reason for requesting the visit to be delayed, or offers to pay in seven days, the officers is to arrange an alternative date after the expiry of the time allowed.</a:t>
            </a:r>
          </a:p>
          <a:p>
            <a:pPr marL="285750" indent="-285750">
              <a:buFont typeface="Arial" panose="020B0604020202020204" pitchFamily="34" charset="0"/>
              <a:buChar char="•"/>
            </a:pPr>
            <a:endParaRPr lang="en-US" sz="1800" b="0" dirty="0">
              <a:latin typeface="Gill Sans MT" panose="020B0502020104020203" pitchFamily="34" charset="0"/>
            </a:endParaRPr>
          </a:p>
          <a:p>
            <a:pPr marL="285750" indent="-285750">
              <a:buFont typeface="Arial" panose="020B0604020202020204" pitchFamily="34" charset="0"/>
              <a:buChar char="•"/>
            </a:pPr>
            <a:r>
              <a:rPr lang="en-US" sz="1800" b="0" dirty="0">
                <a:latin typeface="Gill Sans MT" panose="020B0502020104020203" pitchFamily="34" charset="0"/>
              </a:rPr>
              <a:t>If an appointment is cancelled (e.g. through illness or bereavement), the Manager of the Enforcement Section  is to arrange an alternative Visit.</a:t>
            </a:r>
          </a:p>
          <a:p>
            <a:r>
              <a:rPr lang="en-US" sz="1800" b="0" dirty="0">
                <a:latin typeface="Gill Sans MT" panose="020B0502020104020203" pitchFamily="34" charset="0"/>
              </a:rPr>
              <a:t> </a:t>
            </a:r>
          </a:p>
          <a:p>
            <a:pPr marL="285750" indent="-285750">
              <a:buFont typeface="Arial" panose="020B0604020202020204" pitchFamily="34" charset="0"/>
              <a:buChar char="•"/>
            </a:pPr>
            <a:r>
              <a:rPr lang="en-US" sz="1800" b="0" dirty="0">
                <a:latin typeface="Gill Sans MT" panose="020B0502020104020203" pitchFamily="34" charset="0"/>
              </a:rPr>
              <a:t>Cancelled visits are to be recorded in the taxpayer file and he is to be visited at the earliest possible opportunity.</a:t>
            </a:r>
          </a:p>
          <a:p>
            <a:endParaRPr lang="en-US" sz="1800" b="0" dirty="0">
              <a:latin typeface="Gill Sans MT" panose="020B0502020104020203" pitchFamily="34" charset="0"/>
            </a:endParaRPr>
          </a:p>
          <a:p>
            <a:r>
              <a:rPr lang="en-US" sz="1800" b="0" dirty="0">
                <a:latin typeface="Gill Sans MT" panose="020B0502020104020203" pitchFamily="34" charset="0"/>
              </a:rPr>
              <a:t> </a:t>
            </a:r>
          </a:p>
        </p:txBody>
      </p:sp>
    </p:spTree>
    <p:extLst>
      <p:ext uri="{BB962C8B-B14F-4D97-AF65-F5344CB8AC3E}">
        <p14:creationId xmlns:p14="http://schemas.microsoft.com/office/powerpoint/2010/main" val="13618561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a:xfrm>
            <a:off x="152400" y="228600"/>
            <a:ext cx="8305800" cy="609600"/>
          </a:xfrm>
        </p:spPr>
        <p:txBody>
          <a:bodyPr/>
          <a:lstStyle/>
          <a:p>
            <a:r>
              <a:rPr lang="en-US" sz="3200" dirty="0">
                <a:latin typeface="Gill Sans MT" panose="020B0502020104020203" pitchFamily="34" charset="0"/>
              </a:rPr>
              <a:t>5.3 Collection visit: Preparation for visit</a:t>
            </a:r>
            <a:br>
              <a:rPr lang="en-US" sz="3200" dirty="0">
                <a:latin typeface="Gill Sans MT" panose="020B0502020104020203" pitchFamily="34" charset="0"/>
              </a:rPr>
            </a:br>
            <a:endParaRPr lang="en-US" sz="3200" dirty="0">
              <a:latin typeface="Gill Sans MT" panose="020B0502020104020203" pitchFamily="34" charset="0"/>
            </a:endParaRPr>
          </a:p>
        </p:txBody>
      </p:sp>
      <p:sp>
        <p:nvSpPr>
          <p:cNvPr id="7171" name="Rectangle 8"/>
          <p:cNvSpPr>
            <a:spLocks noChangeArrowheads="1"/>
          </p:cNvSpPr>
          <p:nvPr/>
        </p:nvSpPr>
        <p:spPr bwMode="auto">
          <a:xfrm>
            <a:off x="660400" y="1524001"/>
            <a:ext cx="8337550" cy="695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dirty="0"/>
              <a:t> </a:t>
            </a:r>
          </a:p>
          <a:p>
            <a:r>
              <a:rPr lang="en-US" sz="2400" b="0" dirty="0">
                <a:latin typeface="Gill Sans MT" panose="020B0502020104020203" pitchFamily="34" charset="0"/>
              </a:rPr>
              <a:t>Tax officers should study the information on the taxpayer's files and make themselves familiar with the type of business, form of accounting and any other points relevant and should have the following information before visiting the taxpayer</a:t>
            </a:r>
          </a:p>
          <a:p>
            <a:r>
              <a:rPr lang="en-US" sz="2400" b="0" dirty="0">
                <a:latin typeface="Gill Sans MT" panose="020B0502020104020203" pitchFamily="34" charset="0"/>
              </a:rPr>
              <a:t> </a:t>
            </a:r>
          </a:p>
          <a:p>
            <a:pPr marL="285750" indent="-285750">
              <a:buFont typeface="Arial" panose="020B0604020202020204" pitchFamily="34" charset="0"/>
              <a:buChar char="•"/>
            </a:pPr>
            <a:r>
              <a:rPr lang="en-US" sz="2400" b="0" dirty="0">
                <a:latin typeface="Gill Sans MT" panose="020B0502020104020203" pitchFamily="34" charset="0"/>
              </a:rPr>
              <a:t>Who to contact? </a:t>
            </a:r>
          </a:p>
          <a:p>
            <a:pPr marL="285750" indent="-285750">
              <a:buFont typeface="Arial" panose="020B0604020202020204" pitchFamily="34" charset="0"/>
              <a:buChar char="•"/>
            </a:pPr>
            <a:r>
              <a:rPr lang="en-US" sz="2400" b="0" dirty="0">
                <a:latin typeface="Gill Sans MT" panose="020B0502020104020203" pitchFamily="34" charset="0"/>
              </a:rPr>
              <a:t> Who is responsible for completing the tax return?</a:t>
            </a:r>
          </a:p>
          <a:p>
            <a:pPr marL="285750" indent="-285750">
              <a:buFont typeface="Arial" panose="020B0604020202020204" pitchFamily="34" charset="0"/>
              <a:buChar char="•"/>
            </a:pPr>
            <a:r>
              <a:rPr lang="en-US" sz="2400" b="0" dirty="0">
                <a:latin typeface="Gill Sans MT" panose="020B0502020104020203" pitchFamily="34" charset="0"/>
              </a:rPr>
              <a:t> The credibility of the taxpayer's returns. Do they appear reasonable? Which area, if any, seems the most out of line (e.g. large purchases; low sales)?</a:t>
            </a:r>
          </a:p>
          <a:p>
            <a:pPr marL="285750" indent="-285750">
              <a:buFont typeface="Arial" panose="020B0604020202020204" pitchFamily="34" charset="0"/>
              <a:buChar char="•"/>
            </a:pPr>
            <a:r>
              <a:rPr lang="en-US" sz="2400" b="0" dirty="0">
                <a:latin typeface="Gill Sans MT" panose="020B0502020104020203" pitchFamily="34" charset="0"/>
              </a:rPr>
              <a:t>Tax payment position - outstanding payments. Check with computer section to establish whether payment has been received.</a:t>
            </a:r>
          </a:p>
          <a:p>
            <a:pPr marL="285750" indent="-285750">
              <a:buFont typeface="Arial" panose="020B0604020202020204" pitchFamily="34" charset="0"/>
              <a:buChar char="•"/>
            </a:pPr>
            <a:r>
              <a:rPr lang="en-US" sz="2400" b="0" dirty="0">
                <a:latin typeface="Gill Sans MT" panose="020B0502020104020203" pitchFamily="34" charset="0"/>
              </a:rPr>
              <a:t> Outstanding problems from previous visits. Have these been resolved?</a:t>
            </a:r>
          </a:p>
          <a:p>
            <a:r>
              <a:rPr lang="en-US" sz="2400" b="0" dirty="0">
                <a:latin typeface="Gill Sans MT" panose="020B0502020104020203" pitchFamily="34" charset="0"/>
              </a:rPr>
              <a:t> </a:t>
            </a:r>
          </a:p>
          <a:p>
            <a:pPr lvl="1">
              <a:buFontTx/>
              <a:buChar char="•"/>
            </a:pPr>
            <a:endParaRPr lang="en-US" sz="2400" b="0" dirty="0">
              <a:latin typeface="Gill Sans MT" panose="020B0502020104020203" pitchFamily="34" charset="0"/>
            </a:endParaRPr>
          </a:p>
          <a:p>
            <a:pPr lvl="1"/>
            <a:endParaRPr lang="en-US" sz="2400" b="0" dirty="0">
              <a:latin typeface="Gill Sans MT" panose="020B0502020104020203" pitchFamily="34" charset="0"/>
            </a:endParaRPr>
          </a:p>
        </p:txBody>
      </p:sp>
    </p:spTree>
    <p:extLst>
      <p:ext uri="{BB962C8B-B14F-4D97-AF65-F5344CB8AC3E}">
        <p14:creationId xmlns:p14="http://schemas.microsoft.com/office/powerpoint/2010/main" val="33196264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a:xfrm>
            <a:off x="152400" y="228600"/>
            <a:ext cx="7772400" cy="609600"/>
          </a:xfrm>
        </p:spPr>
        <p:txBody>
          <a:bodyPr/>
          <a:lstStyle/>
          <a:p>
            <a:r>
              <a:rPr lang="en-US" sz="3200" dirty="0">
                <a:latin typeface="Gill Sans MT" panose="020B0502020104020203" pitchFamily="34" charset="0"/>
              </a:rPr>
              <a:t>5.5 Collection visit: Conduct of visits</a:t>
            </a:r>
          </a:p>
        </p:txBody>
      </p:sp>
      <p:sp>
        <p:nvSpPr>
          <p:cNvPr id="7171" name="Rectangle 8"/>
          <p:cNvSpPr>
            <a:spLocks noChangeArrowheads="1"/>
          </p:cNvSpPr>
          <p:nvPr/>
        </p:nvSpPr>
        <p:spPr bwMode="auto">
          <a:xfrm>
            <a:off x="660400" y="1524001"/>
            <a:ext cx="8337550" cy="433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000" b="0" dirty="0">
                <a:latin typeface="Gill Sans MT" panose="020B0502020104020203" pitchFamily="34" charset="0"/>
              </a:rPr>
              <a:t>On arrival at the taxpayer's premises, the officers should introduce themselves and confirm the business position by interview on the following lines:</a:t>
            </a:r>
          </a:p>
          <a:p>
            <a:r>
              <a:rPr lang="en-US" sz="2000" b="0" dirty="0">
                <a:latin typeface="Gill Sans MT" panose="020B0502020104020203" pitchFamily="34" charset="0"/>
              </a:rPr>
              <a:t> </a:t>
            </a:r>
          </a:p>
          <a:p>
            <a:pPr marL="285750" indent="-285750">
              <a:buFont typeface="Arial" panose="020B0604020202020204" pitchFamily="34" charset="0"/>
              <a:buChar char="•"/>
            </a:pPr>
            <a:r>
              <a:rPr lang="en-US" sz="2000" b="0" dirty="0">
                <a:latin typeface="Gill Sans MT" panose="020B0502020104020203" pitchFamily="34" charset="0"/>
              </a:rPr>
              <a:t>Establish position of the person being interviewed</a:t>
            </a:r>
          </a:p>
          <a:p>
            <a:pPr marL="285750" indent="-285750">
              <a:buFont typeface="Arial" panose="020B0604020202020204" pitchFamily="34" charset="0"/>
              <a:buChar char="•"/>
            </a:pPr>
            <a:endParaRPr lang="en-US" sz="2000" b="0" dirty="0">
              <a:latin typeface="Gill Sans MT" panose="020B0502020104020203" pitchFamily="34" charset="0"/>
            </a:endParaRPr>
          </a:p>
          <a:p>
            <a:pPr marL="285750" indent="-285750">
              <a:buFont typeface="Arial" panose="020B0604020202020204" pitchFamily="34" charset="0"/>
              <a:buChar char="•"/>
            </a:pPr>
            <a:r>
              <a:rPr lang="en-US" sz="2000" b="0" dirty="0">
                <a:latin typeface="Gill Sans MT" panose="020B0502020104020203" pitchFamily="34" charset="0"/>
              </a:rPr>
              <a:t>Ask about book keeping and accounting procedures</a:t>
            </a:r>
          </a:p>
          <a:p>
            <a:r>
              <a:rPr lang="en-US" sz="2000" b="0" dirty="0">
                <a:latin typeface="Gill Sans MT" panose="020B0502020104020203" pitchFamily="34" charset="0"/>
              </a:rPr>
              <a:t> </a:t>
            </a:r>
          </a:p>
          <a:p>
            <a:pPr marL="285750" indent="-285750">
              <a:buFont typeface="Arial" panose="020B0604020202020204" pitchFamily="34" charset="0"/>
              <a:buChar char="•"/>
            </a:pPr>
            <a:r>
              <a:rPr lang="en-US" sz="2000" b="0" dirty="0">
                <a:latin typeface="Gill Sans MT" panose="020B0502020104020203" pitchFamily="34" charset="0"/>
              </a:rPr>
              <a:t>Where are records kept; who makes the records </a:t>
            </a:r>
          </a:p>
          <a:p>
            <a:r>
              <a:rPr lang="en-US" sz="2000" b="0" dirty="0">
                <a:latin typeface="Gill Sans MT" panose="020B0502020104020203" pitchFamily="34" charset="0"/>
              </a:rPr>
              <a:t> </a:t>
            </a:r>
          </a:p>
          <a:p>
            <a:pPr marL="285750" indent="-285750">
              <a:buFont typeface="Arial" panose="020B0604020202020204" pitchFamily="34" charset="0"/>
              <a:buChar char="•"/>
            </a:pPr>
            <a:r>
              <a:rPr lang="en-US" sz="2000" b="0" dirty="0">
                <a:latin typeface="Gill Sans MT" panose="020B0502020104020203" pitchFamily="34" charset="0"/>
              </a:rPr>
              <a:t>Are the accounts audited; if so obtain the name of the auditor,</a:t>
            </a:r>
          </a:p>
          <a:p>
            <a:r>
              <a:rPr lang="en-US" sz="2000" b="0" dirty="0">
                <a:latin typeface="Gill Sans MT" panose="020B0502020104020203" pitchFamily="34" charset="0"/>
              </a:rPr>
              <a:t> </a:t>
            </a:r>
          </a:p>
          <a:p>
            <a:pPr marL="285750" indent="-285750">
              <a:buFont typeface="Arial" panose="020B0604020202020204" pitchFamily="34" charset="0"/>
              <a:buChar char="•"/>
            </a:pPr>
            <a:r>
              <a:rPr lang="en-US" sz="2000" b="0" dirty="0">
                <a:latin typeface="Gill Sans MT" panose="020B0502020104020203" pitchFamily="34" charset="0"/>
              </a:rPr>
              <a:t> Who keeps the tax account </a:t>
            </a:r>
          </a:p>
          <a:p>
            <a:r>
              <a:rPr lang="en-US" sz="1600" b="0" dirty="0">
                <a:latin typeface="Gill Sans MT" panose="020B0502020104020203" pitchFamily="34" charset="0"/>
              </a:rPr>
              <a:t> </a:t>
            </a:r>
          </a:p>
          <a:p>
            <a:r>
              <a:rPr lang="en-US" sz="2000" dirty="0">
                <a:latin typeface="Gill Sans MT" panose="020B0502020104020203" pitchFamily="34" charset="0"/>
              </a:rPr>
              <a:t> </a:t>
            </a:r>
          </a:p>
        </p:txBody>
      </p:sp>
    </p:spTree>
    <p:extLst>
      <p:ext uri="{BB962C8B-B14F-4D97-AF65-F5344CB8AC3E}">
        <p14:creationId xmlns:p14="http://schemas.microsoft.com/office/powerpoint/2010/main" val="42215699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a:xfrm>
            <a:off x="152400" y="228600"/>
            <a:ext cx="7772400" cy="609600"/>
          </a:xfrm>
        </p:spPr>
        <p:txBody>
          <a:bodyPr/>
          <a:lstStyle/>
          <a:p>
            <a:r>
              <a:rPr lang="en-US" sz="3200" dirty="0">
                <a:latin typeface="Gill Sans MT" panose="020B0502020104020203" pitchFamily="34" charset="0"/>
              </a:rPr>
              <a:t>5.5 Collection visit: Conduct of visits</a:t>
            </a:r>
          </a:p>
        </p:txBody>
      </p:sp>
      <p:sp>
        <p:nvSpPr>
          <p:cNvPr id="7171" name="Rectangle 8"/>
          <p:cNvSpPr>
            <a:spLocks noChangeArrowheads="1"/>
          </p:cNvSpPr>
          <p:nvPr/>
        </p:nvSpPr>
        <p:spPr bwMode="auto">
          <a:xfrm>
            <a:off x="660400" y="1524001"/>
            <a:ext cx="8337550" cy="5201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85750" indent="-285750">
              <a:buFont typeface="Arial" panose="020B0604020202020204" pitchFamily="34" charset="0"/>
              <a:buChar char="•"/>
            </a:pPr>
            <a:r>
              <a:rPr lang="en-US" sz="2400" b="0" dirty="0">
                <a:latin typeface="Gill Sans MT" panose="020B0502020104020203" pitchFamily="34" charset="0"/>
              </a:rPr>
              <a:t>Ascertain and record the accounting trail</a:t>
            </a:r>
          </a:p>
          <a:p>
            <a:r>
              <a:rPr lang="en-US" sz="2400" b="0" dirty="0">
                <a:latin typeface="Gill Sans MT" panose="020B0502020104020203" pitchFamily="34" charset="0"/>
              </a:rPr>
              <a:t>    </a:t>
            </a:r>
          </a:p>
          <a:p>
            <a:pPr marL="285750" indent="-285750">
              <a:buFont typeface="Arial" panose="020B0604020202020204" pitchFamily="34" charset="0"/>
              <a:buChar char="•"/>
            </a:pPr>
            <a:r>
              <a:rPr lang="en-US" sz="2400" b="0" dirty="0">
                <a:latin typeface="Gill Sans MT" panose="020B0502020104020203" pitchFamily="34" charset="0"/>
              </a:rPr>
              <a:t>Ascertain if anyone keeps additional records (e.g. Sales manager may keep records for checking salesmen's bonuses),</a:t>
            </a:r>
          </a:p>
          <a:p>
            <a:r>
              <a:rPr lang="en-US" sz="2400" b="0" dirty="0">
                <a:latin typeface="Gill Sans MT" panose="020B0502020104020203" pitchFamily="34" charset="0"/>
              </a:rPr>
              <a:t> </a:t>
            </a:r>
          </a:p>
          <a:p>
            <a:pPr marL="285750" indent="-285750">
              <a:buFont typeface="Arial" panose="020B0604020202020204" pitchFamily="34" charset="0"/>
              <a:buChar char="•"/>
            </a:pPr>
            <a:r>
              <a:rPr lang="en-US" sz="2400" b="0" dirty="0">
                <a:latin typeface="Gill Sans MT" panose="020B0502020104020203" pitchFamily="34" charset="0"/>
              </a:rPr>
              <a:t>Ascertain if taxpayer uses any other records to complete his tax return.</a:t>
            </a:r>
          </a:p>
          <a:p>
            <a:r>
              <a:rPr lang="en-US" sz="2400" b="0" dirty="0">
                <a:latin typeface="Gill Sans MT" panose="020B0502020104020203" pitchFamily="34" charset="0"/>
              </a:rPr>
              <a:t> </a:t>
            </a:r>
          </a:p>
          <a:p>
            <a:pPr marL="285750" indent="-285750">
              <a:buFont typeface="Arial" panose="020B0604020202020204" pitchFamily="34" charset="0"/>
              <a:buChar char="•"/>
            </a:pPr>
            <a:r>
              <a:rPr lang="en-US" sz="2400" b="0" dirty="0">
                <a:latin typeface="Gill Sans MT" panose="020B0502020104020203" pitchFamily="34" charset="0"/>
              </a:rPr>
              <a:t>The collection officers should then make the specific queries relating to the visit. If the reason for the visit is failure to file a return the taxpayer should be warned of the consequences, including charges, interest and penalties. </a:t>
            </a:r>
          </a:p>
          <a:p>
            <a:r>
              <a:rPr lang="en-US" sz="2400" b="0" dirty="0">
                <a:latin typeface="Gill Sans MT" panose="020B0502020104020203" pitchFamily="34" charset="0"/>
              </a:rPr>
              <a:t> </a:t>
            </a:r>
          </a:p>
          <a:p>
            <a:r>
              <a:rPr lang="en-US" sz="2000" dirty="0">
                <a:latin typeface="Gill Sans MT" panose="020B0502020104020203" pitchFamily="34" charset="0"/>
              </a:rPr>
              <a:t> </a:t>
            </a:r>
          </a:p>
        </p:txBody>
      </p:sp>
    </p:spTree>
    <p:extLst>
      <p:ext uri="{BB962C8B-B14F-4D97-AF65-F5344CB8AC3E}">
        <p14:creationId xmlns:p14="http://schemas.microsoft.com/office/powerpoint/2010/main" val="1252128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a:xfrm>
            <a:off x="152400" y="228600"/>
            <a:ext cx="9525000" cy="609600"/>
          </a:xfrm>
        </p:spPr>
        <p:txBody>
          <a:bodyPr/>
          <a:lstStyle/>
          <a:p>
            <a:r>
              <a:rPr lang="en-US" sz="3200" dirty="0">
                <a:latin typeface="Gill Sans MT" panose="020B0502020104020203" pitchFamily="34" charset="0"/>
              </a:rPr>
              <a:t>1.2 General Introduction: Methods of tax arrears collection</a:t>
            </a:r>
          </a:p>
        </p:txBody>
      </p:sp>
      <p:sp>
        <p:nvSpPr>
          <p:cNvPr id="7171" name="Rectangle 8"/>
          <p:cNvSpPr>
            <a:spLocks noChangeArrowheads="1"/>
          </p:cNvSpPr>
          <p:nvPr/>
        </p:nvSpPr>
        <p:spPr bwMode="auto">
          <a:xfrm>
            <a:off x="660400" y="1524001"/>
            <a:ext cx="8337550" cy="594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000" dirty="0">
                <a:latin typeface="Gill Sans MT" panose="020B0502020104020203" pitchFamily="34" charset="0"/>
              </a:rPr>
              <a:t> </a:t>
            </a:r>
          </a:p>
          <a:p>
            <a:r>
              <a:rPr lang="en-US" sz="2400" b="0" dirty="0">
                <a:latin typeface="Gill Sans MT" panose="020B0502020104020203" pitchFamily="34" charset="0"/>
              </a:rPr>
              <a:t>Tax arrears can be collected by different ways as follows:</a:t>
            </a:r>
          </a:p>
          <a:p>
            <a:r>
              <a:rPr lang="en-US" sz="2400" b="0" dirty="0">
                <a:latin typeface="Gill Sans MT" panose="020B0502020104020203" pitchFamily="34" charset="0"/>
              </a:rPr>
              <a:t> </a:t>
            </a:r>
          </a:p>
          <a:p>
            <a:pPr marL="342900" lvl="0" indent="-342900">
              <a:buFont typeface="Arial" panose="020B0604020202020204" pitchFamily="34" charset="0"/>
              <a:buChar char="•"/>
            </a:pPr>
            <a:r>
              <a:rPr lang="en-US" sz="2400" b="0" dirty="0">
                <a:latin typeface="Gill Sans MT" panose="020B0502020104020203" pitchFamily="34" charset="0"/>
              </a:rPr>
              <a:t>Adjustment in tax credit</a:t>
            </a:r>
          </a:p>
          <a:p>
            <a:endParaRPr lang="en-US" sz="2400" b="0" dirty="0">
              <a:latin typeface="Gill Sans MT" panose="020B0502020104020203" pitchFamily="34" charset="0"/>
            </a:endParaRPr>
          </a:p>
          <a:p>
            <a:pPr marL="342900" lvl="0" indent="-342900">
              <a:buFont typeface="Arial" panose="020B0604020202020204" pitchFamily="34" charset="0"/>
              <a:buChar char="•"/>
            </a:pPr>
            <a:r>
              <a:rPr lang="en-US" sz="2400" b="0" dirty="0">
                <a:latin typeface="Gill Sans MT" panose="020B0502020104020203" pitchFamily="34" charset="0"/>
              </a:rPr>
              <a:t>Deduction from debtors; (banks, government organizations or third party).</a:t>
            </a:r>
          </a:p>
          <a:p>
            <a:r>
              <a:rPr lang="en-US" sz="2400" b="0" dirty="0">
                <a:latin typeface="Gill Sans MT" panose="020B0502020104020203" pitchFamily="34" charset="0"/>
              </a:rPr>
              <a:t> </a:t>
            </a:r>
          </a:p>
          <a:p>
            <a:pPr marL="342900" lvl="0" indent="-342900">
              <a:buFont typeface="Arial" panose="020B0604020202020204" pitchFamily="34" charset="0"/>
              <a:buChar char="•"/>
            </a:pPr>
            <a:r>
              <a:rPr lang="en-US" sz="2400" b="0" dirty="0">
                <a:latin typeface="Gill Sans MT" panose="020B0502020104020203" pitchFamily="34" charset="0"/>
              </a:rPr>
              <a:t>Withholding of imports/exports. </a:t>
            </a:r>
          </a:p>
          <a:p>
            <a:r>
              <a:rPr lang="en-US" sz="2400" b="0" dirty="0">
                <a:latin typeface="Gill Sans MT" panose="020B0502020104020203" pitchFamily="34" charset="0"/>
              </a:rPr>
              <a:t> </a:t>
            </a:r>
          </a:p>
          <a:p>
            <a:pPr marL="342900" lvl="0" indent="-342900">
              <a:buFont typeface="Arial" panose="020B0604020202020204" pitchFamily="34" charset="0"/>
              <a:buChar char="•"/>
            </a:pPr>
            <a:r>
              <a:rPr lang="en-US" sz="2400" b="0" dirty="0">
                <a:latin typeface="Gill Sans MT" panose="020B0502020104020203" pitchFamily="34" charset="0"/>
              </a:rPr>
              <a:t> Closure of businesses.</a:t>
            </a:r>
          </a:p>
          <a:p>
            <a:r>
              <a:rPr lang="en-US" sz="2400" b="0" dirty="0">
                <a:latin typeface="Gill Sans MT" panose="020B0502020104020203" pitchFamily="34" charset="0"/>
              </a:rPr>
              <a:t> </a:t>
            </a:r>
          </a:p>
          <a:p>
            <a:pPr marL="342900" lvl="0" indent="-342900">
              <a:buFont typeface="Arial" panose="020B0604020202020204" pitchFamily="34" charset="0"/>
              <a:buChar char="•"/>
            </a:pPr>
            <a:r>
              <a:rPr lang="en-US" sz="2400" b="0" dirty="0">
                <a:latin typeface="Gill Sans MT" panose="020B0502020104020203" pitchFamily="34" charset="0"/>
              </a:rPr>
              <a:t>Seizure and sale (auction) of goods and property. </a:t>
            </a:r>
          </a:p>
          <a:p>
            <a:r>
              <a:rPr lang="en-US" sz="2400" dirty="0">
                <a:latin typeface="Gill Sans MT" panose="020B0502020104020203" pitchFamily="34" charset="0"/>
              </a:rPr>
              <a:t> </a:t>
            </a:r>
          </a:p>
          <a:p>
            <a:pPr lvl="1">
              <a:buFontTx/>
              <a:buChar char="•"/>
            </a:pPr>
            <a:endParaRPr lang="en-US" sz="2400" dirty="0">
              <a:latin typeface="Gill Sans MT" panose="020B0502020104020203" pitchFamily="34" charset="0"/>
            </a:endParaRPr>
          </a:p>
          <a:p>
            <a:pPr lvl="1"/>
            <a:endParaRPr lang="en-US" sz="2400" dirty="0">
              <a:latin typeface="Gill Sans MT" panose="020B0502020104020203" pitchFamily="34" charset="0"/>
            </a:endParaRPr>
          </a:p>
        </p:txBody>
      </p:sp>
    </p:spTree>
    <p:extLst>
      <p:ext uri="{BB962C8B-B14F-4D97-AF65-F5344CB8AC3E}">
        <p14:creationId xmlns:p14="http://schemas.microsoft.com/office/powerpoint/2010/main" val="18126572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a:xfrm>
            <a:off x="152400" y="228600"/>
            <a:ext cx="9144000" cy="609600"/>
          </a:xfrm>
        </p:spPr>
        <p:txBody>
          <a:bodyPr/>
          <a:lstStyle/>
          <a:p>
            <a:r>
              <a:rPr lang="en-US" sz="3200" dirty="0">
                <a:latin typeface="Gill Sans MT" panose="020B0502020104020203" pitchFamily="34" charset="0"/>
              </a:rPr>
              <a:t>5.6 Collection visit: Report and recommendation on future action</a:t>
            </a:r>
            <a:br>
              <a:rPr lang="en-US" sz="3200" dirty="0">
                <a:latin typeface="Gill Sans MT" panose="020B0502020104020203" pitchFamily="34" charset="0"/>
              </a:rPr>
            </a:br>
            <a:endParaRPr lang="en-US" sz="3200" dirty="0">
              <a:latin typeface="Gill Sans MT" panose="020B0502020104020203" pitchFamily="34" charset="0"/>
            </a:endParaRPr>
          </a:p>
        </p:txBody>
      </p:sp>
      <p:sp>
        <p:nvSpPr>
          <p:cNvPr id="7171" name="Rectangle 8"/>
          <p:cNvSpPr>
            <a:spLocks noChangeArrowheads="1"/>
          </p:cNvSpPr>
          <p:nvPr/>
        </p:nvSpPr>
        <p:spPr bwMode="auto">
          <a:xfrm>
            <a:off x="660400" y="1338044"/>
            <a:ext cx="8337550" cy="5570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000" b="0" dirty="0">
                <a:latin typeface="Gill Sans MT" panose="020B0502020104020203" pitchFamily="34" charset="0"/>
              </a:rPr>
              <a:t> 		</a:t>
            </a:r>
          </a:p>
          <a:p>
            <a:r>
              <a:rPr lang="en-US" sz="2000" b="0" dirty="0">
                <a:latin typeface="Gill Sans MT" panose="020B0502020104020203" pitchFamily="34" charset="0"/>
              </a:rPr>
              <a:t>On return to the office after the visit set out above, a report is to be prepared and submitted to the Head of the Enforcement Section. The report must include the following information:</a:t>
            </a:r>
          </a:p>
          <a:p>
            <a:r>
              <a:rPr lang="en-US" sz="2000" b="0" dirty="0">
                <a:latin typeface="Gill Sans MT" panose="020B0502020104020203" pitchFamily="34" charset="0"/>
              </a:rPr>
              <a:t> </a:t>
            </a:r>
          </a:p>
          <a:p>
            <a:pPr marL="285750" indent="-285750">
              <a:buFont typeface="Arial" panose="020B0604020202020204" pitchFamily="34" charset="0"/>
              <a:buChar char="•"/>
            </a:pPr>
            <a:r>
              <a:rPr lang="en-US" sz="2000" b="0" dirty="0">
                <a:latin typeface="Gill Sans MT" panose="020B0502020104020203" pitchFamily="34" charset="0"/>
              </a:rPr>
              <a:t>Information obtained from the taxpayer</a:t>
            </a:r>
          </a:p>
          <a:p>
            <a:r>
              <a:rPr lang="en-US" sz="2000" b="0" dirty="0">
                <a:latin typeface="Gill Sans MT" panose="020B0502020104020203" pitchFamily="34" charset="0"/>
              </a:rPr>
              <a:t> </a:t>
            </a:r>
          </a:p>
          <a:p>
            <a:pPr marL="285750" indent="-285750">
              <a:buFont typeface="Arial" panose="020B0604020202020204" pitchFamily="34" charset="0"/>
              <a:buChar char="•"/>
            </a:pPr>
            <a:r>
              <a:rPr lang="en-US" sz="2000" b="0" dirty="0">
                <a:latin typeface="Gill Sans MT" panose="020B0502020104020203" pitchFamily="34" charset="0"/>
              </a:rPr>
              <a:t>The amount of tax, interest and penalties due and the amount (if any) of payments made by the taxpayer</a:t>
            </a:r>
          </a:p>
          <a:p>
            <a:r>
              <a:rPr lang="en-US" sz="2000" b="0" dirty="0">
                <a:latin typeface="Gill Sans MT" panose="020B0502020104020203" pitchFamily="34" charset="0"/>
              </a:rPr>
              <a:t> </a:t>
            </a:r>
          </a:p>
          <a:p>
            <a:pPr marL="285750" indent="-285750">
              <a:buFont typeface="Arial" panose="020B0604020202020204" pitchFamily="34" charset="0"/>
              <a:buChar char="•"/>
            </a:pPr>
            <a:r>
              <a:rPr lang="en-US" sz="2000" b="0" dirty="0">
                <a:latin typeface="Gill Sans MT" panose="020B0502020104020203" pitchFamily="34" charset="0"/>
              </a:rPr>
              <a:t> Whether seizure action is likely to be successful and</a:t>
            </a:r>
          </a:p>
          <a:p>
            <a:r>
              <a:rPr lang="en-US" sz="2000" b="0" dirty="0">
                <a:latin typeface="Gill Sans MT" panose="020B0502020104020203" pitchFamily="34" charset="0"/>
              </a:rPr>
              <a:t> </a:t>
            </a:r>
          </a:p>
          <a:p>
            <a:pPr marL="285750" indent="-285750">
              <a:buFont typeface="Arial" panose="020B0604020202020204" pitchFamily="34" charset="0"/>
              <a:buChar char="•"/>
            </a:pPr>
            <a:r>
              <a:rPr lang="en-US" sz="2000" b="0" dirty="0">
                <a:latin typeface="Gill Sans MT" panose="020B0502020104020203" pitchFamily="34" charset="0"/>
              </a:rPr>
              <a:t>Whether seizure action is recommended.</a:t>
            </a:r>
          </a:p>
          <a:p>
            <a:r>
              <a:rPr lang="en-US" sz="2000" b="0" dirty="0">
                <a:latin typeface="Gill Sans MT" panose="020B0502020104020203" pitchFamily="34" charset="0"/>
              </a:rPr>
              <a:t> </a:t>
            </a:r>
          </a:p>
          <a:p>
            <a:r>
              <a:rPr lang="en-US" sz="2000" b="0" dirty="0">
                <a:latin typeface="Gill Sans MT" panose="020B0502020104020203" pitchFamily="34" charset="0"/>
              </a:rPr>
              <a:t> The Head of the Enforcement Section has to sign and approve the visit report.</a:t>
            </a:r>
          </a:p>
          <a:p>
            <a:r>
              <a:rPr lang="en-US" dirty="0"/>
              <a:t> </a:t>
            </a:r>
          </a:p>
          <a:p>
            <a:r>
              <a:rPr lang="en-US" dirty="0"/>
              <a:t> </a:t>
            </a:r>
          </a:p>
          <a:p>
            <a:br>
              <a:rPr lang="en-US" dirty="0"/>
            </a:br>
            <a:endParaRPr lang="en-US" dirty="0"/>
          </a:p>
        </p:txBody>
      </p:sp>
    </p:spTree>
    <p:extLst>
      <p:ext uri="{BB962C8B-B14F-4D97-AF65-F5344CB8AC3E}">
        <p14:creationId xmlns:p14="http://schemas.microsoft.com/office/powerpoint/2010/main" val="1691287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a:xfrm>
            <a:off x="152400" y="228600"/>
            <a:ext cx="9753600" cy="609600"/>
          </a:xfrm>
        </p:spPr>
        <p:txBody>
          <a:bodyPr/>
          <a:lstStyle/>
          <a:p>
            <a:r>
              <a:rPr lang="en-US" sz="3200" dirty="0">
                <a:latin typeface="Gill Sans MT" panose="020B0502020104020203" pitchFamily="34" charset="0"/>
              </a:rPr>
              <a:t>6.1 Others: Mutual international administrative and legal cooperation</a:t>
            </a:r>
          </a:p>
        </p:txBody>
      </p:sp>
      <p:sp>
        <p:nvSpPr>
          <p:cNvPr id="7171" name="Rectangle 8"/>
          <p:cNvSpPr>
            <a:spLocks noChangeArrowheads="1"/>
          </p:cNvSpPr>
          <p:nvPr/>
        </p:nvSpPr>
        <p:spPr bwMode="auto">
          <a:xfrm>
            <a:off x="660400" y="1524001"/>
            <a:ext cx="8337550" cy="4216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000" dirty="0">
                <a:latin typeface="Gill Sans MT" panose="020B0502020104020203" pitchFamily="34" charset="0"/>
              </a:rPr>
              <a:t> </a:t>
            </a:r>
          </a:p>
          <a:p>
            <a:pPr algn="just"/>
            <a:r>
              <a:rPr lang="en-US" sz="2800" b="0" dirty="0">
                <a:latin typeface="Gill Sans MT" panose="020B0502020104020203" pitchFamily="34" charset="0"/>
              </a:rPr>
              <a:t>The Commissioner General shall determine the rules and procedures pursuant to which representatives of foreign tax authorities may assist in the application and enforcement of tax laws in Liberia and, conversely, Liberian tax officers may assist in the application and enforcement of tax laws in foreign countries, in accordance with international treaties or agreements to that effect. </a:t>
            </a:r>
          </a:p>
          <a:p>
            <a:endParaRPr lang="en-US" sz="2400" dirty="0">
              <a:latin typeface="Gill Sans MT" panose="020B0502020104020203" pitchFamily="34" charset="0"/>
            </a:endParaRPr>
          </a:p>
        </p:txBody>
      </p:sp>
    </p:spTree>
    <p:extLst>
      <p:ext uri="{BB962C8B-B14F-4D97-AF65-F5344CB8AC3E}">
        <p14:creationId xmlns:p14="http://schemas.microsoft.com/office/powerpoint/2010/main" val="107794762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a:xfrm>
            <a:off x="152400" y="228600"/>
            <a:ext cx="7315200" cy="609600"/>
          </a:xfrm>
        </p:spPr>
        <p:txBody>
          <a:bodyPr/>
          <a:lstStyle/>
          <a:p>
            <a:r>
              <a:rPr lang="en-US" sz="3200" dirty="0">
                <a:latin typeface="Gill Sans MT" panose="020B0502020104020203" pitchFamily="34" charset="0"/>
              </a:rPr>
              <a:t>6.2 Others: Collection period</a:t>
            </a:r>
          </a:p>
        </p:txBody>
      </p:sp>
      <p:sp>
        <p:nvSpPr>
          <p:cNvPr id="7171" name="Rectangle 8"/>
          <p:cNvSpPr>
            <a:spLocks noChangeArrowheads="1"/>
          </p:cNvSpPr>
          <p:nvPr/>
        </p:nvSpPr>
        <p:spPr bwMode="auto">
          <a:xfrm>
            <a:off x="660400" y="1524001"/>
            <a:ext cx="8337550" cy="2985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000" dirty="0">
                <a:latin typeface="Gill Sans MT" panose="020B0502020104020203" pitchFamily="34" charset="0"/>
              </a:rPr>
              <a:t> </a:t>
            </a:r>
          </a:p>
          <a:p>
            <a:endParaRPr lang="en-US" sz="2800" b="0" dirty="0">
              <a:latin typeface="Gill Sans MT" panose="020B0502020104020203" pitchFamily="34" charset="0"/>
            </a:endParaRPr>
          </a:p>
          <a:p>
            <a:pPr marL="457200" indent="-457200">
              <a:buFont typeface="Arial" panose="020B0604020202020204" pitchFamily="34" charset="0"/>
              <a:buChar char="•"/>
            </a:pPr>
            <a:r>
              <a:rPr lang="en-US" sz="2800" b="0" dirty="0">
                <a:latin typeface="Gill Sans MT" panose="020B0502020104020203" pitchFamily="34" charset="0"/>
              </a:rPr>
              <a:t>The period for collection of assessed tax ends 10 years after the assessment date. </a:t>
            </a:r>
          </a:p>
          <a:p>
            <a:pPr marL="457200" indent="-457200">
              <a:buFont typeface="Arial" panose="020B0604020202020204" pitchFamily="34" charset="0"/>
              <a:buChar char="•"/>
            </a:pPr>
            <a:r>
              <a:rPr lang="en-US" sz="2800" b="0" dirty="0">
                <a:latin typeface="Gill Sans MT" panose="020B0502020104020203" pitchFamily="34" charset="0"/>
              </a:rPr>
              <a:t> The statue of limitation is 5 years for taxpayers who have lodged their tax returns.</a:t>
            </a:r>
          </a:p>
          <a:p>
            <a:endParaRPr lang="en-US" sz="2800" dirty="0">
              <a:latin typeface="Gill Sans MT" panose="020B0502020104020203" pitchFamily="34" charset="0"/>
            </a:endParaRPr>
          </a:p>
        </p:txBody>
      </p:sp>
    </p:spTree>
    <p:extLst>
      <p:ext uri="{BB962C8B-B14F-4D97-AF65-F5344CB8AC3E}">
        <p14:creationId xmlns:p14="http://schemas.microsoft.com/office/powerpoint/2010/main" val="41607068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a:xfrm>
            <a:off x="152400" y="228600"/>
            <a:ext cx="9220200" cy="609600"/>
          </a:xfrm>
        </p:spPr>
        <p:txBody>
          <a:bodyPr/>
          <a:lstStyle/>
          <a:p>
            <a:r>
              <a:rPr lang="en-US" sz="3200" dirty="0">
                <a:latin typeface="Gill Sans MT" panose="020B0502020104020203" pitchFamily="34" charset="0"/>
              </a:rPr>
              <a:t>6.3 Others: Writing off bad tax debt</a:t>
            </a:r>
          </a:p>
        </p:txBody>
      </p:sp>
      <p:sp>
        <p:nvSpPr>
          <p:cNvPr id="7171" name="Rectangle 8"/>
          <p:cNvSpPr>
            <a:spLocks noChangeArrowheads="1"/>
          </p:cNvSpPr>
          <p:nvPr/>
        </p:nvSpPr>
        <p:spPr bwMode="auto">
          <a:xfrm>
            <a:off x="660400" y="1524001"/>
            <a:ext cx="833755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800" b="0" dirty="0">
                <a:latin typeface="Gill Sans MT" panose="020B0502020104020203" pitchFamily="34" charset="0"/>
              </a:rPr>
              <a:t>Bad debts owed for taxes, penalties, and interest shall be written off by the Finance Minister, if the following circumstances occur: </a:t>
            </a:r>
          </a:p>
          <a:p>
            <a:pPr marL="457200" indent="-457200">
              <a:buFont typeface="Arial" panose="020B0604020202020204" pitchFamily="34" charset="0"/>
              <a:buChar char="•"/>
            </a:pPr>
            <a:r>
              <a:rPr lang="en-US" sz="2800" b="0" dirty="0">
                <a:latin typeface="Gill Sans MT" panose="020B0502020104020203" pitchFamily="34" charset="0"/>
              </a:rPr>
              <a:t>Expiration of the statute of limitations for collection of tax</a:t>
            </a:r>
          </a:p>
          <a:p>
            <a:pPr marL="457200" indent="-457200">
              <a:buFont typeface="Arial" panose="020B0604020202020204" pitchFamily="34" charset="0"/>
              <a:buChar char="•"/>
            </a:pPr>
            <a:r>
              <a:rPr lang="en-US" sz="2800" b="0" dirty="0">
                <a:latin typeface="Gill Sans MT" panose="020B0502020104020203" pitchFamily="34" charset="0"/>
              </a:rPr>
              <a:t>Cessation of the tax obligation on grounds established by the tax legislation </a:t>
            </a:r>
          </a:p>
          <a:p>
            <a:pPr marL="457200" indent="-457200">
              <a:buFont typeface="Arial" panose="020B0604020202020204" pitchFamily="34" charset="0"/>
              <a:buChar char="•"/>
            </a:pPr>
            <a:r>
              <a:rPr lang="en-US" sz="2800" b="0" dirty="0">
                <a:latin typeface="Gill Sans MT" panose="020B0502020104020203" pitchFamily="34" charset="0"/>
              </a:rPr>
              <a:t>In other cases, bad tax debts shall be written off by the Finance Minister, according to procedures established by regulations.</a:t>
            </a:r>
          </a:p>
          <a:p>
            <a:pPr marL="457200" indent="-457200">
              <a:buFont typeface="Arial" panose="020B0604020202020204" pitchFamily="34" charset="0"/>
              <a:buChar char="•"/>
            </a:pPr>
            <a:endParaRPr lang="en-US" sz="2800" b="0" dirty="0">
              <a:latin typeface="Gill Sans MT" panose="020B0502020104020203" pitchFamily="34" charset="0"/>
            </a:endParaRPr>
          </a:p>
        </p:txBody>
      </p:sp>
    </p:spTree>
    <p:extLst>
      <p:ext uri="{BB962C8B-B14F-4D97-AF65-F5344CB8AC3E}">
        <p14:creationId xmlns:p14="http://schemas.microsoft.com/office/powerpoint/2010/main" val="288166313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p:txBody>
          <a:bodyPr/>
          <a:lstStyle/>
          <a:p>
            <a:pPr eaLnBrk="1" hangingPunct="1"/>
            <a:r>
              <a:rPr lang="en-US" sz="3200" dirty="0">
                <a:latin typeface="Gill Sans MT" panose="020B0502020104020203" pitchFamily="34" charset="0"/>
              </a:rPr>
              <a:t>6.4 Others: Closing the case</a:t>
            </a:r>
          </a:p>
        </p:txBody>
      </p:sp>
      <p:sp>
        <p:nvSpPr>
          <p:cNvPr id="7171" name="Rectangle 8"/>
          <p:cNvSpPr>
            <a:spLocks noChangeArrowheads="1"/>
          </p:cNvSpPr>
          <p:nvPr/>
        </p:nvSpPr>
        <p:spPr bwMode="auto">
          <a:xfrm>
            <a:off x="660400" y="1524001"/>
            <a:ext cx="8337550" cy="594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800100" lvl="1" indent="-342900" eaLnBrk="1" hangingPunct="1">
              <a:buClr>
                <a:srgbClr val="99CC33"/>
              </a:buClr>
              <a:buFont typeface="Arial" pitchFamily="34" charset="0"/>
              <a:buChar char="•"/>
            </a:pPr>
            <a:r>
              <a:rPr lang="en-GB" sz="2000" b="0" dirty="0">
                <a:latin typeface="Gill Sans MT" panose="020B0502020104020203" pitchFamily="34" charset="0"/>
              </a:rPr>
              <a:t>It must be borne in mind that the purpose of collection enforcement system is to collect taxes.  </a:t>
            </a:r>
          </a:p>
          <a:p>
            <a:pPr marL="800100" lvl="1" indent="-342900" eaLnBrk="1" hangingPunct="1">
              <a:buClr>
                <a:srgbClr val="99CC33"/>
              </a:buClr>
              <a:buFont typeface="Arial" pitchFamily="34" charset="0"/>
              <a:buChar char="•"/>
            </a:pPr>
            <a:r>
              <a:rPr lang="en-GB" sz="2000" b="0" dirty="0">
                <a:latin typeface="Gill Sans MT" panose="020B0502020104020203" pitchFamily="34" charset="0"/>
              </a:rPr>
              <a:t>All steps in the collection enforcement system must be taken to achieve this purpose alone. There is no point in choosing a particular enforcement route if there is no sufficient evidence to demonstrate that it has a high probability of being successful.  </a:t>
            </a:r>
          </a:p>
          <a:p>
            <a:pPr marL="800100" lvl="1" indent="-342900" eaLnBrk="1" hangingPunct="1">
              <a:buClr>
                <a:srgbClr val="99CC33"/>
              </a:buClr>
              <a:buFont typeface="Arial" pitchFamily="34" charset="0"/>
              <a:buChar char="•"/>
            </a:pPr>
            <a:r>
              <a:rPr lang="en-GB" sz="2000" b="0" dirty="0">
                <a:latin typeface="Gill Sans MT" panose="020B0502020104020203" pitchFamily="34" charset="0"/>
              </a:rPr>
              <a:t>It is therefore necessary for tax authorities to have as much relevant information as possible before choosing a particular enforcement option.</a:t>
            </a:r>
            <a:endParaRPr lang="en-US" sz="2000" b="0" dirty="0">
              <a:latin typeface="Gill Sans MT" panose="020B0502020104020203" pitchFamily="34" charset="0"/>
            </a:endParaRPr>
          </a:p>
          <a:p>
            <a:pPr marL="800100" lvl="1" indent="-342900" eaLnBrk="1" hangingPunct="1">
              <a:buClr>
                <a:srgbClr val="99CC33"/>
              </a:buClr>
              <a:buFont typeface="Arial" pitchFamily="34" charset="0"/>
              <a:buChar char="•"/>
            </a:pPr>
            <a:r>
              <a:rPr lang="en-GB" sz="2000" b="0" dirty="0">
                <a:latin typeface="Gill Sans MT" panose="020B0502020104020203" pitchFamily="34" charset="0"/>
              </a:rPr>
              <a:t>If the payment is made by the taxpayer at any stage after the commencement of the collection process, the collection actions must be stopped, </a:t>
            </a:r>
          </a:p>
          <a:p>
            <a:pPr marL="800100" lvl="1" indent="-342900" eaLnBrk="1" hangingPunct="1">
              <a:buClr>
                <a:srgbClr val="99CC33"/>
              </a:buClr>
              <a:buFont typeface="Arial" pitchFamily="34" charset="0"/>
              <a:buChar char="•"/>
            </a:pPr>
            <a:r>
              <a:rPr lang="en-GB" sz="2000" b="0" dirty="0">
                <a:latin typeface="Gill Sans MT" panose="020B0502020104020203" pitchFamily="34" charset="0"/>
              </a:rPr>
              <a:t>If the case is closed, the taxpayer removed from the list of delinquent taxpayers. </a:t>
            </a:r>
          </a:p>
          <a:p>
            <a:pPr marL="800100" lvl="1" indent="-342900" eaLnBrk="1" hangingPunct="1">
              <a:buClr>
                <a:srgbClr val="99CC33"/>
              </a:buClr>
              <a:buFont typeface="Arial" pitchFamily="34" charset="0"/>
              <a:buChar char="•"/>
            </a:pPr>
            <a:r>
              <a:rPr lang="en-GB" sz="2000" b="0" dirty="0">
                <a:latin typeface="Gill Sans MT" panose="020B0502020104020203" pitchFamily="34" charset="0"/>
              </a:rPr>
              <a:t>The tax officer in charge of the collection group should provide feedback on each case to the concerned Manager of Enforcement Section. </a:t>
            </a:r>
            <a:endParaRPr lang="en-US" sz="2000" b="0" dirty="0">
              <a:latin typeface="Gill Sans MT" panose="020B0502020104020203" pitchFamily="34" charset="0"/>
            </a:endParaRPr>
          </a:p>
          <a:p>
            <a:pPr eaLnBrk="1" hangingPunct="1"/>
            <a:endParaRPr lang="en-US" sz="2000" b="0" dirty="0">
              <a:latin typeface="Gill Sans MT" panose="020B0502020104020203" pitchFamily="34" charset="0"/>
            </a:endParaRPr>
          </a:p>
          <a:p>
            <a:pPr lvl="1"/>
            <a:endParaRPr lang="en-US" sz="2000" b="0" dirty="0">
              <a:latin typeface="Gill Sans MT" panose="020B0502020104020203" pitchFamily="34" charset="0"/>
            </a:endParaRPr>
          </a:p>
        </p:txBody>
      </p:sp>
    </p:spTree>
    <p:extLst>
      <p:ext uri="{BB962C8B-B14F-4D97-AF65-F5344CB8AC3E}">
        <p14:creationId xmlns:p14="http://schemas.microsoft.com/office/powerpoint/2010/main" val="9037629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normAutofit fontScale="90000"/>
          </a:bodyPr>
          <a:lstStyle/>
          <a:p>
            <a:pPr eaLnBrk="1" hangingPunct="1"/>
            <a:r>
              <a:rPr lang="en-US" sz="3200" dirty="0">
                <a:latin typeface="Gill Sans MT" panose="020B0502020104020203" pitchFamily="34" charset="0"/>
              </a:rPr>
              <a:t>END OF MODULE 10 ON TAX ARREARS MANAGEMNET</a:t>
            </a:r>
          </a:p>
        </p:txBody>
      </p:sp>
      <p:sp>
        <p:nvSpPr>
          <p:cNvPr id="24579" name="Rectangle 2"/>
          <p:cNvSpPr>
            <a:spLocks noChangeArrowheads="1"/>
          </p:cNvSpPr>
          <p:nvPr/>
        </p:nvSpPr>
        <p:spPr bwMode="auto">
          <a:xfrm>
            <a:off x="1651000" y="2590801"/>
            <a:ext cx="6273800"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endParaRPr lang="en-US" dirty="0"/>
          </a:p>
          <a:p>
            <a:pPr algn="ctr"/>
            <a:endParaRPr lang="en-US" dirty="0"/>
          </a:p>
          <a:p>
            <a:pPr algn="ctr"/>
            <a:endParaRPr lang="en-US" dirty="0"/>
          </a:p>
          <a:p>
            <a:pPr algn="ctr"/>
            <a:r>
              <a:rPr lang="en-US" sz="2800" dirty="0">
                <a:latin typeface="Gill Sans MT" panose="020B0502020104020203" pitchFamily="34" charset="0"/>
              </a:rPr>
              <a:t>Thank You!</a:t>
            </a:r>
          </a:p>
          <a:p>
            <a:pPr algn="ctr"/>
            <a:endParaRPr lang="en-US" sz="2800" dirty="0">
              <a:latin typeface="Gill Sans MT" panose="020B0502020104020203" pitchFamily="34" charset="0"/>
            </a:endParaRPr>
          </a:p>
          <a:p>
            <a:pPr algn="ctr"/>
            <a:endParaRPr lang="en-US" dirty="0"/>
          </a:p>
          <a:p>
            <a:pPr algn="ctr"/>
            <a:endParaRPr lang="en-US" dirty="0"/>
          </a:p>
          <a:p>
            <a:pPr algn="ctr"/>
            <a:endParaRPr lang="en-US" dirty="0"/>
          </a:p>
          <a:p>
            <a:pPr algn="ctr"/>
            <a:endParaRPr lang="en-US" dirty="0"/>
          </a:p>
        </p:txBody>
      </p:sp>
    </p:spTree>
    <p:extLst>
      <p:ext uri="{BB962C8B-B14F-4D97-AF65-F5344CB8AC3E}">
        <p14:creationId xmlns:p14="http://schemas.microsoft.com/office/powerpoint/2010/main" val="900085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a:xfrm>
            <a:off x="152400" y="228600"/>
            <a:ext cx="9220200" cy="609600"/>
          </a:xfrm>
        </p:spPr>
        <p:txBody>
          <a:bodyPr/>
          <a:lstStyle/>
          <a:p>
            <a:r>
              <a:rPr lang="en-US" sz="3200" dirty="0">
                <a:latin typeface="Gill Sans MT" panose="020B0502020104020203" pitchFamily="34" charset="0"/>
              </a:rPr>
              <a:t>2.1 Tax arrears collection in Liberia: legal provisions </a:t>
            </a:r>
          </a:p>
        </p:txBody>
      </p:sp>
      <p:sp>
        <p:nvSpPr>
          <p:cNvPr id="7171" name="Rectangle 8"/>
          <p:cNvSpPr>
            <a:spLocks noChangeArrowheads="1"/>
          </p:cNvSpPr>
          <p:nvPr/>
        </p:nvSpPr>
        <p:spPr bwMode="auto">
          <a:xfrm>
            <a:off x="660400" y="1524001"/>
            <a:ext cx="8337550" cy="4955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lvl="1"/>
            <a:r>
              <a:rPr lang="en-GB" sz="2400" b="0" dirty="0">
                <a:latin typeface="Gill Sans MT" panose="020B0502020104020203" pitchFamily="34" charset="0"/>
              </a:rPr>
              <a:t>Liberia Revenue Code (LRC) is the tax law of Liberia.</a:t>
            </a:r>
          </a:p>
          <a:p>
            <a:pPr lvl="1"/>
            <a:endParaRPr lang="en-GB" sz="2400" b="0" dirty="0">
              <a:latin typeface="Gill Sans MT" panose="020B0502020104020203" pitchFamily="34" charset="0"/>
            </a:endParaRPr>
          </a:p>
          <a:p>
            <a:pPr lvl="1"/>
            <a:r>
              <a:rPr lang="en-GB" sz="2400" b="0" dirty="0">
                <a:latin typeface="Gill Sans MT" panose="020B0502020104020203" pitchFamily="34" charset="0"/>
              </a:rPr>
              <a:t>Chapter I of the LRC has made various provisions relating to tax arrears collection.</a:t>
            </a:r>
          </a:p>
          <a:p>
            <a:pPr lvl="1"/>
            <a:endParaRPr lang="en-GB" sz="2400" b="0" dirty="0">
              <a:latin typeface="Gill Sans MT" panose="020B0502020104020203" pitchFamily="34" charset="0"/>
            </a:endParaRPr>
          </a:p>
          <a:p>
            <a:pPr lvl="1"/>
            <a:r>
              <a:rPr lang="en-GB" sz="2400" b="0" dirty="0">
                <a:latin typeface="Gill Sans MT" panose="020B0502020104020203" pitchFamily="34" charset="0"/>
              </a:rPr>
              <a:t>LRC provides various authorities to the tax officers to collect tax arrears from delinquent taxpayers. </a:t>
            </a:r>
          </a:p>
          <a:p>
            <a:pPr lvl="1"/>
            <a:endParaRPr lang="en-GB" sz="2400" b="0" dirty="0">
              <a:latin typeface="Gill Sans MT" panose="020B0502020104020203" pitchFamily="34" charset="0"/>
            </a:endParaRPr>
          </a:p>
          <a:p>
            <a:pPr lvl="1"/>
            <a:r>
              <a:rPr lang="en-GB" sz="2400" b="0" dirty="0">
                <a:latin typeface="Gill Sans MT" panose="020B0502020104020203" pitchFamily="34" charset="0"/>
              </a:rPr>
              <a:t>Tax officials may use any or all of the available measures to collect tax arrears, including any interest, penalty and costs related to the storage and sale of seized property, if any. </a:t>
            </a:r>
            <a:endParaRPr lang="en-US" sz="2400" b="0" dirty="0">
              <a:latin typeface="Gill Sans MT" panose="020B0502020104020203" pitchFamily="34" charset="0"/>
            </a:endParaRPr>
          </a:p>
          <a:p>
            <a:pPr lvl="1">
              <a:buFontTx/>
              <a:buChar char="•"/>
            </a:pPr>
            <a:endParaRPr lang="en-US" sz="2400" b="0" dirty="0">
              <a:latin typeface="Gill Sans MT" panose="020B0502020104020203" pitchFamily="34" charset="0"/>
            </a:endParaRPr>
          </a:p>
          <a:p>
            <a:pPr lvl="1"/>
            <a:endParaRPr lang="en-US" sz="2800" b="0" dirty="0">
              <a:latin typeface="Gill Sans MT" panose="020B0502020104020203" pitchFamily="34" charset="0"/>
            </a:endParaRPr>
          </a:p>
        </p:txBody>
      </p:sp>
    </p:spTree>
    <p:extLst>
      <p:ext uri="{BB962C8B-B14F-4D97-AF65-F5344CB8AC3E}">
        <p14:creationId xmlns:p14="http://schemas.microsoft.com/office/powerpoint/2010/main" val="24077427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a:xfrm>
            <a:off x="152400" y="228600"/>
            <a:ext cx="9220200" cy="609600"/>
          </a:xfrm>
        </p:spPr>
        <p:txBody>
          <a:bodyPr/>
          <a:lstStyle/>
          <a:p>
            <a:r>
              <a:rPr lang="en-US" sz="3200" dirty="0">
                <a:latin typeface="Gill Sans MT" panose="020B0502020104020203" pitchFamily="34" charset="0"/>
              </a:rPr>
              <a:t>2.2 Tax arrears collection in Liberia: Tax treatment</a:t>
            </a:r>
          </a:p>
        </p:txBody>
      </p:sp>
      <p:sp>
        <p:nvSpPr>
          <p:cNvPr id="7171" name="Rectangle 8"/>
          <p:cNvSpPr>
            <a:spLocks noChangeArrowheads="1"/>
          </p:cNvSpPr>
          <p:nvPr/>
        </p:nvSpPr>
        <p:spPr bwMode="auto">
          <a:xfrm>
            <a:off x="660400" y="1524001"/>
            <a:ext cx="833755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lvl="1"/>
            <a:r>
              <a:rPr lang="en-GB" sz="2400" b="0" dirty="0">
                <a:latin typeface="Gill Sans MT" panose="020B0502020104020203" pitchFamily="34" charset="0"/>
              </a:rPr>
              <a:t>LRC defines </a:t>
            </a:r>
            <a:r>
              <a:rPr lang="en-US" sz="2400" b="0" dirty="0">
                <a:latin typeface="Gill Sans MT" panose="020B0502020104020203" pitchFamily="34" charset="0"/>
              </a:rPr>
              <a:t>tax as any </a:t>
            </a:r>
          </a:p>
          <a:p>
            <a:pPr marL="800100" lvl="1" indent="-342900">
              <a:buFont typeface="Arial" panose="020B0604020202020204" pitchFamily="34" charset="0"/>
              <a:buChar char="•"/>
            </a:pPr>
            <a:r>
              <a:rPr lang="en-US" sz="2400" b="0" dirty="0">
                <a:latin typeface="Gill Sans MT" panose="020B0502020104020203" pitchFamily="34" charset="0"/>
              </a:rPr>
              <a:t>tax</a:t>
            </a:r>
          </a:p>
          <a:p>
            <a:pPr marL="800100" lvl="1" indent="-342900">
              <a:buFont typeface="Arial" panose="020B0604020202020204" pitchFamily="34" charset="0"/>
              <a:buChar char="•"/>
            </a:pPr>
            <a:r>
              <a:rPr lang="en-US" sz="2400" b="0" dirty="0">
                <a:latin typeface="Gill Sans MT" panose="020B0502020104020203" pitchFamily="34" charset="0"/>
              </a:rPr>
              <a:t>tariff </a:t>
            </a:r>
          </a:p>
          <a:p>
            <a:pPr marL="800100" lvl="1" indent="-342900">
              <a:buFont typeface="Arial" panose="020B0604020202020204" pitchFamily="34" charset="0"/>
              <a:buChar char="•"/>
            </a:pPr>
            <a:r>
              <a:rPr lang="en-US" sz="2400" b="0" dirty="0">
                <a:latin typeface="Gill Sans MT" panose="020B0502020104020203" pitchFamily="34" charset="0"/>
              </a:rPr>
              <a:t>duty </a:t>
            </a:r>
          </a:p>
          <a:p>
            <a:pPr marL="800100" lvl="1" indent="-342900">
              <a:buFont typeface="Arial" panose="020B0604020202020204" pitchFamily="34" charset="0"/>
              <a:buChar char="•"/>
            </a:pPr>
            <a:r>
              <a:rPr lang="en-US" sz="2400" b="0" dirty="0">
                <a:latin typeface="Gill Sans MT" panose="020B0502020104020203" pitchFamily="34" charset="0"/>
              </a:rPr>
              <a:t>impost or fees </a:t>
            </a:r>
          </a:p>
          <a:p>
            <a:pPr lvl="1"/>
            <a:r>
              <a:rPr lang="en-US" sz="2400" b="0" dirty="0">
                <a:latin typeface="Gill Sans MT" panose="020B0502020104020203" pitchFamily="34" charset="0"/>
              </a:rPr>
              <a:t>imposed under it, including an advance payment and shall be subject to the assessment and collection rules as specified under the LRC</a:t>
            </a:r>
            <a:endParaRPr lang="en-GB" sz="2400" b="0" dirty="0">
              <a:latin typeface="Gill Sans MT" panose="020B0502020104020203" pitchFamily="34" charset="0"/>
            </a:endParaRPr>
          </a:p>
        </p:txBody>
      </p:sp>
    </p:spTree>
    <p:extLst>
      <p:ext uri="{BB962C8B-B14F-4D97-AF65-F5344CB8AC3E}">
        <p14:creationId xmlns:p14="http://schemas.microsoft.com/office/powerpoint/2010/main" val="40920473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a:xfrm>
            <a:off x="152400" y="228600"/>
            <a:ext cx="9220200" cy="609600"/>
          </a:xfrm>
        </p:spPr>
        <p:txBody>
          <a:bodyPr/>
          <a:lstStyle/>
          <a:p>
            <a:r>
              <a:rPr lang="en-US" sz="3200" dirty="0">
                <a:latin typeface="Gill Sans MT" panose="020B0502020104020203" pitchFamily="34" charset="0"/>
              </a:rPr>
              <a:t>2.3 Tax arrears collection in Liberia: Tax as a debt due to the GOL</a:t>
            </a:r>
          </a:p>
        </p:txBody>
      </p:sp>
      <p:sp>
        <p:nvSpPr>
          <p:cNvPr id="7171" name="Rectangle 8"/>
          <p:cNvSpPr>
            <a:spLocks noChangeArrowheads="1"/>
          </p:cNvSpPr>
          <p:nvPr/>
        </p:nvSpPr>
        <p:spPr bwMode="auto">
          <a:xfrm>
            <a:off x="660400" y="1524001"/>
            <a:ext cx="8337550"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457200" indent="-457200" algn="just">
              <a:buFont typeface="Arial" panose="020B0604020202020204" pitchFamily="34" charset="0"/>
              <a:buChar char="•"/>
            </a:pPr>
            <a:r>
              <a:rPr lang="en-US" sz="2800" b="0" dirty="0">
                <a:latin typeface="Gill Sans MT" panose="020B0502020104020203" pitchFamily="34" charset="0"/>
              </a:rPr>
              <a:t>Any amount of tax due is a debt due to GOL .</a:t>
            </a:r>
          </a:p>
          <a:p>
            <a:pPr marL="457200" indent="-457200" algn="just">
              <a:buFont typeface="Arial" panose="020B0604020202020204" pitchFamily="34" charset="0"/>
              <a:buChar char="•"/>
            </a:pPr>
            <a:r>
              <a:rPr lang="en-US" sz="2800" b="0" dirty="0">
                <a:latin typeface="Gill Sans MT" panose="020B0502020104020203" pitchFamily="34" charset="0"/>
              </a:rPr>
              <a:t>Payments of tax debts is treated as made in the following order: </a:t>
            </a:r>
          </a:p>
          <a:p>
            <a:pPr marL="914400" lvl="1" indent="-457200" algn="just">
              <a:buFont typeface="Arial" panose="020B0604020202020204" pitchFamily="34" charset="0"/>
              <a:buChar char="•"/>
            </a:pPr>
            <a:r>
              <a:rPr lang="en-US" sz="2800" b="0" dirty="0">
                <a:latin typeface="Gill Sans MT" panose="020B0502020104020203" pitchFamily="34" charset="0"/>
              </a:rPr>
              <a:t>interest, </a:t>
            </a:r>
          </a:p>
          <a:p>
            <a:pPr marL="914400" lvl="1" indent="-457200" algn="just">
              <a:buFont typeface="Arial" panose="020B0604020202020204" pitchFamily="34" charset="0"/>
              <a:buChar char="•"/>
            </a:pPr>
            <a:r>
              <a:rPr lang="en-US" sz="2800" b="0" dirty="0">
                <a:latin typeface="Gill Sans MT" panose="020B0502020104020203" pitchFamily="34" charset="0"/>
              </a:rPr>
              <a:t>Penalties, and </a:t>
            </a:r>
          </a:p>
          <a:p>
            <a:pPr marL="914400" lvl="1" indent="-457200" algn="just">
              <a:buFont typeface="Arial" panose="020B0604020202020204" pitchFamily="34" charset="0"/>
              <a:buChar char="•"/>
            </a:pPr>
            <a:r>
              <a:rPr lang="en-US" sz="2800" b="0" dirty="0">
                <a:latin typeface="Gill Sans MT" panose="020B0502020104020203" pitchFamily="34" charset="0"/>
              </a:rPr>
              <a:t>amounts of taxes. </a:t>
            </a:r>
          </a:p>
          <a:p>
            <a:pPr marL="457200" indent="-457200" algn="just">
              <a:buFont typeface="Arial" panose="020B0604020202020204" pitchFamily="34" charset="0"/>
              <a:buChar char="•"/>
            </a:pPr>
            <a:r>
              <a:rPr lang="en-US" sz="2800" b="0" dirty="0">
                <a:latin typeface="Gill Sans MT" panose="020B0502020104020203" pitchFamily="34" charset="0"/>
              </a:rPr>
              <a:t>Tax that has not been paid by the due date may be sued for and recovered in any court of competent jurisdiction.</a:t>
            </a:r>
          </a:p>
        </p:txBody>
      </p:sp>
    </p:spTree>
    <p:extLst>
      <p:ext uri="{BB962C8B-B14F-4D97-AF65-F5344CB8AC3E}">
        <p14:creationId xmlns:p14="http://schemas.microsoft.com/office/powerpoint/2010/main" val="22008001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a:xfrm>
            <a:off x="152400" y="228600"/>
            <a:ext cx="8077200" cy="609600"/>
          </a:xfrm>
        </p:spPr>
        <p:txBody>
          <a:bodyPr/>
          <a:lstStyle/>
          <a:p>
            <a:pPr eaLnBrk="1" hangingPunct="1"/>
            <a:r>
              <a:rPr lang="en-US" sz="3200" dirty="0">
                <a:latin typeface="Gill Sans MT" panose="020B0502020104020203" pitchFamily="34" charset="0"/>
              </a:rPr>
              <a:t>3.1 Enforcement methods: Background</a:t>
            </a:r>
          </a:p>
        </p:txBody>
      </p:sp>
      <p:sp>
        <p:nvSpPr>
          <p:cNvPr id="7171" name="Rectangle 8"/>
          <p:cNvSpPr>
            <a:spLocks noChangeArrowheads="1"/>
          </p:cNvSpPr>
          <p:nvPr/>
        </p:nvSpPr>
        <p:spPr bwMode="auto">
          <a:xfrm>
            <a:off x="660400" y="1524001"/>
            <a:ext cx="8337550" cy="6801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800100" lvl="1" indent="-342900" eaLnBrk="1" hangingPunct="1">
              <a:buClr>
                <a:srgbClr val="99CC33"/>
              </a:buClr>
              <a:buFont typeface="Arial" pitchFamily="34" charset="0"/>
              <a:buChar char="•"/>
            </a:pPr>
            <a:r>
              <a:rPr lang="en-GB" sz="2400" b="0" dirty="0">
                <a:latin typeface="Gill Sans MT" panose="020B0502020104020203" pitchFamily="34" charset="0"/>
              </a:rPr>
              <a:t>Tax officials may use any or all of the enforced collection methods granted the LRC to recover tax arrears. </a:t>
            </a:r>
          </a:p>
          <a:p>
            <a:pPr marL="800100" lvl="1" indent="-342900" eaLnBrk="1" hangingPunct="1">
              <a:buClr>
                <a:srgbClr val="99CC33"/>
              </a:buClr>
              <a:buFont typeface="Arial" pitchFamily="34" charset="0"/>
              <a:buChar char="•"/>
            </a:pPr>
            <a:endParaRPr lang="en-GB" sz="2400" b="0" dirty="0">
              <a:latin typeface="Gill Sans MT" panose="020B0502020104020203" pitchFamily="34" charset="0"/>
            </a:endParaRPr>
          </a:p>
          <a:p>
            <a:pPr marL="800100" lvl="1" indent="-342900" eaLnBrk="1" hangingPunct="1">
              <a:buClr>
                <a:srgbClr val="99CC33"/>
              </a:buClr>
              <a:buFont typeface="Arial" pitchFamily="34" charset="0"/>
              <a:buChar char="•"/>
            </a:pPr>
            <a:r>
              <a:rPr lang="en-GB" sz="2400" b="0" dirty="0">
                <a:latin typeface="Gill Sans MT" panose="020B0502020104020203" pitchFamily="34" charset="0"/>
              </a:rPr>
              <a:t>These methods may be used in any order.  </a:t>
            </a:r>
          </a:p>
          <a:p>
            <a:pPr marL="800100" lvl="1" indent="-342900" eaLnBrk="1" hangingPunct="1">
              <a:buClr>
                <a:srgbClr val="99CC33"/>
              </a:buClr>
              <a:buFont typeface="Arial" pitchFamily="34" charset="0"/>
              <a:buChar char="•"/>
            </a:pPr>
            <a:endParaRPr lang="en-GB" sz="2400" b="0" dirty="0">
              <a:latin typeface="Gill Sans MT" panose="020B0502020104020203" pitchFamily="34" charset="0"/>
            </a:endParaRPr>
          </a:p>
          <a:p>
            <a:pPr marL="800100" lvl="1" indent="-342900" eaLnBrk="1" hangingPunct="1">
              <a:buClr>
                <a:srgbClr val="99CC33"/>
              </a:buClr>
              <a:buFont typeface="Arial" pitchFamily="34" charset="0"/>
              <a:buChar char="•"/>
            </a:pPr>
            <a:r>
              <a:rPr lang="en-GB" sz="2400" b="0" dirty="0">
                <a:latin typeface="Gill Sans MT" panose="020B0502020104020203" pitchFamily="34" charset="0"/>
              </a:rPr>
              <a:t>However, adjustment with the amount that is refundable to the taxpayers, offset from GOL bodies payments, and third party demands are relatively easier and may be applied first.</a:t>
            </a:r>
          </a:p>
          <a:p>
            <a:pPr marL="800100" lvl="1" indent="-342900" eaLnBrk="1" hangingPunct="1">
              <a:buClr>
                <a:srgbClr val="99CC33"/>
              </a:buClr>
              <a:buFont typeface="Arial" pitchFamily="34" charset="0"/>
              <a:buChar char="•"/>
            </a:pPr>
            <a:endParaRPr lang="en-GB" sz="2400" b="0" dirty="0">
              <a:latin typeface="Gill Sans MT" panose="020B0502020104020203" pitchFamily="34" charset="0"/>
            </a:endParaRPr>
          </a:p>
          <a:p>
            <a:pPr marL="800100" lvl="1" indent="-342900" eaLnBrk="1" hangingPunct="1">
              <a:buClr>
                <a:srgbClr val="99CC33"/>
              </a:buClr>
              <a:buFont typeface="Arial" pitchFamily="34" charset="0"/>
              <a:buChar char="•"/>
            </a:pPr>
            <a:r>
              <a:rPr lang="en-GB" sz="2400" b="0" dirty="0">
                <a:latin typeface="Gill Sans MT" panose="020B0502020104020203" pitchFamily="34" charset="0"/>
              </a:rPr>
              <a:t>These methods must be used to collect arrears within 10 years from the time the tax was assessed.  ( limitation is places at 5 years for taxpayers that have submitted a tax return).</a:t>
            </a:r>
          </a:p>
          <a:p>
            <a:pPr marL="800100" lvl="1" indent="-342900" eaLnBrk="1" hangingPunct="1">
              <a:buClr>
                <a:srgbClr val="99CC33"/>
              </a:buClr>
              <a:buFont typeface="Arial" pitchFamily="34" charset="0"/>
              <a:buChar char="•"/>
            </a:pPr>
            <a:endParaRPr lang="en-GB" sz="2400" b="0" dirty="0">
              <a:latin typeface="Gill Sans MT" panose="020B0502020104020203" pitchFamily="34" charset="0"/>
            </a:endParaRPr>
          </a:p>
          <a:p>
            <a:pPr marL="800100" lvl="1" indent="-342900" eaLnBrk="1" hangingPunct="1">
              <a:buClr>
                <a:srgbClr val="99CC33"/>
              </a:buClr>
              <a:buFont typeface="Arial" pitchFamily="34" charset="0"/>
              <a:buChar char="•"/>
            </a:pPr>
            <a:r>
              <a:rPr lang="en-GB" sz="2400" b="0" dirty="0">
                <a:latin typeface="Gill Sans MT" panose="020B0502020104020203" pitchFamily="34" charset="0"/>
              </a:rPr>
              <a:t>Tax remaining unpaid for more than 10 years cannot be recovered.</a:t>
            </a:r>
            <a:endParaRPr lang="en-US" sz="2400" b="0" dirty="0">
              <a:latin typeface="Gill Sans MT" panose="020B0502020104020203" pitchFamily="34" charset="0"/>
            </a:endParaRPr>
          </a:p>
          <a:p>
            <a:pPr lvl="1" eaLnBrk="1" hangingPunct="1">
              <a:buClr>
                <a:srgbClr val="99CC33"/>
              </a:buClr>
              <a:buFont typeface="Arial" charset="0"/>
              <a:buChar char="•"/>
            </a:pPr>
            <a:endParaRPr lang="en-US" sz="2400" b="0" dirty="0">
              <a:latin typeface="Gill Sans MT" panose="020B0502020104020203" pitchFamily="34" charset="0"/>
            </a:endParaRPr>
          </a:p>
          <a:p>
            <a:pPr lvl="1"/>
            <a:endParaRPr lang="en-US" sz="2800" dirty="0"/>
          </a:p>
        </p:txBody>
      </p:sp>
    </p:spTree>
    <p:extLst>
      <p:ext uri="{BB962C8B-B14F-4D97-AF65-F5344CB8AC3E}">
        <p14:creationId xmlns:p14="http://schemas.microsoft.com/office/powerpoint/2010/main" val="28212561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a:xfrm>
            <a:off x="152400" y="228600"/>
            <a:ext cx="8991600" cy="609600"/>
          </a:xfrm>
        </p:spPr>
        <p:txBody>
          <a:bodyPr/>
          <a:lstStyle/>
          <a:p>
            <a:r>
              <a:rPr lang="en-US" sz="3200" dirty="0">
                <a:latin typeface="Gill Sans MT" panose="020B0502020104020203" pitchFamily="34" charset="0"/>
              </a:rPr>
              <a:t>3.2 Enforcement methods: Recovery from the third party (I)</a:t>
            </a:r>
          </a:p>
        </p:txBody>
      </p:sp>
      <p:sp>
        <p:nvSpPr>
          <p:cNvPr id="7171" name="Rectangle 8"/>
          <p:cNvSpPr>
            <a:spLocks noChangeArrowheads="1"/>
          </p:cNvSpPr>
          <p:nvPr/>
        </p:nvSpPr>
        <p:spPr bwMode="auto">
          <a:xfrm>
            <a:off x="660400" y="1524001"/>
            <a:ext cx="8337550" cy="5201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eaLnBrk="1" hangingPunct="1">
              <a:buFont typeface="Arial" pitchFamily="34" charset="0"/>
              <a:buChar char="•"/>
            </a:pPr>
            <a:r>
              <a:rPr lang="en-GB" sz="2400" b="0" dirty="0">
                <a:latin typeface="Gill Sans MT" panose="020B0502020104020203" pitchFamily="34" charset="0"/>
              </a:rPr>
              <a:t>The LRC authorizes the tax authority to recover tax arrears by seizing amounts owed to the taxpayer by any third party, some examples are provided below:</a:t>
            </a:r>
            <a:endParaRPr lang="en-US" sz="2400" b="0" dirty="0">
              <a:latin typeface="Gill Sans MT" panose="020B0502020104020203" pitchFamily="34" charset="0"/>
            </a:endParaRPr>
          </a:p>
          <a:p>
            <a:pPr eaLnBrk="1" hangingPunct="1"/>
            <a:endParaRPr lang="en-US" sz="2400" b="0" dirty="0">
              <a:latin typeface="Gill Sans MT" panose="020B0502020104020203" pitchFamily="34" charset="0"/>
            </a:endParaRPr>
          </a:p>
          <a:p>
            <a:pPr marL="342900" indent="-342900" eaLnBrk="1" hangingPunct="1">
              <a:buFont typeface="Arial" pitchFamily="34" charset="0"/>
              <a:buChar char="•"/>
            </a:pPr>
            <a:r>
              <a:rPr lang="en-GB" sz="2000" b="0" dirty="0">
                <a:latin typeface="Gill Sans MT" panose="020B0502020104020203" pitchFamily="34" charset="0"/>
              </a:rPr>
              <a:t>Collection of tax arrears from third parties:</a:t>
            </a:r>
          </a:p>
          <a:p>
            <a:pPr marL="1257300" lvl="2" indent="-342900" eaLnBrk="1" hangingPunct="1">
              <a:buClr>
                <a:srgbClr val="99CC33"/>
              </a:buClr>
              <a:buFont typeface="Arial" pitchFamily="34" charset="0"/>
              <a:buChar char="•"/>
            </a:pPr>
            <a:r>
              <a:rPr lang="en-GB" sz="2000" b="0" dirty="0">
                <a:latin typeface="Gill Sans MT" panose="020B0502020104020203" pitchFamily="34" charset="0"/>
              </a:rPr>
              <a:t>who have received a delinquent taxpayer’s assets at below-market price;</a:t>
            </a:r>
          </a:p>
          <a:p>
            <a:pPr marL="1257300" lvl="2" indent="-342900" eaLnBrk="1" hangingPunct="1">
              <a:buClr>
                <a:srgbClr val="99CC33"/>
              </a:buClr>
              <a:buFont typeface="Arial" pitchFamily="34" charset="0"/>
              <a:buChar char="•"/>
            </a:pPr>
            <a:r>
              <a:rPr lang="en-GB" sz="2000" b="0" dirty="0">
                <a:latin typeface="Gill Sans MT" panose="020B0502020104020203" pitchFamily="34" charset="0"/>
              </a:rPr>
              <a:t>who owe money to the delinquent taxpayer; </a:t>
            </a:r>
          </a:p>
          <a:p>
            <a:pPr marL="1257300" lvl="2" indent="-342900" eaLnBrk="1" hangingPunct="1">
              <a:buClr>
                <a:srgbClr val="99CC33"/>
              </a:buClr>
              <a:buFont typeface="Arial" pitchFamily="34" charset="0"/>
              <a:buChar char="•"/>
            </a:pPr>
            <a:r>
              <a:rPr lang="en-GB" sz="2000" b="0" dirty="0">
                <a:latin typeface="Gill Sans MT" panose="020B0502020104020203" pitchFamily="34" charset="0"/>
              </a:rPr>
              <a:t>who is liable to make payments of salary or wages or other similar payments to a delinquent taxpayer;</a:t>
            </a:r>
          </a:p>
          <a:p>
            <a:pPr marL="1257300" lvl="2" indent="-342900" eaLnBrk="1" hangingPunct="1">
              <a:buClr>
                <a:srgbClr val="99CC33"/>
              </a:buClr>
              <a:buFont typeface="Arial" pitchFamily="34" charset="0"/>
              <a:buChar char="•"/>
            </a:pPr>
            <a:r>
              <a:rPr lang="en-GB" sz="2000" b="0" dirty="0">
                <a:latin typeface="Gill Sans MT" panose="020B0502020104020203" pitchFamily="34" charset="0"/>
              </a:rPr>
              <a:t>who are holding money for the delinquent taxpayer; </a:t>
            </a:r>
          </a:p>
          <a:p>
            <a:pPr marL="1257300" lvl="2" indent="-342900" eaLnBrk="1" hangingPunct="1">
              <a:buClr>
                <a:srgbClr val="99CC33"/>
              </a:buClr>
              <a:buFont typeface="Arial" pitchFamily="34" charset="0"/>
              <a:buChar char="•"/>
            </a:pPr>
            <a:r>
              <a:rPr lang="en-GB" sz="2000" b="0" dirty="0">
                <a:latin typeface="Gill Sans MT" panose="020B0502020104020203" pitchFamily="34" charset="0"/>
              </a:rPr>
              <a:t>who hold money on behalf of some other person for payment to the delinquent taxpayer; and </a:t>
            </a:r>
          </a:p>
          <a:p>
            <a:pPr marL="1257300" lvl="2" indent="-342900" eaLnBrk="1" hangingPunct="1">
              <a:buClr>
                <a:srgbClr val="99CC33"/>
              </a:buClr>
              <a:buFont typeface="Arial" pitchFamily="34" charset="0"/>
              <a:buChar char="•"/>
            </a:pPr>
            <a:r>
              <a:rPr lang="en-GB" sz="2000" b="0" dirty="0">
                <a:latin typeface="Gill Sans MT" panose="020B0502020104020203" pitchFamily="34" charset="0"/>
              </a:rPr>
              <a:t>who have authority of some other person to pay money to the delinquent taxpayer.</a:t>
            </a:r>
            <a:endParaRPr lang="en-US" sz="2000" b="0" dirty="0">
              <a:latin typeface="Gill Sans MT" panose="020B0502020104020203" pitchFamily="34" charset="0"/>
            </a:endParaRPr>
          </a:p>
          <a:p>
            <a:pPr marL="742950" lvl="1" indent="-285750">
              <a:buFont typeface="Arial" panose="020B0604020202020204" pitchFamily="34" charset="0"/>
              <a:buChar char="•"/>
            </a:pPr>
            <a:endParaRPr lang="en-US" sz="1600" b="0" dirty="0">
              <a:latin typeface="Gill Sans MT" panose="020B0502020104020203" pitchFamily="34" charset="0"/>
            </a:endParaRPr>
          </a:p>
        </p:txBody>
      </p:sp>
    </p:spTree>
    <p:extLst>
      <p:ext uri="{BB962C8B-B14F-4D97-AF65-F5344CB8AC3E}">
        <p14:creationId xmlns:p14="http://schemas.microsoft.com/office/powerpoint/2010/main" val="3862499421"/>
      </p:ext>
    </p:extLst>
  </p:cSld>
  <p:clrMapOvr>
    <a:masterClrMapping/>
  </p:clrMapOvr>
</p:sld>
</file>

<file path=ppt/theme/theme1.xml><?xml version="1.0" encoding="utf-8"?>
<a:theme xmlns:a="http://schemas.openxmlformats.org/drawingml/2006/main" name="EGPSS Powerpoint Presentation">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676400" marR="0" indent="-304800" algn="l" defTabSz="914400" rtl="0" eaLnBrk="1" fontAlgn="base" latinLnBrk="0" hangingPunct="1">
          <a:lnSpc>
            <a:spcPct val="100000"/>
          </a:lnSpc>
          <a:spcBef>
            <a:spcPct val="20000"/>
          </a:spcBef>
          <a:spcAft>
            <a:spcPct val="0"/>
          </a:spcAft>
          <a:buClrTx/>
          <a:buSzTx/>
          <a:buFont typeface="Wingdings" pitchFamily="2" charset="2"/>
          <a:buChar char="§"/>
          <a:tabLst/>
          <a:defRPr kumimoji="0" lang="en-US" sz="1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676400" marR="0" indent="-304800" algn="l" defTabSz="914400" rtl="0" eaLnBrk="1" fontAlgn="base" latinLnBrk="0" hangingPunct="1">
          <a:lnSpc>
            <a:spcPct val="100000"/>
          </a:lnSpc>
          <a:spcBef>
            <a:spcPct val="20000"/>
          </a:spcBef>
          <a:spcAft>
            <a:spcPct val="0"/>
          </a:spcAft>
          <a:buClrTx/>
          <a:buSzTx/>
          <a:buFont typeface="Wingdings" pitchFamily="2" charset="2"/>
          <a:buChar char="§"/>
          <a:tabLst/>
          <a:defRPr kumimoji="0" lang="en-US" sz="1400" b="1" i="0" u="none" strike="noStrike" cap="none" normalizeH="0" baseline="0" smtClean="0">
            <a:ln>
              <a:noFill/>
            </a:ln>
            <a:solidFill>
              <a:schemeClr val="tx1"/>
            </a:solidFill>
            <a:effectLst/>
            <a:latin typeface="Arial"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EGPSS Powerpoint Presentation</Template>
  <TotalTime>11898</TotalTime>
  <Words>4679</Words>
  <Application>Microsoft Office PowerPoint</Application>
  <PresentationFormat>A4 Paper (210x297 mm)</PresentationFormat>
  <Paragraphs>326</Paragraphs>
  <Slides>45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45</vt:i4>
      </vt:variant>
    </vt:vector>
  </HeadingPairs>
  <TitlesOfParts>
    <vt:vector size="51" baseType="lpstr">
      <vt:lpstr>Arial</vt:lpstr>
      <vt:lpstr>Courier New</vt:lpstr>
      <vt:lpstr>Gill Sans MT</vt:lpstr>
      <vt:lpstr>Times</vt:lpstr>
      <vt:lpstr>Wingdings</vt:lpstr>
      <vt:lpstr>EGPSS Powerpoint Presentation</vt:lpstr>
      <vt:lpstr>LRA Tax Practitioner Training Module X</vt:lpstr>
      <vt:lpstr>CONTENTS</vt:lpstr>
      <vt:lpstr>1.1 General Introduction: When do tax arrears arise?</vt:lpstr>
      <vt:lpstr>1.2 General Introduction: Methods of tax arrears collection</vt:lpstr>
      <vt:lpstr>2.1 Tax arrears collection in Liberia: legal provisions </vt:lpstr>
      <vt:lpstr>2.2 Tax arrears collection in Liberia: Tax treatment</vt:lpstr>
      <vt:lpstr>2.3 Tax arrears collection in Liberia: Tax as a debt due to the GOL</vt:lpstr>
      <vt:lpstr>3.1 Enforcement methods: Background</vt:lpstr>
      <vt:lpstr>3.2 Enforcement methods: Recovery from the third party (I)</vt:lpstr>
      <vt:lpstr>3.3 Enforcement methods: Recovery from the third party (II)</vt:lpstr>
      <vt:lpstr>3.4 Enforcement methods: Example of third party demands (I)</vt:lpstr>
      <vt:lpstr>3.5 Enforcement methods: Example of third party demands (II)</vt:lpstr>
      <vt:lpstr>3.6 Enforcement methods: Secondary liability for unpaid tax</vt:lpstr>
      <vt:lpstr>3.7 Enforcement methods: Offset of tax due to the taxpayer</vt:lpstr>
      <vt:lpstr>3.8 Enforcement methods: Example relating to offset of tax due to the taxpayer</vt:lpstr>
      <vt:lpstr>3.9 Enforcement methods: Offset from GOL payments</vt:lpstr>
      <vt:lpstr>3.10 Enforcement methods: Example of offset from GOL payments</vt:lpstr>
      <vt:lpstr>3.11 Enforcement methods: Taxpayers bank account</vt:lpstr>
      <vt:lpstr>3.12 Enforcement methods: Temporary closure of business</vt:lpstr>
      <vt:lpstr>3.13 Enforcement methods: Recovery of tax from receiver (I)</vt:lpstr>
      <vt:lpstr>3.14 Enforcement methods: Recovery of tax from receiver (II)</vt:lpstr>
      <vt:lpstr>3.15 Enforcement methods: Recovery of tax from agent of nonresident (I)</vt:lpstr>
      <vt:lpstr>3.16 Enforcement methods: Recovery of tax from agent of nonresident (II)</vt:lpstr>
      <vt:lpstr>3.17 Enforcement methods: Final example of tax arrears collection</vt:lpstr>
      <vt:lpstr>4.1 Lien : Lien for taxes (I)</vt:lpstr>
      <vt:lpstr>4.2 Lien: Lien for taxes (II)</vt:lpstr>
      <vt:lpstr>4.3 Lien: Lien for taxes (III)</vt:lpstr>
      <vt:lpstr>4.4 Lien: Notice of seizure of assets subject to tax lien </vt:lpstr>
      <vt:lpstr>4.5 Lien: Seizure of assets subject to tax lien</vt:lpstr>
      <vt:lpstr>4.6 Lien: Sale of assets subject to tax lien (I)</vt:lpstr>
      <vt:lpstr>4.7 Lien: Sale of assets subject to tax lien (ii)</vt:lpstr>
      <vt:lpstr>4.8 Lien: Sale of assets subject to tax lien (III)</vt:lpstr>
      <vt:lpstr>4.9 Lien: Sale of assets subject to tax lien (IV)</vt:lpstr>
      <vt:lpstr>4.10 Lien: Proceeds of sale of seized assets subject to tax lien</vt:lpstr>
      <vt:lpstr>5.1 Collection visits: Advance preparation for collection visits</vt:lpstr>
      <vt:lpstr>5.2 Collection visit: Appointment for collection visits</vt:lpstr>
      <vt:lpstr>5.3 Collection visit: Preparation for visit </vt:lpstr>
      <vt:lpstr>5.5 Collection visit: Conduct of visits</vt:lpstr>
      <vt:lpstr>5.5 Collection visit: Conduct of visits</vt:lpstr>
      <vt:lpstr>5.6 Collection visit: Report and recommendation on future action </vt:lpstr>
      <vt:lpstr>6.1 Others: Mutual international administrative and legal cooperation</vt:lpstr>
      <vt:lpstr>6.2 Others: Collection period</vt:lpstr>
      <vt:lpstr>6.3 Others: Writing off bad tax debt</vt:lpstr>
      <vt:lpstr>6.4 Others: Closing the case</vt:lpstr>
      <vt:lpstr>END OF MODULE 10 ON TAX ARREARS MANAGEMNET</vt:lpstr>
    </vt:vector>
  </TitlesOfParts>
  <Company>Deloitte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SAMPLE TITLE</dc:title>
  <dc:creator>Khadka, Rup</dc:creator>
  <cp:lastModifiedBy>Darlingston Talery</cp:lastModifiedBy>
  <cp:revision>192</cp:revision>
  <cp:lastPrinted>2012-08-03T08:09:57Z</cp:lastPrinted>
  <dcterms:created xsi:type="dcterms:W3CDTF">2012-07-28T05:21:12Z</dcterms:created>
  <dcterms:modified xsi:type="dcterms:W3CDTF">2021-07-12T15:54:31Z</dcterms:modified>
</cp:coreProperties>
</file>