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9" r:id="rId14"/>
    <p:sldId id="270" r:id="rId15"/>
    <p:sldId id="268" r:id="rId16"/>
    <p:sldId id="271" r:id="rId17"/>
    <p:sldId id="272" r:id="rId18"/>
    <p:sldId id="273" r:id="rId19"/>
    <p:sldId id="275" r:id="rId20"/>
    <p:sldId id="274" r:id="rId21"/>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9" autoAdjust="0"/>
    <p:restoredTop sz="94660"/>
  </p:normalViewPr>
  <p:slideViewPr>
    <p:cSldViewPr snapToGrid="0">
      <p:cViewPr varScale="1">
        <p:scale>
          <a:sx n="97" d="100"/>
          <a:sy n="97" d="100"/>
        </p:scale>
        <p:origin x="108" y="2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BD4D7E-261C-4B08-A279-BD862CEDB6A5}" type="datetimeFigureOut">
              <a:rPr lang="en-US" smtClean="0"/>
              <a:pPr/>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4162407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BD4D7E-261C-4B08-A279-BD862CEDB6A5}" type="datetimeFigureOut">
              <a:rPr lang="en-US" smtClean="0"/>
              <a:pPr/>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4021300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BD4D7E-261C-4B08-A279-BD862CEDB6A5}" type="datetimeFigureOut">
              <a:rPr lang="en-US" smtClean="0"/>
              <a:pPr/>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3324869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BD4D7E-261C-4B08-A279-BD862CEDB6A5}" type="datetimeFigureOut">
              <a:rPr lang="en-US" smtClean="0"/>
              <a:pPr/>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62528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BD4D7E-261C-4B08-A279-BD862CEDB6A5}" type="datetimeFigureOut">
              <a:rPr lang="en-US" smtClean="0"/>
              <a:pPr/>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2352432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BD4D7E-261C-4B08-A279-BD862CEDB6A5}" type="datetimeFigureOut">
              <a:rPr lang="en-US" smtClean="0"/>
              <a:pPr/>
              <a:t>8/7/2017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403088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BD4D7E-261C-4B08-A279-BD862CEDB6A5}" type="datetimeFigureOut">
              <a:rPr lang="en-US" smtClean="0"/>
              <a:pPr/>
              <a:t>8/7/2017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1324840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BD4D7E-261C-4B08-A279-BD862CEDB6A5}" type="datetimeFigureOut">
              <a:rPr lang="en-US" smtClean="0"/>
              <a:pPr/>
              <a:t>8/7/2017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2700017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D4D7E-261C-4B08-A279-BD862CEDB6A5}" type="datetimeFigureOut">
              <a:rPr lang="en-US" smtClean="0"/>
              <a:pPr/>
              <a:t>8/7/2017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3342236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BD4D7E-261C-4B08-A279-BD862CEDB6A5}" type="datetimeFigureOut">
              <a:rPr lang="en-US" smtClean="0"/>
              <a:pPr/>
              <a:t>8/7/2017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1409478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BD4D7E-261C-4B08-A279-BD862CEDB6A5}" type="datetimeFigureOut">
              <a:rPr lang="en-US" smtClean="0"/>
              <a:pPr/>
              <a:t>8/7/2017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3406588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D4D7E-261C-4B08-A279-BD862CEDB6A5}" type="datetimeFigureOut">
              <a:rPr lang="en-US" smtClean="0"/>
              <a:pPr/>
              <a:t>8/7/2017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0CC3A-0B67-4337-8D9A-F15E79C0486E}" type="slidenum">
              <a:rPr lang="en-US" smtClean="0"/>
              <a:pPr/>
              <a:t>‹#›</a:t>
            </a:fld>
            <a:endParaRPr lang="en-US"/>
          </a:p>
        </p:txBody>
      </p:sp>
    </p:spTree>
    <p:extLst>
      <p:ext uri="{BB962C8B-B14F-4D97-AF65-F5344CB8AC3E}">
        <p14:creationId xmlns:p14="http://schemas.microsoft.com/office/powerpoint/2010/main" val="2532114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8000" b="-8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75075" y="1889279"/>
            <a:ext cx="10058402" cy="2387600"/>
          </a:xfrm>
        </p:spPr>
        <p:txBody>
          <a:bodyPr>
            <a:normAutofit fontScale="90000"/>
          </a:bodyPr>
          <a:lstStyle/>
          <a:p>
            <a:r>
              <a:rPr lang="en-US" b="1" dirty="0" smtClean="0">
                <a:solidFill>
                  <a:srgbClr val="FF0000"/>
                </a:solidFill>
              </a:rPr>
              <a:t/>
            </a:r>
            <a:br>
              <a:rPr lang="en-US" b="1" dirty="0" smtClean="0">
                <a:solidFill>
                  <a:srgbClr val="FF0000"/>
                </a:solidFill>
              </a:rPr>
            </a:br>
            <a:r>
              <a:rPr lang="en-US" b="1" dirty="0" smtClean="0">
                <a:solidFill>
                  <a:srgbClr val="FF0000"/>
                </a:solidFill>
              </a:rPr>
              <a:t>MODULE IV</a:t>
            </a:r>
            <a:br>
              <a:rPr lang="en-US" b="1" dirty="0" smtClean="0">
                <a:solidFill>
                  <a:srgbClr val="FF0000"/>
                </a:solidFill>
              </a:rPr>
            </a:br>
            <a:r>
              <a:rPr lang="en-US" b="1" dirty="0" smtClean="0">
                <a:solidFill>
                  <a:srgbClr val="FF0000"/>
                </a:solidFill>
              </a:rPr>
              <a:t>Customs Bonded Warehouse</a:t>
            </a:r>
            <a:endParaRPr lang="en-US" b="1" dirty="0">
              <a:solidFill>
                <a:srgbClr val="FF0000"/>
              </a:solidFill>
            </a:endParaRPr>
          </a:p>
        </p:txBody>
      </p:sp>
      <p:sp>
        <p:nvSpPr>
          <p:cNvPr id="3" name="Subtitle 2"/>
          <p:cNvSpPr>
            <a:spLocks noGrp="1"/>
          </p:cNvSpPr>
          <p:nvPr>
            <p:ph type="subTitle" idx="1"/>
          </p:nvPr>
        </p:nvSpPr>
        <p:spPr>
          <a:xfrm>
            <a:off x="875075" y="4368954"/>
            <a:ext cx="10058402" cy="1655762"/>
          </a:xfrm>
        </p:spPr>
        <p:txBody>
          <a:bodyPr>
            <a:normAutofit/>
          </a:bodyPr>
          <a:lstStyle/>
          <a:p>
            <a:r>
              <a:rPr lang="en-US" sz="3600" dirty="0" smtClean="0">
                <a:solidFill>
                  <a:schemeClr val="bg1"/>
                </a:solidFill>
              </a:rPr>
              <a:t>Prepared by:</a:t>
            </a:r>
          </a:p>
          <a:p>
            <a:r>
              <a:rPr lang="en-US" sz="3600" dirty="0" smtClean="0">
                <a:solidFill>
                  <a:schemeClr val="bg1"/>
                </a:solidFill>
              </a:rPr>
              <a:t>Training Team</a:t>
            </a:r>
            <a:endParaRPr lang="en-US" sz="3600" dirty="0">
              <a:solidFill>
                <a:schemeClr val="bg1"/>
              </a:solidFill>
            </a:endParaRPr>
          </a:p>
        </p:txBody>
      </p:sp>
    </p:spTree>
    <p:extLst>
      <p:ext uri="{BB962C8B-B14F-4D97-AF65-F5344CB8AC3E}">
        <p14:creationId xmlns:p14="http://schemas.microsoft.com/office/powerpoint/2010/main" val="3200751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Managing a Customs Bonded Warehouse </a:t>
            </a:r>
            <a:r>
              <a:rPr lang="en-US" sz="3200" b="1" dirty="0" err="1" smtClean="0"/>
              <a:t>Cont</a:t>
            </a:r>
            <a:r>
              <a:rPr lang="en-US" sz="3200" b="1" dirty="0" smtClean="0"/>
              <a:t>’</a:t>
            </a:r>
            <a:endParaRPr lang="en-US" sz="3200" dirty="0"/>
          </a:p>
        </p:txBody>
      </p:sp>
      <p:sp>
        <p:nvSpPr>
          <p:cNvPr id="3" name="Content Placeholder 2"/>
          <p:cNvSpPr>
            <a:spLocks noGrp="1"/>
          </p:cNvSpPr>
          <p:nvPr>
            <p:ph idx="1"/>
          </p:nvPr>
        </p:nvSpPr>
        <p:spPr>
          <a:noFill/>
        </p:spPr>
        <p:txBody>
          <a:bodyPr>
            <a:normAutofit fontScale="92500" lnSpcReduction="10000"/>
          </a:bodyPr>
          <a:lstStyle/>
          <a:p>
            <a:pPr marL="0" indent="0">
              <a:buNone/>
            </a:pPr>
            <a:r>
              <a:rPr lang="en-US" b="1" dirty="0"/>
              <a:t>Section 14188. Import Procedure</a:t>
            </a:r>
            <a:br>
              <a:rPr lang="en-US" b="1" dirty="0"/>
            </a:br>
            <a:endParaRPr lang="en-US" dirty="0"/>
          </a:p>
          <a:p>
            <a:r>
              <a:rPr lang="en-US" dirty="0"/>
              <a:t>(a) </a:t>
            </a:r>
            <a:r>
              <a:rPr lang="en-US" b="1" i="1" dirty="0"/>
              <a:t>Entry of Goods for Warehousing</a:t>
            </a:r>
            <a:r>
              <a:rPr lang="en-US" dirty="0"/>
              <a:t>. Before any imported goods are warehoused the importer shall make entry thereof in accordance with the provisions of this Code.</a:t>
            </a:r>
            <a:br>
              <a:rPr lang="en-US" dirty="0"/>
            </a:br>
            <a:endParaRPr lang="en-US" dirty="0"/>
          </a:p>
          <a:p>
            <a:r>
              <a:rPr lang="en-US" dirty="0"/>
              <a:t>(b) </a:t>
            </a:r>
            <a:r>
              <a:rPr lang="en-US" b="1" i="1" dirty="0"/>
              <a:t>Goods to be treated in Original Containers or Lots.</a:t>
            </a:r>
            <a:br>
              <a:rPr lang="en-US" b="1" i="1" dirty="0"/>
            </a:br>
            <a:r>
              <a:rPr lang="en-US" b="1" i="1" dirty="0"/>
              <a:t> </a:t>
            </a:r>
            <a:br>
              <a:rPr lang="en-US" b="1" i="1" dirty="0"/>
            </a:br>
            <a:r>
              <a:rPr lang="en-US" dirty="0"/>
              <a:t>Except as otherwise allowed by the Minister, goods shall be deposited and kept in warehouse in the containers or lots in which they were first entered for warehousing. </a:t>
            </a:r>
            <a:br>
              <a:rPr lang="en-US" dirty="0"/>
            </a:br>
            <a:endParaRPr lang="en-US" dirty="0"/>
          </a:p>
          <a:p>
            <a:pPr marL="0" indent="0">
              <a:buNone/>
            </a:pPr>
            <a:endParaRPr lang="en-US" dirty="0"/>
          </a:p>
        </p:txBody>
      </p:sp>
    </p:spTree>
    <p:extLst>
      <p:ext uri="{BB962C8B-B14F-4D97-AF65-F5344CB8AC3E}">
        <p14:creationId xmlns:p14="http://schemas.microsoft.com/office/powerpoint/2010/main" val="941801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7257"/>
          </a:xfrm>
        </p:spPr>
        <p:txBody>
          <a:bodyPr>
            <a:normAutofit fontScale="90000"/>
          </a:bodyPr>
          <a:lstStyle/>
          <a:p>
            <a:r>
              <a:rPr lang="en-US" b="1" dirty="0"/>
              <a:t>Managing a Customs Bonded Warehouse </a:t>
            </a:r>
            <a:r>
              <a:rPr lang="en-US" b="1" dirty="0" err="1"/>
              <a:t>Cont</a:t>
            </a:r>
            <a:r>
              <a:rPr lang="en-US" b="1" dirty="0"/>
              <a:t>’</a:t>
            </a:r>
            <a:endParaRPr lang="en-US" dirty="0"/>
          </a:p>
        </p:txBody>
      </p:sp>
      <p:sp>
        <p:nvSpPr>
          <p:cNvPr id="3" name="Content Placeholder 2"/>
          <p:cNvSpPr>
            <a:spLocks noGrp="1"/>
          </p:cNvSpPr>
          <p:nvPr>
            <p:ph idx="1"/>
          </p:nvPr>
        </p:nvSpPr>
        <p:spPr>
          <a:noFill/>
        </p:spPr>
        <p:txBody>
          <a:bodyPr>
            <a:normAutofit fontScale="92500" lnSpcReduction="10000"/>
          </a:bodyPr>
          <a:lstStyle/>
          <a:p>
            <a:r>
              <a:rPr lang="en-US" dirty="0"/>
              <a:t>c) </a:t>
            </a:r>
            <a:r>
              <a:rPr lang="en-US" b="1" i="1" dirty="0"/>
              <a:t>Marking of Goods In Warehouse.</a:t>
            </a:r>
            <a:r>
              <a:rPr lang="en-US" dirty="0"/>
              <a:t> </a:t>
            </a:r>
            <a:br>
              <a:rPr lang="en-US" dirty="0"/>
            </a:br>
            <a:r>
              <a:rPr lang="en-US" dirty="0"/>
              <a:t/>
            </a:r>
            <a:br>
              <a:rPr lang="en-US" dirty="0"/>
            </a:br>
            <a:r>
              <a:rPr lang="en-US" dirty="0"/>
              <a:t>The warehouse proprietor shall mark the containers or lots of warehoused goods in such manner as the proper officer shall direct and shall, subject to any further directions, keep them so marked while they are in the warehouse</a:t>
            </a:r>
            <a:r>
              <a:rPr lang="en-US" dirty="0" smtClean="0"/>
              <a:t>.</a:t>
            </a:r>
          </a:p>
          <a:p>
            <a:r>
              <a:rPr lang="en-US" b="1" dirty="0"/>
              <a:t>(d) </a:t>
            </a:r>
            <a:r>
              <a:rPr lang="en-US" b="1" i="1" dirty="0"/>
              <a:t>Storage of Goods in Warehouse.</a:t>
            </a:r>
            <a:r>
              <a:rPr lang="en-US" dirty="0"/>
              <a:t> </a:t>
            </a:r>
            <a:br>
              <a:rPr lang="en-US" dirty="0"/>
            </a:br>
            <a:r>
              <a:rPr lang="en-US" dirty="0"/>
              <a:t/>
            </a:r>
            <a:br>
              <a:rPr lang="en-US" dirty="0"/>
            </a:br>
            <a:r>
              <a:rPr lang="en-US" dirty="0"/>
              <a:t>The warehouse proprietor shall stow every container or lot of warehoused goods so as to facilitate easy access thereto and identification thereof. </a:t>
            </a:r>
            <a:br>
              <a:rPr lang="en-US" dirty="0"/>
            </a:br>
            <a:r>
              <a:rPr lang="en-US" dirty="0" smtClean="0"/>
              <a:t> </a:t>
            </a:r>
            <a:r>
              <a:rPr lang="en-US" dirty="0"/>
              <a:t/>
            </a:r>
            <a:br>
              <a:rPr lang="en-US" dirty="0"/>
            </a:br>
            <a:r>
              <a:rPr lang="en-US" dirty="0"/>
              <a:t> </a:t>
            </a:r>
          </a:p>
        </p:txBody>
      </p:sp>
    </p:spTree>
    <p:extLst>
      <p:ext uri="{BB962C8B-B14F-4D97-AF65-F5344CB8AC3E}">
        <p14:creationId xmlns:p14="http://schemas.microsoft.com/office/powerpoint/2010/main" val="179607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Managing a Customs Bonded Warehouse </a:t>
            </a:r>
            <a:r>
              <a:rPr lang="en-US" sz="3200" b="1" dirty="0" err="1"/>
              <a:t>Cont</a:t>
            </a:r>
            <a:r>
              <a:rPr lang="en-US" sz="3200" b="1" dirty="0"/>
              <a:t> </a:t>
            </a:r>
            <a:endParaRPr lang="en-US" sz="3200" dirty="0"/>
          </a:p>
        </p:txBody>
      </p:sp>
      <p:sp>
        <p:nvSpPr>
          <p:cNvPr id="3" name="Content Placeholder 2"/>
          <p:cNvSpPr>
            <a:spLocks noGrp="1"/>
          </p:cNvSpPr>
          <p:nvPr>
            <p:ph idx="1"/>
          </p:nvPr>
        </p:nvSpPr>
        <p:spPr>
          <a:noFill/>
        </p:spPr>
        <p:txBody>
          <a:bodyPr>
            <a:normAutofit lnSpcReduction="10000"/>
          </a:bodyPr>
          <a:lstStyle/>
          <a:p>
            <a:r>
              <a:rPr lang="en-US" b="1" dirty="0"/>
              <a:t>Section 14190. Inspection, Display and Sampling of Warehoused Goods </a:t>
            </a:r>
            <a:br>
              <a:rPr lang="en-US" b="1" dirty="0"/>
            </a:br>
            <a:endParaRPr lang="en-US" dirty="0"/>
          </a:p>
          <a:p>
            <a:r>
              <a:rPr lang="en-US" dirty="0"/>
              <a:t>Subject to such conditions and restrictions as the Minister sees fit to impose, and without prejudice to any reasonable conditions imposed by the warehouse proprietor, the owner of any warehoused goods may – </a:t>
            </a:r>
            <a:br>
              <a:rPr lang="en-US" dirty="0"/>
            </a:br>
            <a:r>
              <a:rPr lang="en-US" dirty="0"/>
              <a:t>   (1) inspect the goods and their containers and prevent loss </a:t>
            </a:r>
            <a:r>
              <a:rPr lang="en-US" dirty="0" smtClean="0"/>
              <a:t/>
            </a:r>
            <a:br>
              <a:rPr lang="en-US" dirty="0" smtClean="0"/>
            </a:br>
            <a:r>
              <a:rPr lang="en-US" dirty="0" smtClean="0"/>
              <a:t>        therefrom</a:t>
            </a:r>
            <a:r>
              <a:rPr lang="en-US" dirty="0"/>
              <a:t>;</a:t>
            </a:r>
            <a:br>
              <a:rPr lang="en-US" dirty="0"/>
            </a:br>
            <a:r>
              <a:rPr lang="en-US" dirty="0"/>
              <a:t>   (2) display goods for sale; and</a:t>
            </a:r>
            <a:br>
              <a:rPr lang="en-US" dirty="0"/>
            </a:br>
            <a:r>
              <a:rPr lang="en-US" dirty="0"/>
              <a:t>   (3) take samples from the goods. </a:t>
            </a:r>
            <a:br>
              <a:rPr lang="en-US" dirty="0"/>
            </a:br>
            <a:endParaRPr lang="en-US" dirty="0"/>
          </a:p>
          <a:p>
            <a:endParaRPr lang="en-US" dirty="0"/>
          </a:p>
        </p:txBody>
      </p:sp>
    </p:spTree>
    <p:extLst>
      <p:ext uri="{BB962C8B-B14F-4D97-AF65-F5344CB8AC3E}">
        <p14:creationId xmlns:p14="http://schemas.microsoft.com/office/powerpoint/2010/main" val="33986586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Managing a Customs Bonded Warehouse </a:t>
            </a:r>
            <a:r>
              <a:rPr lang="en-US" sz="3200" b="1" dirty="0" err="1"/>
              <a:t>Cont</a:t>
            </a:r>
            <a:r>
              <a:rPr lang="en-US" sz="3200" b="1" dirty="0"/>
              <a:t> </a:t>
            </a:r>
          </a:p>
        </p:txBody>
      </p:sp>
      <p:sp>
        <p:nvSpPr>
          <p:cNvPr id="3" name="Content Placeholder 2"/>
          <p:cNvSpPr>
            <a:spLocks noGrp="1"/>
          </p:cNvSpPr>
          <p:nvPr>
            <p:ph idx="1"/>
          </p:nvPr>
        </p:nvSpPr>
        <p:spPr>
          <a:noFill/>
        </p:spPr>
        <p:txBody>
          <a:bodyPr>
            <a:normAutofit fontScale="92500" lnSpcReduction="10000"/>
          </a:bodyPr>
          <a:lstStyle/>
          <a:p>
            <a:pPr marL="0" indent="0">
              <a:buNone/>
            </a:pPr>
            <a:r>
              <a:rPr lang="en-US" b="1" dirty="0"/>
              <a:t>Section 14191. Manipulation of Warehoused Goods</a:t>
            </a:r>
            <a:br>
              <a:rPr lang="en-US" b="1" dirty="0"/>
            </a:br>
            <a:endParaRPr lang="en-US" dirty="0"/>
          </a:p>
          <a:p>
            <a:r>
              <a:rPr lang="en-US" dirty="0"/>
              <a:t>Subject to such conditions and restrictions as the Minister sees fit to impose and with the permission of the proper officer, the warehouse proprietor or the owner of any goods may separate, pack or repack the goods or perform any other operation thereon necessary in connection with their preservation, sale, exportation or other approved disposal and any such permitted operation as referred to in this Code as “manipulation”. </a:t>
            </a:r>
            <a:br>
              <a:rPr lang="en-US" dirty="0"/>
            </a:br>
            <a:endParaRPr lang="en-US" dirty="0"/>
          </a:p>
          <a:p>
            <a:r>
              <a:rPr lang="en-US" dirty="0"/>
              <a:t>Provided that such manipulation shall not, except where otherwise allowed by the Minister, involve any process of manufacture or assembly of goods in warehouse. </a:t>
            </a:r>
          </a:p>
          <a:p>
            <a:endParaRPr lang="en-US" dirty="0"/>
          </a:p>
        </p:txBody>
      </p:sp>
    </p:spTree>
    <p:extLst>
      <p:ext uri="{BB962C8B-B14F-4D97-AF65-F5344CB8AC3E}">
        <p14:creationId xmlns:p14="http://schemas.microsoft.com/office/powerpoint/2010/main" val="1670855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0448"/>
          </a:xfrm>
        </p:spPr>
        <p:txBody>
          <a:bodyPr>
            <a:normAutofit/>
          </a:bodyPr>
          <a:lstStyle/>
          <a:p>
            <a:r>
              <a:rPr lang="en-US" sz="3200" b="1" dirty="0"/>
              <a:t>Managing a Customs Bonded Warehouse </a:t>
            </a:r>
            <a:r>
              <a:rPr lang="en-US" sz="3200" b="1" dirty="0" err="1" smtClean="0"/>
              <a:t>Cont</a:t>
            </a:r>
            <a:r>
              <a:rPr lang="en-US" sz="3200" b="1" dirty="0" smtClean="0"/>
              <a:t>’</a:t>
            </a:r>
            <a:endParaRPr lang="en-US" sz="3200" dirty="0"/>
          </a:p>
        </p:txBody>
      </p:sp>
      <p:sp>
        <p:nvSpPr>
          <p:cNvPr id="3" name="Content Placeholder 2"/>
          <p:cNvSpPr>
            <a:spLocks noGrp="1"/>
          </p:cNvSpPr>
          <p:nvPr>
            <p:ph idx="1"/>
          </p:nvPr>
        </p:nvSpPr>
        <p:spPr>
          <a:xfrm>
            <a:off x="838200" y="1205345"/>
            <a:ext cx="10515600" cy="5455228"/>
          </a:xfrm>
          <a:noFill/>
        </p:spPr>
        <p:txBody>
          <a:bodyPr>
            <a:normAutofit fontScale="70000" lnSpcReduction="20000"/>
          </a:bodyPr>
          <a:lstStyle/>
          <a:p>
            <a:pPr marL="0" indent="0">
              <a:buNone/>
            </a:pPr>
            <a:r>
              <a:rPr lang="en-US" b="1" dirty="0"/>
              <a:t>Section 14192. Deficiency in Warehoused Goods </a:t>
            </a:r>
            <a:br>
              <a:rPr lang="en-US" b="1" dirty="0"/>
            </a:br>
            <a:endParaRPr lang="en-US" dirty="0"/>
          </a:p>
          <a:p>
            <a:r>
              <a:rPr lang="en-US" dirty="0"/>
              <a:t>(a) If, at any time after goods have been warehoused and before they are lawfully withdrawn there from in accordance with the provisions of this Code, the goods are found to be missing or  deficient and it is not shown to the satisfaction of the Minister that their absence or deficiency is  due to natural wastage or other legitimate cause, then, without prejudice to any other provisions  of the customs laws, the Minister may require the warehouse proprietor or the owner of the goods to pay immediately the duty due on the missing goods or the deficiency. </a:t>
            </a:r>
            <a:br>
              <a:rPr lang="en-US" dirty="0"/>
            </a:br>
            <a:endParaRPr lang="en-US" dirty="0"/>
          </a:p>
          <a:p>
            <a:r>
              <a:rPr lang="en-US" dirty="0"/>
              <a:t>(b) If on the written demand of the proper officer for the payment of any duty due under the foregoing paragraph, the warehouse proprietor or owner of the goods refuses to pay the sum so demanded he shall, in addition, be liable to a penalty of double that sum. </a:t>
            </a:r>
            <a:br>
              <a:rPr lang="en-US" dirty="0"/>
            </a:br>
            <a:endParaRPr lang="en-US" dirty="0"/>
          </a:p>
          <a:p>
            <a:r>
              <a:rPr lang="en-US" dirty="0"/>
              <a:t>(c) Where any goods have been lawfully removed from warehouse without payment of duty for  transportation to another warehouse or some other place, the provisions of this Section shall apply to the goods as if they were still in warehouse;  Provided that in such a case, any duty due to be paid under the provisions of Paragraph (a) of this  Section shall be recoverable only from the owner of the goods or from any other person who has given bond to secure their withdrawal from warehouse for the transportation as aforesaid. </a:t>
            </a:r>
            <a:br>
              <a:rPr lang="en-US" dirty="0"/>
            </a:br>
            <a:endParaRPr lang="en-US" dirty="0"/>
          </a:p>
          <a:p>
            <a:endParaRPr lang="en-US" dirty="0"/>
          </a:p>
        </p:txBody>
      </p:sp>
    </p:spTree>
    <p:extLst>
      <p:ext uri="{BB962C8B-B14F-4D97-AF65-F5344CB8AC3E}">
        <p14:creationId xmlns:p14="http://schemas.microsoft.com/office/powerpoint/2010/main" val="185130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011"/>
          </a:xfrm>
        </p:spPr>
        <p:txBody>
          <a:bodyPr>
            <a:normAutofit fontScale="90000"/>
          </a:bodyPr>
          <a:lstStyle/>
          <a:p>
            <a:r>
              <a:rPr lang="en-US" sz="3600" b="1" dirty="0"/>
              <a:t>Managing a Customs Bonded Warehouse </a:t>
            </a:r>
            <a:r>
              <a:rPr lang="en-US" sz="3600" b="1" dirty="0" err="1" smtClean="0"/>
              <a:t>Cont</a:t>
            </a:r>
            <a:r>
              <a:rPr lang="en-US" b="1" dirty="0" smtClean="0"/>
              <a:t>’</a:t>
            </a:r>
            <a:endParaRPr lang="en-US" dirty="0"/>
          </a:p>
        </p:txBody>
      </p:sp>
      <p:sp>
        <p:nvSpPr>
          <p:cNvPr id="3" name="Content Placeholder 2"/>
          <p:cNvSpPr>
            <a:spLocks noGrp="1"/>
          </p:cNvSpPr>
          <p:nvPr>
            <p:ph idx="1"/>
          </p:nvPr>
        </p:nvSpPr>
        <p:spPr>
          <a:xfrm>
            <a:off x="838200" y="1236518"/>
            <a:ext cx="10515600" cy="5195455"/>
          </a:xfrm>
          <a:noFill/>
        </p:spPr>
        <p:txBody>
          <a:bodyPr>
            <a:normAutofit fontScale="77500" lnSpcReduction="20000"/>
          </a:bodyPr>
          <a:lstStyle/>
          <a:p>
            <a:pPr marL="0" indent="0">
              <a:buNone/>
            </a:pPr>
            <a:r>
              <a:rPr lang="en-US" b="1" dirty="0"/>
              <a:t>Section 14193. Time Allowed for Goods to Remain in Warehouse </a:t>
            </a:r>
            <a:br>
              <a:rPr lang="en-US" b="1" dirty="0"/>
            </a:br>
            <a:endParaRPr lang="en-US" dirty="0"/>
          </a:p>
          <a:p>
            <a:r>
              <a:rPr lang="en-US" dirty="0"/>
              <a:t>(a) Except as the Minister shall otherwise allow, no goods shall remain in warehouse for longer than two years from the date of their first entry for warehousing; Provided that, except in the case of goods warehoused in the Freeport of Monrovia, the extension of time granted by the Minister under the provisions of this Section shall not extend more than four years from the date of first entry of goods for warehousing. </a:t>
            </a:r>
            <a:br>
              <a:rPr lang="en-US" dirty="0"/>
            </a:br>
            <a:endParaRPr lang="en-US" dirty="0"/>
          </a:p>
          <a:p>
            <a:r>
              <a:rPr lang="en-US" dirty="0"/>
              <a:t>(b) If any goods which have not been duly cleared for withdrawal remain in warehouse beyond the  time allowed in paragraph (a) above, the proper officer may cause the goods to be removed to a  Government warehouse at the risk and expense of the warehouse proprietor or importer or owner  of the goods.</a:t>
            </a:r>
            <a:br>
              <a:rPr lang="en-US" dirty="0"/>
            </a:br>
            <a:r>
              <a:rPr lang="en-US" dirty="0"/>
              <a:t> </a:t>
            </a:r>
          </a:p>
          <a:p>
            <a:r>
              <a:rPr lang="en-US" dirty="0"/>
              <a:t>(c) Where goods of which entry for consumption has been made and on which the full duty chargeable has been paid remain in warehouse beyond the time allowed in paragraph (a) above, </a:t>
            </a:r>
          </a:p>
          <a:p>
            <a:r>
              <a:rPr lang="en-US" dirty="0" smtClean="0"/>
              <a:t>Slide Text</a:t>
            </a:r>
            <a:endParaRPr lang="en-US" dirty="0"/>
          </a:p>
        </p:txBody>
      </p:sp>
    </p:spTree>
    <p:extLst>
      <p:ext uri="{BB962C8B-B14F-4D97-AF65-F5344CB8AC3E}">
        <p14:creationId xmlns:p14="http://schemas.microsoft.com/office/powerpoint/2010/main" val="7221426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011"/>
          </a:xfrm>
        </p:spPr>
        <p:txBody>
          <a:bodyPr>
            <a:normAutofit fontScale="90000"/>
          </a:bodyPr>
          <a:lstStyle/>
          <a:p>
            <a:r>
              <a:rPr lang="en-US" sz="3600" b="1" dirty="0"/>
              <a:t>Managing a Customs Bonded Warehouse </a:t>
            </a:r>
            <a:r>
              <a:rPr lang="en-US" sz="3600" b="1" dirty="0" err="1" smtClean="0"/>
              <a:t>Cont</a:t>
            </a:r>
            <a:r>
              <a:rPr lang="en-US" b="1" dirty="0" smtClean="0"/>
              <a:t>’</a:t>
            </a:r>
            <a:endParaRPr lang="en-US" dirty="0"/>
          </a:p>
        </p:txBody>
      </p:sp>
      <p:sp>
        <p:nvSpPr>
          <p:cNvPr id="3" name="Content Placeholder 2"/>
          <p:cNvSpPr>
            <a:spLocks noGrp="1"/>
          </p:cNvSpPr>
          <p:nvPr>
            <p:ph idx="1"/>
          </p:nvPr>
        </p:nvSpPr>
        <p:spPr>
          <a:xfrm>
            <a:off x="838200" y="1236518"/>
            <a:ext cx="10515600" cy="5195455"/>
          </a:xfrm>
          <a:noFill/>
        </p:spPr>
        <p:txBody>
          <a:bodyPr>
            <a:normAutofit fontScale="92500" lnSpcReduction="10000"/>
          </a:bodyPr>
          <a:lstStyle/>
          <a:p>
            <a:pPr marL="0" indent="0">
              <a:buNone/>
            </a:pPr>
            <a:r>
              <a:rPr lang="en-US" b="1" dirty="0"/>
              <a:t>Section 14199. Re-warehousing of Warehoused Goods</a:t>
            </a:r>
            <a:endParaRPr lang="en-US" dirty="0"/>
          </a:p>
          <a:p>
            <a:r>
              <a:rPr lang="en-US" dirty="0"/>
              <a:t>Where any goods are brought to a warehouse for re-warehousing after transportation from another warehouse, the importer or owner of the goods shall make entry thereof in such form and manner and containing such particulars as the Minister shall prescribe but otherwise the provisions of this Code relating to warehouse goods shall apply to such goods which have been re-warehoused. </a:t>
            </a:r>
            <a:br>
              <a:rPr lang="en-US" dirty="0"/>
            </a:br>
            <a:endParaRPr lang="en-US" dirty="0"/>
          </a:p>
          <a:p>
            <a:pPr marL="0" indent="0">
              <a:buNone/>
            </a:pPr>
            <a:r>
              <a:rPr lang="en-US" b="1" dirty="0" smtClean="0"/>
              <a:t>Section </a:t>
            </a:r>
            <a:r>
              <a:rPr lang="en-US" b="1" dirty="0"/>
              <a:t>14200. Refund of Duty Paid on Warehoused Goods</a:t>
            </a:r>
            <a:br>
              <a:rPr lang="en-US" b="1" dirty="0"/>
            </a:br>
            <a:endParaRPr lang="en-US" dirty="0"/>
          </a:p>
          <a:p>
            <a:r>
              <a:rPr lang="en-US" dirty="0"/>
              <a:t>Subject to such conditions as the Minister may prescribe, where any goods on which duty has been paid  and which have remained under continuous customs supervision, in a warehouse are withdrawn for   exportation or shipment for use as stores, any duty so paid thereon may be refunded. </a:t>
            </a:r>
          </a:p>
          <a:p>
            <a:pPr marL="0" indent="0">
              <a:buNone/>
            </a:pPr>
            <a:endParaRPr lang="en-US" dirty="0"/>
          </a:p>
        </p:txBody>
      </p:sp>
    </p:spTree>
    <p:extLst>
      <p:ext uri="{BB962C8B-B14F-4D97-AF65-F5344CB8AC3E}">
        <p14:creationId xmlns:p14="http://schemas.microsoft.com/office/powerpoint/2010/main" val="1270945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011"/>
          </a:xfrm>
        </p:spPr>
        <p:txBody>
          <a:bodyPr>
            <a:normAutofit fontScale="90000"/>
          </a:bodyPr>
          <a:lstStyle/>
          <a:p>
            <a:r>
              <a:rPr lang="en-US" sz="3600" b="1" dirty="0"/>
              <a:t>Managing a Customs Bonded Warehouse </a:t>
            </a:r>
            <a:r>
              <a:rPr lang="en-US" sz="3600" b="1" dirty="0" err="1" smtClean="0"/>
              <a:t>Cont</a:t>
            </a:r>
            <a:r>
              <a:rPr lang="en-US" b="1" dirty="0" smtClean="0"/>
              <a:t>’</a:t>
            </a:r>
            <a:endParaRPr lang="en-US" dirty="0"/>
          </a:p>
        </p:txBody>
      </p:sp>
      <p:sp>
        <p:nvSpPr>
          <p:cNvPr id="3" name="Content Placeholder 2"/>
          <p:cNvSpPr>
            <a:spLocks noGrp="1"/>
          </p:cNvSpPr>
          <p:nvPr>
            <p:ph idx="1"/>
          </p:nvPr>
        </p:nvSpPr>
        <p:spPr>
          <a:xfrm>
            <a:off x="838200" y="1236518"/>
            <a:ext cx="10515600" cy="5195455"/>
          </a:xfrm>
          <a:noFill/>
        </p:spPr>
        <p:txBody>
          <a:bodyPr>
            <a:normAutofit fontScale="92500"/>
          </a:bodyPr>
          <a:lstStyle/>
          <a:p>
            <a:pPr marL="0" indent="0">
              <a:buNone/>
            </a:pPr>
            <a:r>
              <a:rPr lang="en-US" b="1" dirty="0"/>
              <a:t>Section 14201. Provision for Destruction of Warehoused Goods</a:t>
            </a:r>
            <a:endParaRPr lang="en-US" dirty="0"/>
          </a:p>
          <a:p>
            <a:r>
              <a:rPr lang="en-US" dirty="0"/>
              <a:t>Where, with the permission of the Minister and subject to such conditions and restrictions as he sees fit to impose, any goods in warehouse are allowed to be destroyed, any duty paid or payable on those goods may be repaid or remitted. </a:t>
            </a:r>
            <a:br>
              <a:rPr lang="en-US" dirty="0"/>
            </a:br>
            <a:endParaRPr lang="en-US" dirty="0"/>
          </a:p>
          <a:p>
            <a:pPr marL="0" indent="0">
              <a:buNone/>
            </a:pPr>
            <a:r>
              <a:rPr lang="en-US" b="1" dirty="0"/>
              <a:t>Section 14202. Restrictions on Abatements and Refunds</a:t>
            </a:r>
            <a:br>
              <a:rPr lang="en-US" b="1" dirty="0"/>
            </a:br>
            <a:endParaRPr lang="en-US" dirty="0"/>
          </a:p>
          <a:p>
            <a:r>
              <a:rPr lang="en-US" dirty="0"/>
              <a:t>Notwithstanding any other provisions of this Code, where any goods remain in a warehouse beyond the  time allowed under the provisions of this Code no abatement or refund of duty shall be allowed in respect  of any loss, destruction or damage suffered by those goods. </a:t>
            </a:r>
            <a:br>
              <a:rPr lang="en-US" dirty="0"/>
            </a:br>
            <a:endParaRPr lang="en-US" dirty="0"/>
          </a:p>
        </p:txBody>
      </p:sp>
    </p:spTree>
    <p:extLst>
      <p:ext uri="{BB962C8B-B14F-4D97-AF65-F5344CB8AC3E}">
        <p14:creationId xmlns:p14="http://schemas.microsoft.com/office/powerpoint/2010/main" val="21644940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011"/>
          </a:xfrm>
        </p:spPr>
        <p:txBody>
          <a:bodyPr>
            <a:normAutofit fontScale="90000"/>
          </a:bodyPr>
          <a:lstStyle/>
          <a:p>
            <a:r>
              <a:rPr lang="en-US" sz="3600" b="1" dirty="0"/>
              <a:t>Managing a Customs Bonded Warehouse </a:t>
            </a:r>
            <a:r>
              <a:rPr lang="en-US" sz="3600" b="1" dirty="0" err="1" smtClean="0"/>
              <a:t>Cont</a:t>
            </a:r>
            <a:r>
              <a:rPr lang="en-US" b="1" dirty="0" smtClean="0"/>
              <a:t>’</a:t>
            </a:r>
            <a:endParaRPr lang="en-US" dirty="0"/>
          </a:p>
        </p:txBody>
      </p:sp>
      <p:sp>
        <p:nvSpPr>
          <p:cNvPr id="3" name="Content Placeholder 2"/>
          <p:cNvSpPr>
            <a:spLocks noGrp="1"/>
          </p:cNvSpPr>
          <p:nvPr>
            <p:ph idx="1"/>
          </p:nvPr>
        </p:nvSpPr>
        <p:spPr>
          <a:xfrm>
            <a:off x="838200" y="987136"/>
            <a:ext cx="10515600" cy="5569528"/>
          </a:xfrm>
          <a:noFill/>
        </p:spPr>
        <p:txBody>
          <a:bodyPr>
            <a:normAutofit fontScale="85000" lnSpcReduction="20000"/>
          </a:bodyPr>
          <a:lstStyle/>
          <a:p>
            <a:pPr marL="0" indent="0">
              <a:buNone/>
            </a:pPr>
            <a:r>
              <a:rPr lang="en-US" b="1" dirty="0"/>
              <a:t>Section 14203. Procedure on Warehouse Ceasing to be approved</a:t>
            </a:r>
            <a:br>
              <a:rPr lang="en-US" b="1" dirty="0"/>
            </a:br>
            <a:endParaRPr lang="en-US" dirty="0"/>
          </a:p>
          <a:p>
            <a:r>
              <a:rPr lang="en-US" dirty="0"/>
              <a:t>(a) If the Minister intends to revoke or not to renew his approval of a warehouse he shall, not later than three months before the date when the revocation is due to take effect or the approval is to expire, give notice to this intention, specifying therein the said date. </a:t>
            </a:r>
            <a:br>
              <a:rPr lang="en-US" dirty="0"/>
            </a:br>
            <a:endParaRPr lang="en-US" dirty="0"/>
          </a:p>
          <a:p>
            <a:r>
              <a:rPr lang="en-US" dirty="0"/>
              <a:t>(b) The said notice shall be given in writing and shall be deemed to have been served on all persons interested in any goods deposited in that warehouse, or permitted to be deposited therein between  the date of giving the notice and the date specified therein, if addressed to the proprietor or, and  left at, the warehouse. </a:t>
            </a:r>
            <a:br>
              <a:rPr lang="en-US" dirty="0"/>
            </a:br>
            <a:endParaRPr lang="en-US" dirty="0"/>
          </a:p>
          <a:p>
            <a:r>
              <a:rPr lang="en-US" dirty="0"/>
              <a:t>(c) If after the date specified in the said notice, or such later date as the Minister may in any case allow, any goods not duty cleared remain in the warehouse, the proper officer may cause the goods to be removed to a Government warehouse at the risk and expense of the warehouse proprietor or importer or owner of the goods. </a:t>
            </a:r>
            <a:br>
              <a:rPr lang="en-US" dirty="0"/>
            </a:br>
            <a:endParaRPr lang="en-US" dirty="0"/>
          </a:p>
          <a:p>
            <a:pPr marL="0" indent="0">
              <a:buNone/>
            </a:pPr>
            <a:endParaRPr lang="en-US" dirty="0"/>
          </a:p>
        </p:txBody>
      </p:sp>
    </p:spTree>
    <p:extLst>
      <p:ext uri="{BB962C8B-B14F-4D97-AF65-F5344CB8AC3E}">
        <p14:creationId xmlns:p14="http://schemas.microsoft.com/office/powerpoint/2010/main" val="42372452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011"/>
          </a:xfrm>
        </p:spPr>
        <p:txBody>
          <a:bodyPr>
            <a:normAutofit fontScale="90000"/>
          </a:bodyPr>
          <a:lstStyle/>
          <a:p>
            <a:r>
              <a:rPr lang="en-US" b="1" dirty="0" smtClean="0"/>
              <a:t>Part IV : Penalty </a:t>
            </a:r>
            <a:r>
              <a:rPr lang="en-US" b="1" dirty="0"/>
              <a:t>for failure to ahead the Law</a:t>
            </a:r>
            <a:endParaRPr lang="en-US" dirty="0"/>
          </a:p>
        </p:txBody>
      </p:sp>
      <p:sp>
        <p:nvSpPr>
          <p:cNvPr id="3" name="Content Placeholder 2"/>
          <p:cNvSpPr>
            <a:spLocks noGrp="1"/>
          </p:cNvSpPr>
          <p:nvPr>
            <p:ph idx="1"/>
          </p:nvPr>
        </p:nvSpPr>
        <p:spPr>
          <a:xfrm>
            <a:off x="838200" y="1236518"/>
            <a:ext cx="10515600" cy="5195455"/>
          </a:xfrm>
          <a:noFill/>
        </p:spPr>
        <p:txBody>
          <a:bodyPr>
            <a:normAutofit fontScale="92500" lnSpcReduction="20000"/>
          </a:bodyPr>
          <a:lstStyle/>
          <a:p>
            <a:pPr marL="0" indent="0">
              <a:buNone/>
            </a:pPr>
            <a:r>
              <a:rPr lang="en-US" b="1" dirty="0"/>
              <a:t> Section 14185 </a:t>
            </a:r>
            <a:r>
              <a:rPr lang="en-US" b="1" dirty="0" smtClean="0"/>
              <a:t/>
            </a:r>
            <a:br>
              <a:rPr lang="en-US" b="1" dirty="0" smtClean="0"/>
            </a:br>
            <a:endParaRPr lang="en-US" dirty="0"/>
          </a:p>
          <a:p>
            <a:r>
              <a:rPr lang="en-US" b="1" dirty="0" smtClean="0"/>
              <a:t>(</a:t>
            </a:r>
            <a:r>
              <a:rPr lang="en-US" b="1" dirty="0"/>
              <a:t>f)</a:t>
            </a:r>
            <a:r>
              <a:rPr lang="en-US" dirty="0"/>
              <a:t> If any person contravenes or fails to comply with the provisions of any approval granted by the Minister he shall be liable to a penalty of $200,000.00 and any goods in respect of which the offence  is committed shall be liable to forfeiture.  </a:t>
            </a:r>
            <a:br>
              <a:rPr lang="en-US" dirty="0"/>
            </a:br>
            <a:endParaRPr lang="en-US" dirty="0" smtClean="0"/>
          </a:p>
          <a:p>
            <a:pPr marL="0" indent="0">
              <a:buNone/>
            </a:pPr>
            <a:r>
              <a:rPr lang="en-US" b="1" dirty="0" smtClean="0"/>
              <a:t>Section 14189. Production of Warehoused Goods to an Officer</a:t>
            </a:r>
            <a:br>
              <a:rPr lang="en-US" b="1" dirty="0" smtClean="0"/>
            </a:br>
            <a:endParaRPr lang="en-US" dirty="0" smtClean="0"/>
          </a:p>
          <a:p>
            <a:r>
              <a:rPr lang="en-US" dirty="0" smtClean="0"/>
              <a:t>The </a:t>
            </a:r>
            <a:r>
              <a:rPr lang="en-US" dirty="0"/>
              <a:t>warehouse proprietor shall produce to any officer on request any goods deposited therein which have not been lawfully withdrawn therefrom and, notwithstanding any other provisions of this Code, he shall be liable to a penalty of $20,000.00 for every container or lot which he fails to produce. </a:t>
            </a:r>
            <a:br>
              <a:rPr lang="en-US" dirty="0"/>
            </a:br>
            <a:endParaRPr lang="en-US" dirty="0"/>
          </a:p>
          <a:p>
            <a:pPr marL="0" indent="0">
              <a:buNone/>
            </a:pPr>
            <a:endParaRPr lang="en-US" dirty="0"/>
          </a:p>
        </p:txBody>
      </p:sp>
    </p:spTree>
    <p:extLst>
      <p:ext uri="{BB962C8B-B14F-4D97-AF65-F5344CB8AC3E}">
        <p14:creationId xmlns:p14="http://schemas.microsoft.com/office/powerpoint/2010/main" val="3096786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a:noFill/>
        </p:spPr>
        <p:txBody>
          <a:bodyPr/>
          <a:lstStyle/>
          <a:p>
            <a:r>
              <a:rPr lang="en-US" dirty="0" smtClean="0"/>
              <a:t>Introduction</a:t>
            </a:r>
          </a:p>
          <a:p>
            <a:r>
              <a:rPr lang="en-US" dirty="0" smtClean="0"/>
              <a:t>The legal framework for Establishing a Customs Bonded Warehouse</a:t>
            </a:r>
          </a:p>
          <a:p>
            <a:r>
              <a:rPr lang="en-US" dirty="0" smtClean="0"/>
              <a:t>The process of Establishing a Customs Bonded Warehouse</a:t>
            </a:r>
          </a:p>
          <a:p>
            <a:r>
              <a:rPr lang="en-US" dirty="0" smtClean="0"/>
              <a:t>Managing a Bonded Warehouse</a:t>
            </a:r>
          </a:p>
          <a:p>
            <a:r>
              <a:rPr lang="en-US" dirty="0" smtClean="0"/>
              <a:t>Penalty for failure to ahead to the Revenue Law</a:t>
            </a:r>
          </a:p>
          <a:p>
            <a:pPr marL="0" indent="0">
              <a:buNone/>
            </a:pPr>
            <a:endParaRPr lang="en-US" dirty="0"/>
          </a:p>
        </p:txBody>
      </p:sp>
    </p:spTree>
    <p:extLst>
      <p:ext uri="{BB962C8B-B14F-4D97-AF65-F5344CB8AC3E}">
        <p14:creationId xmlns:p14="http://schemas.microsoft.com/office/powerpoint/2010/main" val="39648082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011"/>
          </a:xfrm>
        </p:spPr>
        <p:txBody>
          <a:bodyPr>
            <a:normAutofit fontScale="90000"/>
          </a:bodyPr>
          <a:lstStyle/>
          <a:p>
            <a:endParaRPr lang="en-US" dirty="0"/>
          </a:p>
        </p:txBody>
      </p:sp>
      <p:sp>
        <p:nvSpPr>
          <p:cNvPr id="3" name="Content Placeholder 2"/>
          <p:cNvSpPr>
            <a:spLocks noGrp="1"/>
          </p:cNvSpPr>
          <p:nvPr>
            <p:ph idx="1"/>
          </p:nvPr>
        </p:nvSpPr>
        <p:spPr>
          <a:xfrm>
            <a:off x="838200" y="1236518"/>
            <a:ext cx="10515600" cy="5195455"/>
          </a:xfrm>
          <a:noFill/>
        </p:spPr>
        <p:txBody>
          <a:bodyPr>
            <a:normAutofit/>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b="1" i="1" dirty="0" smtClean="0"/>
              <a:t>Thank you for your Attention</a:t>
            </a:r>
            <a:endParaRPr lang="en-US" b="1" i="1" dirty="0"/>
          </a:p>
        </p:txBody>
      </p:sp>
    </p:spTree>
    <p:extLst>
      <p:ext uri="{BB962C8B-B14F-4D97-AF65-F5344CB8AC3E}">
        <p14:creationId xmlns:p14="http://schemas.microsoft.com/office/powerpoint/2010/main" val="1551064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noFill/>
        </p:spPr>
        <p:txBody>
          <a:bodyPr>
            <a:normAutofit fontScale="92500" lnSpcReduction="10000"/>
          </a:bodyPr>
          <a:lstStyle/>
          <a:p>
            <a:pPr marL="0" indent="0">
              <a:buNone/>
            </a:pPr>
            <a:r>
              <a:rPr lang="en-US" dirty="0" smtClean="0"/>
              <a:t>This module seeks to introduce the procedure on Customs Bonded Warehouse and the legal basis for warehouse operation</a:t>
            </a:r>
            <a:r>
              <a:rPr lang="en-US" b="1" dirty="0" smtClean="0"/>
              <a:t>. </a:t>
            </a:r>
            <a:br>
              <a:rPr lang="en-US" b="1" dirty="0" smtClean="0"/>
            </a:br>
            <a:r>
              <a:rPr lang="en-US" b="1" dirty="0" smtClean="0"/>
              <a:t/>
            </a:r>
            <a:br>
              <a:rPr lang="en-US" b="1" dirty="0" smtClean="0"/>
            </a:br>
            <a:r>
              <a:rPr lang="en-US" b="1" dirty="0" smtClean="0"/>
              <a:t>Customs </a:t>
            </a:r>
            <a:r>
              <a:rPr lang="en-US" b="1" dirty="0"/>
              <a:t>warehousing or</a:t>
            </a:r>
            <a:r>
              <a:rPr lang="en-US" dirty="0"/>
              <a:t> </a:t>
            </a:r>
            <a:r>
              <a:rPr lang="en-US" b="1" dirty="0"/>
              <a:t>bonded warehousing</a:t>
            </a:r>
            <a:r>
              <a:rPr lang="en-US" dirty="0"/>
              <a:t> refers to the Customs procedure in which imported goods are stored under Customs control in a designated place (approved Customs warehouse) with payment of import duties and taxes suspended pending the withdrawal of goods from the warehouse.  Bonded warehousing is one of many regimes administered by the LRA through Customs. </a:t>
            </a:r>
            <a:r>
              <a:rPr lang="en-US" dirty="0" smtClean="0"/>
              <a:t/>
            </a:r>
            <a:br>
              <a:rPr lang="en-US" dirty="0" smtClean="0"/>
            </a:br>
            <a:endParaRPr lang="en-US" dirty="0" smtClean="0"/>
          </a:p>
          <a:p>
            <a:pPr marL="0" indent="0">
              <a:buNone/>
            </a:pPr>
            <a:r>
              <a:rPr lang="en-US" dirty="0" smtClean="0"/>
              <a:t>It </a:t>
            </a:r>
            <a:r>
              <a:rPr lang="en-US" dirty="0"/>
              <a:t>is a concept advanced in Chapter One of Specific Annex D of the Revised Kyoto Convention (RKC) of the World Customs Organization (WCO).</a:t>
            </a:r>
            <a:r>
              <a:rPr lang="en-US" dirty="0" smtClean="0"/>
              <a:t>Slide Text</a:t>
            </a:r>
            <a:endParaRPr lang="en-US" dirty="0"/>
          </a:p>
        </p:txBody>
      </p:sp>
    </p:spTree>
    <p:extLst>
      <p:ext uri="{BB962C8B-B14F-4D97-AF65-F5344CB8AC3E}">
        <p14:creationId xmlns:p14="http://schemas.microsoft.com/office/powerpoint/2010/main" val="441910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Part I: The </a:t>
            </a:r>
            <a:r>
              <a:rPr lang="en-US" sz="3200" b="1" dirty="0"/>
              <a:t>legal framework for </a:t>
            </a:r>
            <a:r>
              <a:rPr lang="en-US" sz="3200" b="1" dirty="0" smtClean="0"/>
              <a:t>Warehousing</a:t>
            </a:r>
            <a:endParaRPr lang="en-US" sz="3200" b="1" dirty="0"/>
          </a:p>
        </p:txBody>
      </p:sp>
      <p:sp>
        <p:nvSpPr>
          <p:cNvPr id="3" name="Content Placeholder 2"/>
          <p:cNvSpPr>
            <a:spLocks noGrp="1"/>
          </p:cNvSpPr>
          <p:nvPr>
            <p:ph idx="1"/>
          </p:nvPr>
        </p:nvSpPr>
        <p:spPr>
          <a:noFill/>
        </p:spPr>
        <p:txBody>
          <a:bodyPr>
            <a:normAutofit fontScale="62500" lnSpcReduction="20000"/>
          </a:bodyPr>
          <a:lstStyle/>
          <a:p>
            <a:endParaRPr lang="en-US" dirty="0" smtClean="0"/>
          </a:p>
          <a:p>
            <a:r>
              <a:rPr lang="en-US" sz="3200" b="1" dirty="0" smtClean="0"/>
              <a:t>The legal basis for customs bonded warehouse is found in </a:t>
            </a:r>
            <a:r>
              <a:rPr lang="en-US" dirty="0" smtClean="0"/>
              <a:t>:</a:t>
            </a:r>
            <a:endParaRPr lang="en-US" dirty="0"/>
          </a:p>
          <a:p>
            <a:pPr marL="0" indent="0">
              <a:buNone/>
            </a:pPr>
            <a:r>
              <a:rPr lang="en-US" dirty="0" smtClean="0"/>
              <a:t>1</a:t>
            </a:r>
            <a:r>
              <a:rPr lang="en-US" dirty="0"/>
              <a:t>. </a:t>
            </a:r>
            <a:r>
              <a:rPr lang="en-US" dirty="0" smtClean="0"/>
              <a:t> The World Customs Organization(WCO) Revised </a:t>
            </a:r>
            <a:r>
              <a:rPr lang="en-US" dirty="0"/>
              <a:t>Kyoto </a:t>
            </a:r>
            <a:r>
              <a:rPr lang="en-US" dirty="0" smtClean="0"/>
              <a:t>Convention(RKC)-</a:t>
            </a:r>
            <a:br>
              <a:rPr lang="en-US" dirty="0" smtClean="0"/>
            </a:br>
            <a:r>
              <a:rPr lang="en-US" dirty="0" smtClean="0"/>
              <a:t>     </a:t>
            </a:r>
          </a:p>
          <a:p>
            <a:pPr marL="0" indent="0">
              <a:buNone/>
            </a:pPr>
            <a:r>
              <a:rPr lang="en-US" dirty="0"/>
              <a:t> </a:t>
            </a:r>
            <a:r>
              <a:rPr lang="en-US" dirty="0" smtClean="0"/>
              <a:t>     </a:t>
            </a:r>
            <a:r>
              <a:rPr lang="en-US" dirty="0"/>
              <a:t>Annex D; Standards 1-16.</a:t>
            </a:r>
            <a:br>
              <a:rPr lang="en-US" dirty="0"/>
            </a:br>
            <a:endParaRPr lang="en-US" dirty="0"/>
          </a:p>
          <a:p>
            <a:pPr marL="0" indent="0">
              <a:buNone/>
            </a:pPr>
            <a:r>
              <a:rPr lang="en-US" dirty="0"/>
              <a:t>2. </a:t>
            </a:r>
            <a:r>
              <a:rPr lang="en-US" b="1" dirty="0"/>
              <a:t>Section 14151</a:t>
            </a:r>
            <a:r>
              <a:rPr lang="en-US" dirty="0"/>
              <a:t> of the Revenue Code of Liberia, Purposes for which Imported Goods may be entered:</a:t>
            </a:r>
          </a:p>
          <a:p>
            <a:pPr lvl="0"/>
            <a:r>
              <a:rPr lang="en-US" dirty="0"/>
              <a:t>for consumption, if so eligible; or  </a:t>
            </a:r>
          </a:p>
          <a:p>
            <a:pPr lvl="0"/>
            <a:r>
              <a:rPr lang="en-US" dirty="0"/>
              <a:t>for warehousing; or   </a:t>
            </a:r>
          </a:p>
          <a:p>
            <a:pPr lvl="0"/>
            <a:r>
              <a:rPr lang="en-US" dirty="0"/>
              <a:t>for transit or transshipment; or  </a:t>
            </a:r>
          </a:p>
          <a:p>
            <a:pPr lvl="0"/>
            <a:r>
              <a:rPr lang="en-US" dirty="0"/>
              <a:t>where permitted under the customs laws, for the temporary importation with a view to their re-exportation;</a:t>
            </a:r>
            <a:br>
              <a:rPr lang="en-US" dirty="0"/>
            </a:br>
            <a:endParaRPr lang="en-US" dirty="0"/>
          </a:p>
          <a:p>
            <a:pPr marL="0" indent="0">
              <a:buNone/>
            </a:pPr>
            <a:r>
              <a:rPr lang="en-US" dirty="0"/>
              <a:t>3. </a:t>
            </a:r>
            <a:r>
              <a:rPr lang="en-US" b="1" dirty="0"/>
              <a:t>Section 14158. Duty Not Payable on Goods Entered for </a:t>
            </a:r>
            <a:r>
              <a:rPr lang="en-US" b="1" dirty="0" smtClean="0"/>
              <a:t>Warehousing</a:t>
            </a:r>
            <a:br>
              <a:rPr lang="en-US" b="1" dirty="0" smtClean="0"/>
            </a:br>
            <a:r>
              <a:rPr lang="en-US" b="1" dirty="0"/>
              <a:t/>
            </a:r>
            <a:br>
              <a:rPr lang="en-US" b="1" dirty="0"/>
            </a:br>
            <a:r>
              <a:rPr lang="en-US" b="1" dirty="0"/>
              <a:t>    “</a:t>
            </a:r>
            <a:r>
              <a:rPr lang="en-US" dirty="0"/>
              <a:t>Any goods which are on their importation permitted to be entered for warehousing shall be allowed to </a:t>
            </a:r>
            <a:r>
              <a:rPr lang="en-US" dirty="0" smtClean="0"/>
              <a:t/>
            </a:r>
            <a:br>
              <a:rPr lang="en-US" dirty="0" smtClean="0"/>
            </a:br>
            <a:r>
              <a:rPr lang="en-US" dirty="0" smtClean="0"/>
              <a:t>      be </a:t>
            </a:r>
            <a:r>
              <a:rPr lang="en-US" dirty="0"/>
              <a:t>warehoused without payment of duty”.</a:t>
            </a:r>
          </a:p>
        </p:txBody>
      </p:sp>
    </p:spTree>
    <p:extLst>
      <p:ext uri="{BB962C8B-B14F-4D97-AF65-F5344CB8AC3E}">
        <p14:creationId xmlns:p14="http://schemas.microsoft.com/office/powerpoint/2010/main" val="1958413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Part II: Establishing </a:t>
            </a:r>
            <a:r>
              <a:rPr lang="en-US" sz="3200" b="1" dirty="0"/>
              <a:t>a Customs Bonded Warehouse</a:t>
            </a:r>
            <a:r>
              <a:rPr lang="en-US" sz="3200" dirty="0"/>
              <a:t/>
            </a:r>
            <a:br>
              <a:rPr lang="en-US" sz="3200" dirty="0"/>
            </a:br>
            <a:endParaRPr lang="en-US" sz="3200" dirty="0"/>
          </a:p>
        </p:txBody>
      </p:sp>
      <p:sp>
        <p:nvSpPr>
          <p:cNvPr id="3" name="Content Placeholder 2"/>
          <p:cNvSpPr>
            <a:spLocks noGrp="1"/>
          </p:cNvSpPr>
          <p:nvPr>
            <p:ph idx="1"/>
          </p:nvPr>
        </p:nvSpPr>
        <p:spPr>
          <a:noFill/>
        </p:spPr>
        <p:txBody>
          <a:bodyPr anchor="ctr">
            <a:normAutofit fontScale="92500" lnSpcReduction="20000"/>
          </a:bodyPr>
          <a:lstStyle/>
          <a:p>
            <a:r>
              <a:rPr lang="en-US" b="1" dirty="0"/>
              <a:t>Section 14185. Approval of Warehouses</a:t>
            </a:r>
            <a:br>
              <a:rPr lang="en-US" b="1" dirty="0"/>
            </a:br>
            <a:endParaRPr lang="en-US" dirty="0"/>
          </a:p>
          <a:p>
            <a:pPr marL="0" indent="0">
              <a:buNone/>
            </a:pPr>
            <a:r>
              <a:rPr lang="en-US" b="1" dirty="0" smtClean="0"/>
              <a:t>(a)  </a:t>
            </a:r>
            <a:r>
              <a:rPr lang="en-US" dirty="0" smtClean="0"/>
              <a:t>The </a:t>
            </a:r>
            <a:r>
              <a:rPr lang="en-US" dirty="0"/>
              <a:t>Minister may, upon application of the occupier thereof, approve, </a:t>
            </a:r>
            <a:r>
              <a:rPr lang="en-US" dirty="0" smtClean="0"/>
              <a:t>for</a:t>
            </a:r>
            <a:br>
              <a:rPr lang="en-US" dirty="0" smtClean="0"/>
            </a:br>
            <a:r>
              <a:rPr lang="en-US" dirty="0" smtClean="0"/>
              <a:t>       </a:t>
            </a:r>
            <a:r>
              <a:rPr lang="en-US" dirty="0"/>
              <a:t>such periods and </a:t>
            </a:r>
            <a:r>
              <a:rPr lang="en-US" dirty="0" smtClean="0"/>
              <a:t> </a:t>
            </a:r>
            <a:r>
              <a:rPr lang="en-US" dirty="0"/>
              <a:t>subject to such conditions and restrictions as he sees </a:t>
            </a:r>
            <a:r>
              <a:rPr lang="en-US" dirty="0" smtClean="0"/>
              <a:t/>
            </a:r>
            <a:br>
              <a:rPr lang="en-US" dirty="0" smtClean="0"/>
            </a:br>
            <a:r>
              <a:rPr lang="en-US" dirty="0" smtClean="0"/>
              <a:t>       fit </a:t>
            </a:r>
            <a:r>
              <a:rPr lang="en-US" dirty="0"/>
              <a:t>to impose, places of security for the </a:t>
            </a:r>
            <a:r>
              <a:rPr lang="en-US" dirty="0" smtClean="0"/>
              <a:t>deposit </a:t>
            </a:r>
            <a:r>
              <a:rPr lang="en-US" dirty="0"/>
              <a:t>of –  </a:t>
            </a:r>
            <a:r>
              <a:rPr lang="en-US" dirty="0" smtClean="0"/>
              <a:t/>
            </a:r>
            <a:br>
              <a:rPr lang="en-US" dirty="0" smtClean="0"/>
            </a:br>
            <a:r>
              <a:rPr lang="en-US" dirty="0" smtClean="0"/>
              <a:t>          </a:t>
            </a:r>
          </a:p>
          <a:p>
            <a:pPr marL="640080" lvl="0"/>
            <a:r>
              <a:rPr lang="en-US" dirty="0" smtClean="0"/>
              <a:t>Any goods chargeable with a duty of customs, without payment of that duty;  </a:t>
            </a:r>
          </a:p>
          <a:p>
            <a:pPr marL="640080" lvl="0"/>
            <a:r>
              <a:rPr lang="en-US" dirty="0" smtClean="0"/>
              <a:t> </a:t>
            </a:r>
            <a:r>
              <a:rPr lang="en-US" dirty="0"/>
              <a:t>Imported goods intended for re-exportation or shipment as stores, being goods not eligible for        consumption in Liberia; and  </a:t>
            </a:r>
          </a:p>
          <a:p>
            <a:pPr marL="640080" lvl="0"/>
            <a:r>
              <a:rPr lang="en-US" dirty="0"/>
              <a:t>Goods permitted under the customs laws to be warehoused on payment of drawback. </a:t>
            </a:r>
          </a:p>
          <a:p>
            <a:endParaRPr lang="en-US" dirty="0"/>
          </a:p>
        </p:txBody>
      </p:sp>
    </p:spTree>
    <p:extLst>
      <p:ext uri="{BB962C8B-B14F-4D97-AF65-F5344CB8AC3E}">
        <p14:creationId xmlns:p14="http://schemas.microsoft.com/office/powerpoint/2010/main" val="3474807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normAutofit/>
          </a:bodyPr>
          <a:lstStyle/>
          <a:p>
            <a:r>
              <a:rPr lang="en-US" sz="3200" b="1" dirty="0"/>
              <a:t>Establishing a Customs Bonded Warehouse </a:t>
            </a:r>
            <a:r>
              <a:rPr lang="en-US" sz="3200" b="1" dirty="0" err="1" smtClean="0"/>
              <a:t>cont</a:t>
            </a:r>
            <a:r>
              <a:rPr lang="en-US" sz="3200" b="1" dirty="0" smtClean="0"/>
              <a:t>’</a:t>
            </a:r>
            <a:endParaRPr lang="en-US" sz="3200" dirty="0"/>
          </a:p>
        </p:txBody>
      </p:sp>
      <p:sp>
        <p:nvSpPr>
          <p:cNvPr id="3" name="Content Placeholder 2"/>
          <p:cNvSpPr>
            <a:spLocks noGrp="1"/>
          </p:cNvSpPr>
          <p:nvPr>
            <p:ph idx="1"/>
          </p:nvPr>
        </p:nvSpPr>
        <p:spPr>
          <a:xfrm>
            <a:off x="675409" y="1163782"/>
            <a:ext cx="10678391" cy="5013181"/>
          </a:xfrm>
          <a:noFill/>
        </p:spPr>
        <p:txBody>
          <a:bodyPr>
            <a:normAutofit fontScale="70000" lnSpcReduction="20000"/>
          </a:bodyPr>
          <a:lstStyle/>
          <a:p>
            <a:endParaRPr lang="en-US" b="1" dirty="0" smtClean="0"/>
          </a:p>
          <a:p>
            <a:pPr marL="365760"/>
            <a:r>
              <a:rPr lang="en-US" b="1" dirty="0" smtClean="0"/>
              <a:t>  (</a:t>
            </a:r>
            <a:r>
              <a:rPr lang="en-US" b="1" dirty="0">
                <a:latin typeface="Times New Roman" panose="02020603050405020304" pitchFamily="18" charset="0"/>
                <a:cs typeface="Times New Roman" panose="02020603050405020304" pitchFamily="18" charset="0"/>
              </a:rPr>
              <a:t>b)</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Any </a:t>
            </a:r>
            <a:r>
              <a:rPr lang="en-US" dirty="0">
                <a:latin typeface="Times New Roman" panose="02020603050405020304" pitchFamily="18" charset="0"/>
                <a:cs typeface="Times New Roman" panose="02020603050405020304" pitchFamily="18" charset="0"/>
              </a:rPr>
              <a:t>place of security so approved shall in this Code be referred to as a “warehouse”.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365760"/>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Minister may in his approval specify – (1) the class or description of goods which may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be </a:t>
            </a:r>
            <a:r>
              <a:rPr lang="en-US" dirty="0">
                <a:latin typeface="Times New Roman" panose="02020603050405020304" pitchFamily="18" charset="0"/>
                <a:cs typeface="Times New Roman" panose="02020603050405020304" pitchFamily="18" charset="0"/>
              </a:rPr>
              <a:t>deposited in any particular warehouse; and (2) the part of any warehouse in which any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class or description of goods may be deposited.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365760"/>
            <a:r>
              <a:rPr lang="en-US" b="1" dirty="0">
                <a:latin typeface="Times New Roman" panose="02020603050405020304" pitchFamily="18" charset="0"/>
                <a:cs typeface="Times New Roman" panose="02020603050405020304" pitchFamily="18" charset="0"/>
              </a:rPr>
              <a:t> (d)</a:t>
            </a:r>
            <a:r>
              <a:rPr lang="en-US" dirty="0">
                <a:latin typeface="Times New Roman" panose="02020603050405020304" pitchFamily="18" charset="0"/>
                <a:cs typeface="Times New Roman" panose="02020603050405020304" pitchFamily="18" charset="0"/>
              </a:rPr>
              <a:t>  The Minister may at any time, for reasonable cause, revoke or vary the terms of approval of</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warehouse.</a:t>
            </a:r>
          </a:p>
          <a:p>
            <a:pPr marL="365760"/>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warehouse proprietor shall not, without the previous consent of the Minister, make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any </a:t>
            </a:r>
            <a:r>
              <a:rPr lang="en-US" dirty="0">
                <a:latin typeface="Times New Roman" panose="02020603050405020304" pitchFamily="18" charset="0"/>
                <a:cs typeface="Times New Roman" panose="02020603050405020304" pitchFamily="18" charset="0"/>
              </a:rPr>
              <a:t>addition   or alteration of the warehouse.</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marL="365760" indent="0">
              <a:buNone/>
            </a:pPr>
            <a:endParaRPr lang="en-US" dirty="0">
              <a:latin typeface="Times New Roman" panose="02020603050405020304" pitchFamily="18" charset="0"/>
              <a:cs typeface="Times New Roman" panose="02020603050405020304" pitchFamily="18" charset="0"/>
            </a:endParaRPr>
          </a:p>
          <a:p>
            <a:pPr marL="365760"/>
            <a:r>
              <a:rPr lang="en-US" b="1" dirty="0">
                <a:latin typeface="Times New Roman" panose="02020603050405020304" pitchFamily="18" charset="0"/>
                <a:cs typeface="Times New Roman" panose="02020603050405020304" pitchFamily="18" charset="0"/>
              </a:rPr>
              <a:t>  (I ) </a:t>
            </a:r>
            <a:r>
              <a:rPr lang="en-US" dirty="0">
                <a:latin typeface="Times New Roman" panose="02020603050405020304" pitchFamily="18" charset="0"/>
                <a:cs typeface="Times New Roman" panose="02020603050405020304" pitchFamily="18" charset="0"/>
              </a:rPr>
              <a:t> Notwithstanding any other provisions of the customs laws, the proprietor of a warehouse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shall</a:t>
            </a:r>
            <a:r>
              <a:rPr lang="en-US" dirty="0">
                <a:latin typeface="Times New Roman" panose="02020603050405020304" pitchFamily="18" charset="0"/>
                <a:cs typeface="Times New Roman" panose="02020603050405020304" pitchFamily="18" charset="0"/>
              </a:rPr>
              <a:t>, in  respect of any goods deposited therein, be responsible to the owner of the goods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the safe custody  thereof and to the Government for the duty chargeable thereon, until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those </a:t>
            </a:r>
            <a:r>
              <a:rPr lang="en-US" dirty="0">
                <a:latin typeface="Times New Roman" panose="02020603050405020304" pitchFamily="18" charset="0"/>
                <a:cs typeface="Times New Roman" panose="02020603050405020304" pitchFamily="18" charset="0"/>
              </a:rPr>
              <a:t>goods have lawfully been  withdrawn from the warehouse. </a:t>
            </a:r>
            <a:r>
              <a:rPr lang="en-US" dirty="0" smtClean="0">
                <a:latin typeface="Times New Roman" panose="02020603050405020304" pitchFamily="18" charset="0"/>
                <a:cs typeface="Times New Roman" panose="02020603050405020304" pitchFamily="18" charset="0"/>
              </a:rPr>
              <a:t>Slide Text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0815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Establishing a Customs Bonded Warehouse </a:t>
            </a:r>
            <a:r>
              <a:rPr lang="en-US" sz="3200" b="1" dirty="0" err="1" smtClean="0"/>
              <a:t>cont</a:t>
            </a:r>
            <a:r>
              <a:rPr lang="en-US" sz="3200" b="1" dirty="0" smtClean="0"/>
              <a:t>’</a:t>
            </a:r>
            <a:endParaRPr lang="en-US" sz="3200" dirty="0"/>
          </a:p>
        </p:txBody>
      </p:sp>
      <p:sp>
        <p:nvSpPr>
          <p:cNvPr id="3" name="Content Placeholder 2"/>
          <p:cNvSpPr>
            <a:spLocks noGrp="1"/>
          </p:cNvSpPr>
          <p:nvPr>
            <p:ph idx="1"/>
          </p:nvPr>
        </p:nvSpPr>
        <p:spPr>
          <a:noFill/>
        </p:spPr>
        <p:txBody>
          <a:bodyPr>
            <a:normAutofit fontScale="77500" lnSpcReduction="20000"/>
          </a:bodyPr>
          <a:lstStyle/>
          <a:p>
            <a:pPr marL="0" indent="0">
              <a:buNone/>
            </a:pPr>
            <a:r>
              <a:rPr lang="en-US" b="1" dirty="0"/>
              <a:t>Section 14186. Bond to be given </a:t>
            </a:r>
            <a:endParaRPr lang="en-US" dirty="0"/>
          </a:p>
          <a:p>
            <a:pPr marL="0" indent="0">
              <a:buNone/>
            </a:pPr>
            <a:r>
              <a:rPr lang="en-US" dirty="0"/>
              <a:t>Bond shall be given in amount of 150 percent of the assessed customs duty due Government and manner as the Minister shall prescribe and determine:</a:t>
            </a:r>
            <a:br>
              <a:rPr lang="en-US" dirty="0"/>
            </a:br>
            <a:endParaRPr lang="en-US" dirty="0"/>
          </a:p>
          <a:p>
            <a:r>
              <a:rPr lang="en-US" dirty="0"/>
              <a:t> (1) By the proprietor of any warehouse in respect of goods deposited and kept therein </a:t>
            </a:r>
            <a:r>
              <a:rPr lang="en-US" dirty="0" smtClean="0"/>
              <a:t/>
            </a:r>
            <a:br>
              <a:rPr lang="en-US" dirty="0" smtClean="0"/>
            </a:br>
            <a:r>
              <a:rPr lang="en-US" dirty="0" smtClean="0"/>
              <a:t>       until </a:t>
            </a:r>
            <a:r>
              <a:rPr lang="en-US" dirty="0"/>
              <a:t>they </a:t>
            </a:r>
            <a:r>
              <a:rPr lang="en-US" dirty="0" smtClean="0"/>
              <a:t>are   </a:t>
            </a:r>
            <a:r>
              <a:rPr lang="en-US" dirty="0"/>
              <a:t>lawfully withdrawn from the warehouse; </a:t>
            </a:r>
            <a:br>
              <a:rPr lang="en-US" dirty="0"/>
            </a:br>
            <a:endParaRPr lang="en-US" dirty="0"/>
          </a:p>
          <a:p>
            <a:r>
              <a:rPr lang="en-US" dirty="0"/>
              <a:t>(2) By any person making entry of goods for warehousing or re-warehousing; </a:t>
            </a:r>
            <a:r>
              <a:rPr lang="en-US" dirty="0" smtClean="0"/>
              <a:t>and </a:t>
            </a:r>
            <a:br>
              <a:rPr lang="en-US" dirty="0" smtClean="0"/>
            </a:br>
            <a:endParaRPr lang="en-US" dirty="0" smtClean="0"/>
          </a:p>
          <a:p>
            <a:r>
              <a:rPr lang="en-US" dirty="0" smtClean="0"/>
              <a:t>(</a:t>
            </a:r>
            <a:r>
              <a:rPr lang="en-US" dirty="0"/>
              <a:t>3) Except as otherwise allowed by the Minister, by any person withdrawing goods from a </a:t>
            </a:r>
            <a:br>
              <a:rPr lang="en-US" dirty="0"/>
            </a:br>
            <a:r>
              <a:rPr lang="en-US" dirty="0"/>
              <a:t>     </a:t>
            </a:r>
            <a:r>
              <a:rPr lang="en-US" dirty="0" smtClean="0"/>
              <a:t> warehouse </a:t>
            </a:r>
            <a:r>
              <a:rPr lang="en-US" dirty="0"/>
              <a:t>other than for consumption on payment of the full duty due thereon.</a:t>
            </a:r>
            <a:br>
              <a:rPr lang="en-US" dirty="0"/>
            </a:br>
            <a:r>
              <a:rPr lang="en-US" dirty="0"/>
              <a:t/>
            </a:r>
            <a:br>
              <a:rPr lang="en-US" dirty="0"/>
            </a:br>
            <a:endParaRPr lang="en-US" dirty="0"/>
          </a:p>
          <a:p>
            <a:endParaRPr lang="en-US" dirty="0"/>
          </a:p>
        </p:txBody>
      </p:sp>
    </p:spTree>
    <p:extLst>
      <p:ext uri="{BB962C8B-B14F-4D97-AF65-F5344CB8AC3E}">
        <p14:creationId xmlns:p14="http://schemas.microsoft.com/office/powerpoint/2010/main" val="4242624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 of warehouses- </a:t>
            </a:r>
            <a:endParaRPr lang="en-US" dirty="0"/>
          </a:p>
        </p:txBody>
      </p:sp>
      <p:sp>
        <p:nvSpPr>
          <p:cNvPr id="3" name="Content Placeholder 2"/>
          <p:cNvSpPr>
            <a:spLocks noGrp="1"/>
          </p:cNvSpPr>
          <p:nvPr>
            <p:ph idx="1"/>
          </p:nvPr>
        </p:nvSpPr>
        <p:spPr>
          <a:noFill/>
        </p:spPr>
        <p:txBody>
          <a:bodyPr>
            <a:normAutofit fontScale="70000" lnSpcReduction="20000"/>
          </a:bodyPr>
          <a:lstStyle/>
          <a:p>
            <a:pPr marL="0" indent="0">
              <a:buNone/>
            </a:pPr>
            <a:r>
              <a:rPr lang="en-US" b="1" dirty="0"/>
              <a:t/>
            </a:r>
            <a:br>
              <a:rPr lang="en-US" b="1" dirty="0"/>
            </a:br>
            <a:r>
              <a:rPr lang="en-US" b="1" dirty="0"/>
              <a:t/>
            </a:r>
            <a:br>
              <a:rPr lang="en-US" b="1" dirty="0"/>
            </a:br>
            <a:r>
              <a:rPr lang="en-US" b="1" dirty="0"/>
              <a:t>There are two types of warehouses: The General Ware house and the private warehouse.</a:t>
            </a:r>
            <a:br>
              <a:rPr lang="en-US" b="1" dirty="0"/>
            </a:br>
            <a:endParaRPr lang="en-US" dirty="0"/>
          </a:p>
          <a:p>
            <a:pPr marL="0" indent="0">
              <a:buNone/>
            </a:pPr>
            <a:r>
              <a:rPr lang="en-US" dirty="0"/>
              <a:t> </a:t>
            </a:r>
            <a:r>
              <a:rPr lang="en-US" b="1" dirty="0"/>
              <a:t>Section 14185</a:t>
            </a:r>
            <a:r>
              <a:rPr lang="en-US" dirty="0"/>
              <a:t>: </a:t>
            </a:r>
            <a:br>
              <a:rPr lang="en-US" dirty="0"/>
            </a:br>
            <a:r>
              <a:rPr lang="en-US" dirty="0"/>
              <a:t/>
            </a:r>
            <a:br>
              <a:rPr lang="en-US" dirty="0"/>
            </a:br>
            <a:r>
              <a:rPr lang="en-US" b="1" dirty="0"/>
              <a:t>(g.)</a:t>
            </a:r>
            <a:r>
              <a:rPr lang="en-US" dirty="0"/>
              <a:t> A warehouse may be approved as either - </a:t>
            </a:r>
            <a:br>
              <a:rPr lang="en-US" dirty="0"/>
            </a:br>
            <a:r>
              <a:rPr lang="en-US" dirty="0"/>
              <a:t/>
            </a:r>
            <a:br>
              <a:rPr lang="en-US" dirty="0"/>
            </a:br>
            <a:r>
              <a:rPr lang="en-US" dirty="0"/>
              <a:t>      (1)   a “private warehouse” for the deposit of goods belonging exclusively to the proprietor of </a:t>
            </a:r>
            <a:br>
              <a:rPr lang="en-US" dirty="0"/>
            </a:br>
            <a:r>
              <a:rPr lang="en-US" dirty="0"/>
              <a:t>             that warehouse; or</a:t>
            </a:r>
            <a:br>
              <a:rPr lang="en-US" dirty="0"/>
            </a:br>
            <a:r>
              <a:rPr lang="en-US" dirty="0"/>
              <a:t/>
            </a:r>
            <a:br>
              <a:rPr lang="en-US" dirty="0"/>
            </a:br>
            <a:r>
              <a:rPr lang="en-US" dirty="0"/>
              <a:t>      (2)   a “general warehouse” for the use of importers and traders generally. </a:t>
            </a:r>
            <a:br>
              <a:rPr lang="en-US" dirty="0"/>
            </a:br>
            <a:endParaRPr lang="en-US" dirty="0"/>
          </a:p>
          <a:p>
            <a:r>
              <a:rPr lang="en-US" b="1" dirty="0"/>
              <a:t>(h)</a:t>
            </a:r>
            <a:r>
              <a:rPr lang="en-US" dirty="0"/>
              <a:t> The proprietor of a general warehouse shall not, without reasonable cause being shown to the </a:t>
            </a:r>
            <a:br>
              <a:rPr lang="en-US" dirty="0"/>
            </a:br>
            <a:r>
              <a:rPr lang="en-US" dirty="0"/>
              <a:t>      satisfaction of the Minister, refuse to accept the deposit in that warehouse of any goods </a:t>
            </a:r>
            <a:br>
              <a:rPr lang="en-US" dirty="0"/>
            </a:br>
            <a:r>
              <a:rPr lang="en-US" dirty="0"/>
              <a:t>      eligible for   deposit therein. </a:t>
            </a:r>
            <a:br>
              <a:rPr lang="en-US" dirty="0"/>
            </a:br>
            <a:endParaRPr lang="en-US" dirty="0"/>
          </a:p>
          <a:p>
            <a:endParaRPr lang="en-US" dirty="0"/>
          </a:p>
        </p:txBody>
      </p:sp>
    </p:spTree>
    <p:extLst>
      <p:ext uri="{BB962C8B-B14F-4D97-AF65-F5344CB8AC3E}">
        <p14:creationId xmlns:p14="http://schemas.microsoft.com/office/powerpoint/2010/main" val="4241801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1002"/>
          </a:xfrm>
        </p:spPr>
        <p:txBody>
          <a:bodyPr>
            <a:normAutofit fontScale="90000"/>
          </a:bodyPr>
          <a:lstStyle/>
          <a:p>
            <a:r>
              <a:rPr lang="en-US" sz="3200" b="1" dirty="0" smtClean="0"/>
              <a:t>Part III: Managing </a:t>
            </a:r>
            <a:r>
              <a:rPr lang="en-US" sz="3200" b="1" dirty="0"/>
              <a:t>a </a:t>
            </a:r>
            <a:r>
              <a:rPr lang="en-US" sz="3200" b="1" dirty="0" smtClean="0"/>
              <a:t>Customs Bonded Warehouse</a:t>
            </a:r>
            <a:r>
              <a:rPr lang="en-US" dirty="0"/>
              <a:t/>
            </a:r>
            <a:br>
              <a:rPr lang="en-US" dirty="0"/>
            </a:br>
            <a:endParaRPr lang="en-US" dirty="0"/>
          </a:p>
        </p:txBody>
      </p:sp>
      <p:sp>
        <p:nvSpPr>
          <p:cNvPr id="3" name="Content Placeholder 2"/>
          <p:cNvSpPr>
            <a:spLocks noGrp="1"/>
          </p:cNvSpPr>
          <p:nvPr>
            <p:ph idx="1"/>
          </p:nvPr>
        </p:nvSpPr>
        <p:spPr>
          <a:xfrm>
            <a:off x="838200" y="1018309"/>
            <a:ext cx="10515600" cy="5413664"/>
          </a:xfrm>
          <a:noFill/>
        </p:spPr>
        <p:txBody>
          <a:bodyPr>
            <a:normAutofit fontScale="70000" lnSpcReduction="20000"/>
          </a:bodyPr>
          <a:lstStyle/>
          <a:p>
            <a:pPr marL="0" indent="0">
              <a:buNone/>
            </a:pPr>
            <a:r>
              <a:rPr lang="en-US" b="1" dirty="0"/>
              <a:t>Section 14187. Appointment of Officers to Supervise Warehouses; Compensation Payable by Warehouse Proprietor; Provision of Accommodation.</a:t>
            </a:r>
            <a:br>
              <a:rPr lang="en-US" b="1" dirty="0"/>
            </a:br>
            <a:endParaRPr lang="en-US" dirty="0"/>
          </a:p>
          <a:p>
            <a:pPr marL="0" indent="0">
              <a:buNone/>
            </a:pPr>
            <a:r>
              <a:rPr lang="en-US" dirty="0" smtClean="0"/>
              <a:t>	(</a:t>
            </a:r>
            <a:r>
              <a:rPr lang="en-US" dirty="0"/>
              <a:t>a) </a:t>
            </a:r>
            <a:r>
              <a:rPr lang="en-US" b="1" i="1" dirty="0"/>
              <a:t>Appointment and Compensation.</a:t>
            </a:r>
            <a:r>
              <a:rPr lang="en-US" dirty="0"/>
              <a:t> </a:t>
            </a:r>
            <a:br>
              <a:rPr lang="en-US" dirty="0"/>
            </a:br>
            <a:endParaRPr lang="en-US" dirty="0"/>
          </a:p>
          <a:p>
            <a:pPr marL="0" indent="0">
              <a:buNone/>
            </a:pPr>
            <a:r>
              <a:rPr lang="en-US" dirty="0" smtClean="0"/>
              <a:t>     (</a:t>
            </a:r>
            <a:r>
              <a:rPr lang="en-US" dirty="0"/>
              <a:t>1) The Minister shall appoint an officer or officers to supervise each warehouse, to take any </a:t>
            </a:r>
            <a:r>
              <a:rPr lang="en-US" dirty="0" smtClean="0"/>
              <a:t/>
            </a:r>
            <a:br>
              <a:rPr lang="en-US" dirty="0" smtClean="0"/>
            </a:br>
            <a:r>
              <a:rPr lang="en-US" dirty="0" smtClean="0"/>
              <a:t>           necessary   </a:t>
            </a:r>
            <a:r>
              <a:rPr lang="en-US" dirty="0"/>
              <a:t>account of goods received, or in storage, or being manipulated, or in the </a:t>
            </a:r>
            <a:r>
              <a:rPr lang="en-US" dirty="0" smtClean="0"/>
              <a:t>course</a:t>
            </a:r>
            <a:br>
              <a:rPr lang="en-US" dirty="0" smtClean="0"/>
            </a:br>
            <a:r>
              <a:rPr lang="en-US" dirty="0" smtClean="0"/>
              <a:t>           of </a:t>
            </a:r>
            <a:r>
              <a:rPr lang="en-US" dirty="0"/>
              <a:t>withdrawal from    warehouse, and generally to ensure compliance with the provisions of </a:t>
            </a:r>
            <a:r>
              <a:rPr lang="en-US" dirty="0" smtClean="0"/>
              <a:t/>
            </a:r>
            <a:br>
              <a:rPr lang="en-US" dirty="0" smtClean="0"/>
            </a:br>
            <a:r>
              <a:rPr lang="en-US" dirty="0" smtClean="0"/>
              <a:t>           this </a:t>
            </a:r>
            <a:r>
              <a:rPr lang="en-US" dirty="0"/>
              <a:t>Code relating to the   warehousing of goods. </a:t>
            </a:r>
            <a:br>
              <a:rPr lang="en-US" dirty="0"/>
            </a:br>
            <a:endParaRPr lang="en-US" dirty="0"/>
          </a:p>
          <a:p>
            <a:pPr marL="0" indent="0">
              <a:buNone/>
            </a:pPr>
            <a:r>
              <a:rPr lang="en-US" dirty="0" smtClean="0"/>
              <a:t>    (</a:t>
            </a:r>
            <a:r>
              <a:rPr lang="en-US" dirty="0"/>
              <a:t>2) The proprietor of any warehouse shall reimburse the Government at rates to be </a:t>
            </a:r>
            <a:r>
              <a:rPr lang="en-US" dirty="0" smtClean="0"/>
              <a:t>determined</a:t>
            </a:r>
            <a:br>
              <a:rPr lang="en-US" dirty="0" smtClean="0"/>
            </a:br>
            <a:r>
              <a:rPr lang="en-US" dirty="0" smtClean="0"/>
              <a:t>          </a:t>
            </a:r>
            <a:r>
              <a:rPr lang="en-US" dirty="0"/>
              <a:t>by </a:t>
            </a:r>
            <a:r>
              <a:rPr lang="en-US" dirty="0" smtClean="0"/>
              <a:t> </a:t>
            </a:r>
            <a:r>
              <a:rPr lang="en-US" dirty="0"/>
              <a:t>the Minister, for the cost of providing the supervision by officers of that warehouse. </a:t>
            </a:r>
          </a:p>
          <a:p>
            <a:pPr marL="0" indent="0">
              <a:buNone/>
            </a:pPr>
            <a:r>
              <a:rPr lang="en-US" dirty="0"/>
              <a:t> </a:t>
            </a:r>
          </a:p>
          <a:p>
            <a:pPr marL="0" indent="0">
              <a:buNone/>
            </a:pPr>
            <a:r>
              <a:rPr lang="en-US" dirty="0" smtClean="0"/>
              <a:t>	(</a:t>
            </a:r>
            <a:r>
              <a:rPr lang="en-US" dirty="0"/>
              <a:t>b) </a:t>
            </a:r>
            <a:r>
              <a:rPr lang="en-US" b="1" i="1" dirty="0"/>
              <a:t>Accommodation for Warehouse Officers. </a:t>
            </a:r>
            <a:br>
              <a:rPr lang="en-US" b="1" i="1" dirty="0"/>
            </a:br>
            <a:r>
              <a:rPr lang="en-US" b="1" i="1" dirty="0"/>
              <a:t> </a:t>
            </a:r>
            <a:endParaRPr lang="en-US" dirty="0"/>
          </a:p>
          <a:p>
            <a:r>
              <a:rPr lang="en-US" dirty="0"/>
              <a:t>The warehouse proprietor shall provide for the use of officers appointed to supervise the warehouse, free of expense to the Government, suitable office accommodation and toilet facilities with the necessary furniture, lighting, air conditioning, heating and cleaning. </a:t>
            </a:r>
            <a:r>
              <a:rPr lang="en-US" dirty="0" smtClean="0"/>
              <a:t>Slide Text</a:t>
            </a:r>
            <a:endParaRPr lang="en-US" dirty="0"/>
          </a:p>
        </p:txBody>
      </p:sp>
    </p:spTree>
    <p:extLst>
      <p:ext uri="{BB962C8B-B14F-4D97-AF65-F5344CB8AC3E}">
        <p14:creationId xmlns:p14="http://schemas.microsoft.com/office/powerpoint/2010/main" val="4019519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564</TotalTime>
  <Words>463</Words>
  <Application>Microsoft Office PowerPoint</Application>
  <PresentationFormat>Widescreen</PresentationFormat>
  <Paragraphs>105</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 MODULE IV Customs Bonded Warehouse</vt:lpstr>
      <vt:lpstr>Content</vt:lpstr>
      <vt:lpstr>Introduction</vt:lpstr>
      <vt:lpstr>Part I: The legal framework for Warehousing</vt:lpstr>
      <vt:lpstr>Part II: Establishing a Customs Bonded Warehouse </vt:lpstr>
      <vt:lpstr>Establishing a Customs Bonded Warehouse cont’</vt:lpstr>
      <vt:lpstr>Establishing a Customs Bonded Warehouse cont’</vt:lpstr>
      <vt:lpstr>Type of warehouses- </vt:lpstr>
      <vt:lpstr>Part III: Managing a Customs Bonded Warehouse </vt:lpstr>
      <vt:lpstr>Managing a Customs Bonded Warehouse Cont’</vt:lpstr>
      <vt:lpstr>Managing a Customs Bonded Warehouse Cont’</vt:lpstr>
      <vt:lpstr>Managing a Customs Bonded Warehouse Cont </vt:lpstr>
      <vt:lpstr>Managing a Customs Bonded Warehouse Cont </vt:lpstr>
      <vt:lpstr>Managing a Customs Bonded Warehouse Cont’</vt:lpstr>
      <vt:lpstr>Managing a Customs Bonded Warehouse Cont’</vt:lpstr>
      <vt:lpstr>Managing a Customs Bonded Warehouse Cont’</vt:lpstr>
      <vt:lpstr>Managing a Customs Bonded Warehouse Cont’</vt:lpstr>
      <vt:lpstr>Managing a Customs Bonded Warehouse Cont’</vt:lpstr>
      <vt:lpstr>Part IV : Penalty for failure to ahead the Law</vt:lpstr>
      <vt:lpstr>PowerPoint Presentation</vt:lpstr>
    </vt:vector>
  </TitlesOfParts>
  <Company>Massachusetts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Habib</dc:creator>
  <cp:lastModifiedBy>Isaac B. Stevens</cp:lastModifiedBy>
  <cp:revision>33</cp:revision>
  <cp:lastPrinted>2017-08-07T16:27:52Z</cp:lastPrinted>
  <dcterms:created xsi:type="dcterms:W3CDTF">2017-01-14T21:20:37Z</dcterms:created>
  <dcterms:modified xsi:type="dcterms:W3CDTF">2017-08-07T16:28:25Z</dcterms:modified>
</cp:coreProperties>
</file>