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334" r:id="rId3"/>
    <p:sldId id="292" r:id="rId4"/>
    <p:sldId id="267" r:id="rId5"/>
    <p:sldId id="335" r:id="rId6"/>
    <p:sldId id="259" r:id="rId7"/>
    <p:sldId id="293" r:id="rId8"/>
    <p:sldId id="336" r:id="rId9"/>
    <p:sldId id="320" r:id="rId10"/>
    <p:sldId id="261" r:id="rId11"/>
    <p:sldId id="323" r:id="rId12"/>
    <p:sldId id="324" r:id="rId13"/>
    <p:sldId id="327" r:id="rId14"/>
    <p:sldId id="326" r:id="rId15"/>
    <p:sldId id="295" r:id="rId16"/>
    <p:sldId id="337" r:id="rId17"/>
    <p:sldId id="300" r:id="rId18"/>
    <p:sldId id="301" r:id="rId19"/>
    <p:sldId id="338" r:id="rId20"/>
    <p:sldId id="325" r:id="rId21"/>
    <p:sldId id="310" r:id="rId22"/>
    <p:sldId id="358" r:id="rId23"/>
    <p:sldId id="332" r:id="rId24"/>
    <p:sldId id="359" r:id="rId25"/>
    <p:sldId id="340" r:id="rId26"/>
    <p:sldId id="312" r:id="rId27"/>
    <p:sldId id="349" r:id="rId28"/>
    <p:sldId id="350" r:id="rId29"/>
    <p:sldId id="351" r:id="rId30"/>
    <p:sldId id="352" r:id="rId31"/>
    <p:sldId id="354" r:id="rId32"/>
    <p:sldId id="355" r:id="rId33"/>
    <p:sldId id="353" r:id="rId34"/>
    <p:sldId id="356" r:id="rId35"/>
    <p:sldId id="357" r:id="rId36"/>
    <p:sldId id="360" r:id="rId37"/>
    <p:sldId id="362" r:id="rId38"/>
    <p:sldId id="361" r:id="rId39"/>
    <p:sldId id="363" r:id="rId40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26" autoAdjust="0"/>
    <p:restoredTop sz="94660"/>
  </p:normalViewPr>
  <p:slideViewPr>
    <p:cSldViewPr snapToGrid="0">
      <p:cViewPr varScale="1">
        <p:scale>
          <a:sx n="93" d="100"/>
          <a:sy n="93" d="100"/>
        </p:scale>
        <p:origin x="102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C5E339-BB7E-40BF-838C-4C84FAB979B9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1EE0E9-6258-4288-85D6-EC2C74577076}">
      <dgm:prSet/>
      <dgm:spPr/>
      <dgm:t>
        <a:bodyPr/>
        <a:lstStyle/>
        <a:p>
          <a:pPr algn="just" rtl="0"/>
          <a:r>
            <a:rPr lang="en-US" dirty="0" smtClean="0">
              <a:latin typeface="Century Gothic" pitchFamily="34" charset="0"/>
            </a:rPr>
            <a:t>The Harmonized System took over 100 years to design; beginning in 1853 with the International Statistical Nomenclature (ISN) up to the Harmonized System (HS) in 1988.</a:t>
          </a:r>
          <a:endParaRPr lang="en-US" dirty="0">
            <a:latin typeface="Century Gothic" pitchFamily="34" charset="0"/>
          </a:endParaRPr>
        </a:p>
      </dgm:t>
    </dgm:pt>
    <dgm:pt modelId="{91626FAA-ABD1-4CBB-8B8F-59FD1A38B609}" type="parTrans" cxnId="{74855AF0-939B-4538-A870-6D0768BDE747}">
      <dgm:prSet/>
      <dgm:spPr/>
      <dgm:t>
        <a:bodyPr/>
        <a:lstStyle/>
        <a:p>
          <a:endParaRPr lang="en-US"/>
        </a:p>
      </dgm:t>
    </dgm:pt>
    <dgm:pt modelId="{0206A026-76C6-461F-BA7D-47A9E8A08FA4}" type="sibTrans" cxnId="{74855AF0-939B-4538-A870-6D0768BDE747}">
      <dgm:prSet/>
      <dgm:spPr/>
      <dgm:t>
        <a:bodyPr/>
        <a:lstStyle/>
        <a:p>
          <a:endParaRPr lang="en-US"/>
        </a:p>
      </dgm:t>
    </dgm:pt>
    <dgm:pt modelId="{59CACC12-2BCB-4894-812E-01C6B35108DD}">
      <dgm:prSet custT="1"/>
      <dgm:spPr/>
      <dgm:t>
        <a:bodyPr/>
        <a:lstStyle/>
        <a:p>
          <a:pPr rtl="0"/>
          <a:r>
            <a:rPr lang="en-US" sz="2400" b="1" dirty="0" smtClean="0">
              <a:latin typeface="Century Gothic" pitchFamily="34" charset="0"/>
            </a:rPr>
            <a:t>ISN—1853</a:t>
          </a:r>
          <a:r>
            <a:rPr lang="en-US" sz="2100" b="1" dirty="0" smtClean="0">
              <a:latin typeface="Century Gothic" pitchFamily="34" charset="0"/>
            </a:rPr>
            <a:t> </a:t>
          </a:r>
          <a:endParaRPr lang="en-US" sz="2100" b="1" dirty="0">
            <a:latin typeface="Century Gothic" pitchFamily="34" charset="0"/>
          </a:endParaRPr>
        </a:p>
      </dgm:t>
    </dgm:pt>
    <dgm:pt modelId="{53635559-213E-4492-947C-4D4A170F7BF4}" type="parTrans" cxnId="{62FDA2D3-BDA4-4A05-80B5-D9968B6409F7}">
      <dgm:prSet/>
      <dgm:spPr/>
      <dgm:t>
        <a:bodyPr/>
        <a:lstStyle/>
        <a:p>
          <a:endParaRPr lang="en-US"/>
        </a:p>
      </dgm:t>
    </dgm:pt>
    <dgm:pt modelId="{70B82D5F-D607-44CD-9287-85DCF0CDB9F1}" type="sibTrans" cxnId="{62FDA2D3-BDA4-4A05-80B5-D9968B6409F7}">
      <dgm:prSet/>
      <dgm:spPr/>
      <dgm:t>
        <a:bodyPr/>
        <a:lstStyle/>
        <a:p>
          <a:endParaRPr lang="en-US"/>
        </a:p>
      </dgm:t>
    </dgm:pt>
    <dgm:pt modelId="{0AD6997F-8EA6-4A0A-89D9-77ADD11E91F4}">
      <dgm:prSet custT="1"/>
      <dgm:spPr/>
      <dgm:t>
        <a:bodyPr/>
        <a:lstStyle/>
        <a:p>
          <a:pPr rtl="0"/>
          <a:r>
            <a:rPr lang="en-US" sz="2400" b="1" dirty="0" smtClean="0">
              <a:latin typeface="Century Gothic" pitchFamily="34" charset="0"/>
            </a:rPr>
            <a:t>GN—1931</a:t>
          </a:r>
          <a:r>
            <a:rPr lang="en-US" sz="2100" dirty="0" smtClean="0">
              <a:latin typeface="Century Gothic" pitchFamily="34" charset="0"/>
            </a:rPr>
            <a:t> </a:t>
          </a:r>
          <a:endParaRPr lang="en-US" sz="2100" dirty="0">
            <a:latin typeface="Century Gothic" pitchFamily="34" charset="0"/>
          </a:endParaRPr>
        </a:p>
      </dgm:t>
    </dgm:pt>
    <dgm:pt modelId="{F45FE82D-C331-4A6A-9F7A-C6E0E7E656AB}" type="parTrans" cxnId="{06EE2F24-4580-4B0C-B929-B05AD855C9DB}">
      <dgm:prSet/>
      <dgm:spPr/>
      <dgm:t>
        <a:bodyPr/>
        <a:lstStyle/>
        <a:p>
          <a:endParaRPr lang="en-US"/>
        </a:p>
      </dgm:t>
    </dgm:pt>
    <dgm:pt modelId="{D35CBB52-E1A5-4B0F-94AA-755392463E33}" type="sibTrans" cxnId="{06EE2F24-4580-4B0C-B929-B05AD855C9DB}">
      <dgm:prSet/>
      <dgm:spPr/>
      <dgm:t>
        <a:bodyPr/>
        <a:lstStyle/>
        <a:p>
          <a:endParaRPr lang="en-US"/>
        </a:p>
      </dgm:t>
    </dgm:pt>
    <dgm:pt modelId="{3B4B13A6-1867-4164-BD8A-9CCCE6FCF575}">
      <dgm:prSet custT="1"/>
      <dgm:spPr/>
      <dgm:t>
        <a:bodyPr/>
        <a:lstStyle/>
        <a:p>
          <a:pPr rtl="0"/>
          <a:r>
            <a:rPr lang="en-US" sz="2400" b="1" dirty="0" smtClean="0">
              <a:latin typeface="Century Gothic" pitchFamily="34" charset="0"/>
            </a:rPr>
            <a:t>BTN—1950 </a:t>
          </a:r>
          <a:endParaRPr lang="en-US" sz="2400" b="1" dirty="0">
            <a:latin typeface="Century Gothic" pitchFamily="34" charset="0"/>
          </a:endParaRPr>
        </a:p>
      </dgm:t>
    </dgm:pt>
    <dgm:pt modelId="{8E8B7322-333A-47C2-8A7E-693E1D66DFEA}" type="parTrans" cxnId="{0D401DDA-1E17-4893-9E29-82A40EB22920}">
      <dgm:prSet/>
      <dgm:spPr/>
      <dgm:t>
        <a:bodyPr/>
        <a:lstStyle/>
        <a:p>
          <a:endParaRPr lang="en-US"/>
        </a:p>
      </dgm:t>
    </dgm:pt>
    <dgm:pt modelId="{CDE68C82-0810-41EE-9DA6-9102B810AD0B}" type="sibTrans" cxnId="{0D401DDA-1E17-4893-9E29-82A40EB22920}">
      <dgm:prSet/>
      <dgm:spPr/>
      <dgm:t>
        <a:bodyPr/>
        <a:lstStyle/>
        <a:p>
          <a:endParaRPr lang="en-US"/>
        </a:p>
      </dgm:t>
    </dgm:pt>
    <dgm:pt modelId="{5BE0C878-2A47-47F5-A565-94FC638B70E0}">
      <dgm:prSet custT="1"/>
      <dgm:spPr/>
      <dgm:t>
        <a:bodyPr/>
        <a:lstStyle/>
        <a:p>
          <a:pPr rtl="0"/>
          <a:r>
            <a:rPr lang="en-US" sz="2400" b="1" dirty="0" smtClean="0">
              <a:latin typeface="Century Gothic" pitchFamily="34" charset="0"/>
            </a:rPr>
            <a:t>CCCN—1974 </a:t>
          </a:r>
          <a:endParaRPr lang="en-US" sz="2400" b="1" dirty="0">
            <a:latin typeface="Century Gothic" pitchFamily="34" charset="0"/>
          </a:endParaRPr>
        </a:p>
      </dgm:t>
    </dgm:pt>
    <dgm:pt modelId="{506294CC-8C78-4ED4-B78A-1544DFDF7C97}" type="parTrans" cxnId="{2B152130-B804-4082-BBA3-AE6E563691D7}">
      <dgm:prSet/>
      <dgm:spPr/>
      <dgm:t>
        <a:bodyPr/>
        <a:lstStyle/>
        <a:p>
          <a:endParaRPr lang="en-US"/>
        </a:p>
      </dgm:t>
    </dgm:pt>
    <dgm:pt modelId="{7ABA15EA-C501-437F-ACDA-9C47952568D1}" type="sibTrans" cxnId="{2B152130-B804-4082-BBA3-AE6E563691D7}">
      <dgm:prSet/>
      <dgm:spPr/>
      <dgm:t>
        <a:bodyPr/>
        <a:lstStyle/>
        <a:p>
          <a:endParaRPr lang="en-US"/>
        </a:p>
      </dgm:t>
    </dgm:pt>
    <dgm:pt modelId="{38DC1757-CE77-4967-AAE3-02BBBC9A6DDF}">
      <dgm:prSet custT="1"/>
      <dgm:spPr/>
      <dgm:t>
        <a:bodyPr/>
        <a:lstStyle/>
        <a:p>
          <a:pPr rtl="0"/>
          <a:r>
            <a:rPr lang="en-US" sz="2400" b="1" dirty="0" smtClean="0">
              <a:latin typeface="Century Gothic" pitchFamily="34" charset="0"/>
            </a:rPr>
            <a:t>HS—1988 </a:t>
          </a:r>
          <a:endParaRPr lang="en-US" sz="2400" b="1" dirty="0">
            <a:latin typeface="Century Gothic" pitchFamily="34" charset="0"/>
          </a:endParaRPr>
        </a:p>
      </dgm:t>
    </dgm:pt>
    <dgm:pt modelId="{AF967BA1-7608-41DA-BA44-76FB74AC576D}" type="parTrans" cxnId="{4310B420-184D-4504-AD7C-F08A7CDB16B2}">
      <dgm:prSet/>
      <dgm:spPr/>
      <dgm:t>
        <a:bodyPr/>
        <a:lstStyle/>
        <a:p>
          <a:endParaRPr lang="en-US"/>
        </a:p>
      </dgm:t>
    </dgm:pt>
    <dgm:pt modelId="{0CD99FE9-3221-411B-98FF-997573CB5643}" type="sibTrans" cxnId="{4310B420-184D-4504-AD7C-F08A7CDB16B2}">
      <dgm:prSet/>
      <dgm:spPr/>
      <dgm:t>
        <a:bodyPr/>
        <a:lstStyle/>
        <a:p>
          <a:endParaRPr lang="en-US"/>
        </a:p>
      </dgm:t>
    </dgm:pt>
    <dgm:pt modelId="{EC1B83E4-3779-40D6-882C-DC51450C1E35}" type="pres">
      <dgm:prSet presAssocID="{AAC5E339-BB7E-40BF-838C-4C84FAB979B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BBFF870-47B0-470D-87F7-0A6A09D66A24}" type="pres">
      <dgm:prSet presAssocID="{141EE0E9-6258-4288-85D6-EC2C74577076}" presName="root" presStyleCnt="0"/>
      <dgm:spPr/>
    </dgm:pt>
    <dgm:pt modelId="{BED71BE7-A179-4BC3-A319-CD1D17DC8F15}" type="pres">
      <dgm:prSet presAssocID="{141EE0E9-6258-4288-85D6-EC2C74577076}" presName="rootComposite" presStyleCnt="0"/>
      <dgm:spPr/>
    </dgm:pt>
    <dgm:pt modelId="{01960C4E-CA25-41DE-AF64-97B6123ECDD1}" type="pres">
      <dgm:prSet presAssocID="{141EE0E9-6258-4288-85D6-EC2C74577076}" presName="rootText" presStyleLbl="node1" presStyleIdx="0" presStyleCnt="1" custScaleX="901822" custScaleY="228522"/>
      <dgm:spPr/>
      <dgm:t>
        <a:bodyPr/>
        <a:lstStyle/>
        <a:p>
          <a:endParaRPr lang="en-US"/>
        </a:p>
      </dgm:t>
    </dgm:pt>
    <dgm:pt modelId="{DC3047DA-A4C5-4AC2-88CF-CDFDFAEAE19C}" type="pres">
      <dgm:prSet presAssocID="{141EE0E9-6258-4288-85D6-EC2C74577076}" presName="rootConnector" presStyleLbl="node1" presStyleIdx="0" presStyleCnt="1"/>
      <dgm:spPr/>
      <dgm:t>
        <a:bodyPr/>
        <a:lstStyle/>
        <a:p>
          <a:endParaRPr lang="en-US"/>
        </a:p>
      </dgm:t>
    </dgm:pt>
    <dgm:pt modelId="{B4359941-312E-4D44-9B6F-AB79C439561D}" type="pres">
      <dgm:prSet presAssocID="{141EE0E9-6258-4288-85D6-EC2C74577076}" presName="childShape" presStyleCnt="0"/>
      <dgm:spPr/>
    </dgm:pt>
    <dgm:pt modelId="{D9103D21-C1AC-4902-85CB-BCA0EB21E207}" type="pres">
      <dgm:prSet presAssocID="{53635559-213E-4492-947C-4D4A170F7BF4}" presName="Name13" presStyleLbl="parChTrans1D2" presStyleIdx="0" presStyleCnt="5"/>
      <dgm:spPr/>
      <dgm:t>
        <a:bodyPr/>
        <a:lstStyle/>
        <a:p>
          <a:endParaRPr lang="en-US"/>
        </a:p>
      </dgm:t>
    </dgm:pt>
    <dgm:pt modelId="{12D5D045-6F0B-4927-BEA1-BC4919D1B1CA}" type="pres">
      <dgm:prSet presAssocID="{59CACC12-2BCB-4894-812E-01C6B35108DD}" presName="childText" presStyleLbl="bgAcc1" presStyleIdx="0" presStyleCnt="5" custScaleX="257713" custLinFactNeighborX="-410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850BA3-BE05-4B57-8490-858D36CDF2B4}" type="pres">
      <dgm:prSet presAssocID="{F45FE82D-C331-4A6A-9F7A-C6E0E7E656AB}" presName="Name13" presStyleLbl="parChTrans1D2" presStyleIdx="1" presStyleCnt="5"/>
      <dgm:spPr/>
      <dgm:t>
        <a:bodyPr/>
        <a:lstStyle/>
        <a:p>
          <a:endParaRPr lang="en-US"/>
        </a:p>
      </dgm:t>
    </dgm:pt>
    <dgm:pt modelId="{4962BB52-D6AE-4039-B380-48ACF5818538}" type="pres">
      <dgm:prSet presAssocID="{0AD6997F-8EA6-4A0A-89D9-77ADD11E91F4}" presName="childText" presStyleLbl="bgAcc1" presStyleIdx="1" presStyleCnt="5" custScaleX="274416" custLinFactNeighborX="-507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E3F98F-0DF2-496B-816F-10482F04F933}" type="pres">
      <dgm:prSet presAssocID="{8E8B7322-333A-47C2-8A7E-693E1D66DFEA}" presName="Name13" presStyleLbl="parChTrans1D2" presStyleIdx="2" presStyleCnt="5"/>
      <dgm:spPr/>
      <dgm:t>
        <a:bodyPr/>
        <a:lstStyle/>
        <a:p>
          <a:endParaRPr lang="en-US"/>
        </a:p>
      </dgm:t>
    </dgm:pt>
    <dgm:pt modelId="{67510FD8-8051-4CA4-86CC-D95DC4F4069D}" type="pres">
      <dgm:prSet presAssocID="{3B4B13A6-1867-4164-BD8A-9CCCE6FCF575}" presName="childText" presStyleLbl="bgAcc1" presStyleIdx="2" presStyleCnt="5" custScaleX="256715" custLinFactNeighborX="-386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7F2361-D192-4341-8A56-56D5BA2A3E45}" type="pres">
      <dgm:prSet presAssocID="{506294CC-8C78-4ED4-B78A-1544DFDF7C97}" presName="Name13" presStyleLbl="parChTrans1D2" presStyleIdx="3" presStyleCnt="5"/>
      <dgm:spPr/>
      <dgm:t>
        <a:bodyPr/>
        <a:lstStyle/>
        <a:p>
          <a:endParaRPr lang="en-US"/>
        </a:p>
      </dgm:t>
    </dgm:pt>
    <dgm:pt modelId="{71D68578-A143-4AD9-8351-C6A69FD0F508}" type="pres">
      <dgm:prSet presAssocID="{5BE0C878-2A47-47F5-A565-94FC638B70E0}" presName="childText" presStyleLbl="bgAcc1" presStyleIdx="3" presStyleCnt="5" custScaleX="253656" custLinFactNeighborX="-302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B112E8-3802-413C-88B8-7F084C91D847}" type="pres">
      <dgm:prSet presAssocID="{AF967BA1-7608-41DA-BA44-76FB74AC576D}" presName="Name13" presStyleLbl="parChTrans1D2" presStyleIdx="4" presStyleCnt="5"/>
      <dgm:spPr/>
      <dgm:t>
        <a:bodyPr/>
        <a:lstStyle/>
        <a:p>
          <a:endParaRPr lang="en-US"/>
        </a:p>
      </dgm:t>
    </dgm:pt>
    <dgm:pt modelId="{B0B33041-3491-4385-8FF7-19B6A64133EB}" type="pres">
      <dgm:prSet presAssocID="{38DC1757-CE77-4967-AAE3-02BBBC9A6DDF}" presName="childText" presStyleLbl="bgAcc1" presStyleIdx="4" presStyleCnt="5" custScaleX="247226" custLinFactNeighborX="-269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FDA2D3-BDA4-4A05-80B5-D9968B6409F7}" srcId="{141EE0E9-6258-4288-85D6-EC2C74577076}" destId="{59CACC12-2BCB-4894-812E-01C6B35108DD}" srcOrd="0" destOrd="0" parTransId="{53635559-213E-4492-947C-4D4A170F7BF4}" sibTransId="{70B82D5F-D607-44CD-9287-85DCF0CDB9F1}"/>
    <dgm:cxn modelId="{C4D3C0E0-6F50-4597-A079-4AE26DED53AC}" type="presOf" srcId="{AAC5E339-BB7E-40BF-838C-4C84FAB979B9}" destId="{EC1B83E4-3779-40D6-882C-DC51450C1E35}" srcOrd="0" destOrd="0" presId="urn:microsoft.com/office/officeart/2005/8/layout/hierarchy3"/>
    <dgm:cxn modelId="{0D401DDA-1E17-4893-9E29-82A40EB22920}" srcId="{141EE0E9-6258-4288-85D6-EC2C74577076}" destId="{3B4B13A6-1867-4164-BD8A-9CCCE6FCF575}" srcOrd="2" destOrd="0" parTransId="{8E8B7322-333A-47C2-8A7E-693E1D66DFEA}" sibTransId="{CDE68C82-0810-41EE-9DA6-9102B810AD0B}"/>
    <dgm:cxn modelId="{9F4A2482-DD4F-496A-ACD8-5E423766E752}" type="presOf" srcId="{0AD6997F-8EA6-4A0A-89D9-77ADD11E91F4}" destId="{4962BB52-D6AE-4039-B380-48ACF5818538}" srcOrd="0" destOrd="0" presId="urn:microsoft.com/office/officeart/2005/8/layout/hierarchy3"/>
    <dgm:cxn modelId="{D0FFFE32-39AB-42E0-AAC9-89EFECDFCF12}" type="presOf" srcId="{F45FE82D-C331-4A6A-9F7A-C6E0E7E656AB}" destId="{5F850BA3-BE05-4B57-8490-858D36CDF2B4}" srcOrd="0" destOrd="0" presId="urn:microsoft.com/office/officeart/2005/8/layout/hierarchy3"/>
    <dgm:cxn modelId="{8771B059-F9B1-4CEF-B4DA-42F16AAFADDE}" type="presOf" srcId="{5BE0C878-2A47-47F5-A565-94FC638B70E0}" destId="{71D68578-A143-4AD9-8351-C6A69FD0F508}" srcOrd="0" destOrd="0" presId="urn:microsoft.com/office/officeart/2005/8/layout/hierarchy3"/>
    <dgm:cxn modelId="{E6CC5EEA-983E-4396-B475-DE7791BF7D43}" type="presOf" srcId="{38DC1757-CE77-4967-AAE3-02BBBC9A6DDF}" destId="{B0B33041-3491-4385-8FF7-19B6A64133EB}" srcOrd="0" destOrd="0" presId="urn:microsoft.com/office/officeart/2005/8/layout/hierarchy3"/>
    <dgm:cxn modelId="{A60D0568-6836-496A-8872-AB9F5C6969D5}" type="presOf" srcId="{AF967BA1-7608-41DA-BA44-76FB74AC576D}" destId="{B9B112E8-3802-413C-88B8-7F084C91D847}" srcOrd="0" destOrd="0" presId="urn:microsoft.com/office/officeart/2005/8/layout/hierarchy3"/>
    <dgm:cxn modelId="{4F504A57-5929-4239-8316-6217CF34ABFC}" type="presOf" srcId="{141EE0E9-6258-4288-85D6-EC2C74577076}" destId="{DC3047DA-A4C5-4AC2-88CF-CDFDFAEAE19C}" srcOrd="1" destOrd="0" presId="urn:microsoft.com/office/officeart/2005/8/layout/hierarchy3"/>
    <dgm:cxn modelId="{7D35B211-3641-4520-8B9D-BD2A0C9B6FD3}" type="presOf" srcId="{8E8B7322-333A-47C2-8A7E-693E1D66DFEA}" destId="{32E3F98F-0DF2-496B-816F-10482F04F933}" srcOrd="0" destOrd="0" presId="urn:microsoft.com/office/officeart/2005/8/layout/hierarchy3"/>
    <dgm:cxn modelId="{82D98140-9249-46A0-BF74-49F84671E2F4}" type="presOf" srcId="{59CACC12-2BCB-4894-812E-01C6B35108DD}" destId="{12D5D045-6F0B-4927-BEA1-BC4919D1B1CA}" srcOrd="0" destOrd="0" presId="urn:microsoft.com/office/officeart/2005/8/layout/hierarchy3"/>
    <dgm:cxn modelId="{9615D7EC-5E9C-4BCF-8C9B-470954B5854E}" type="presOf" srcId="{506294CC-8C78-4ED4-B78A-1544DFDF7C97}" destId="{887F2361-D192-4341-8A56-56D5BA2A3E45}" srcOrd="0" destOrd="0" presId="urn:microsoft.com/office/officeart/2005/8/layout/hierarchy3"/>
    <dgm:cxn modelId="{9D6906CF-6E1C-4AC8-BE63-9705AE978FF3}" type="presOf" srcId="{53635559-213E-4492-947C-4D4A170F7BF4}" destId="{D9103D21-C1AC-4902-85CB-BCA0EB21E207}" srcOrd="0" destOrd="0" presId="urn:microsoft.com/office/officeart/2005/8/layout/hierarchy3"/>
    <dgm:cxn modelId="{06EE2F24-4580-4B0C-B929-B05AD855C9DB}" srcId="{141EE0E9-6258-4288-85D6-EC2C74577076}" destId="{0AD6997F-8EA6-4A0A-89D9-77ADD11E91F4}" srcOrd="1" destOrd="0" parTransId="{F45FE82D-C331-4A6A-9F7A-C6E0E7E656AB}" sibTransId="{D35CBB52-E1A5-4B0F-94AA-755392463E33}"/>
    <dgm:cxn modelId="{4310B420-184D-4504-AD7C-F08A7CDB16B2}" srcId="{141EE0E9-6258-4288-85D6-EC2C74577076}" destId="{38DC1757-CE77-4967-AAE3-02BBBC9A6DDF}" srcOrd="4" destOrd="0" parTransId="{AF967BA1-7608-41DA-BA44-76FB74AC576D}" sibTransId="{0CD99FE9-3221-411B-98FF-997573CB5643}"/>
    <dgm:cxn modelId="{2B152130-B804-4082-BBA3-AE6E563691D7}" srcId="{141EE0E9-6258-4288-85D6-EC2C74577076}" destId="{5BE0C878-2A47-47F5-A565-94FC638B70E0}" srcOrd="3" destOrd="0" parTransId="{506294CC-8C78-4ED4-B78A-1544DFDF7C97}" sibTransId="{7ABA15EA-C501-437F-ACDA-9C47952568D1}"/>
    <dgm:cxn modelId="{74855AF0-939B-4538-A870-6D0768BDE747}" srcId="{AAC5E339-BB7E-40BF-838C-4C84FAB979B9}" destId="{141EE0E9-6258-4288-85D6-EC2C74577076}" srcOrd="0" destOrd="0" parTransId="{91626FAA-ABD1-4CBB-8B8F-59FD1A38B609}" sibTransId="{0206A026-76C6-461F-BA7D-47A9E8A08FA4}"/>
    <dgm:cxn modelId="{6BEBB6B9-CDBD-40EF-88C2-24A606EF25EF}" type="presOf" srcId="{141EE0E9-6258-4288-85D6-EC2C74577076}" destId="{01960C4E-CA25-41DE-AF64-97B6123ECDD1}" srcOrd="0" destOrd="0" presId="urn:microsoft.com/office/officeart/2005/8/layout/hierarchy3"/>
    <dgm:cxn modelId="{0A55D2E3-9961-4E51-9630-27EE9C753D97}" type="presOf" srcId="{3B4B13A6-1867-4164-BD8A-9CCCE6FCF575}" destId="{67510FD8-8051-4CA4-86CC-D95DC4F4069D}" srcOrd="0" destOrd="0" presId="urn:microsoft.com/office/officeart/2005/8/layout/hierarchy3"/>
    <dgm:cxn modelId="{7C167078-85BD-41B4-89E9-1B756903F9AD}" type="presParOf" srcId="{EC1B83E4-3779-40D6-882C-DC51450C1E35}" destId="{ABBFF870-47B0-470D-87F7-0A6A09D66A24}" srcOrd="0" destOrd="0" presId="urn:microsoft.com/office/officeart/2005/8/layout/hierarchy3"/>
    <dgm:cxn modelId="{630D3E76-2586-4201-8EBD-4F25238C42C3}" type="presParOf" srcId="{ABBFF870-47B0-470D-87F7-0A6A09D66A24}" destId="{BED71BE7-A179-4BC3-A319-CD1D17DC8F15}" srcOrd="0" destOrd="0" presId="urn:microsoft.com/office/officeart/2005/8/layout/hierarchy3"/>
    <dgm:cxn modelId="{D2EEFD87-BAE1-485E-8F50-537E35F438F1}" type="presParOf" srcId="{BED71BE7-A179-4BC3-A319-CD1D17DC8F15}" destId="{01960C4E-CA25-41DE-AF64-97B6123ECDD1}" srcOrd="0" destOrd="0" presId="urn:microsoft.com/office/officeart/2005/8/layout/hierarchy3"/>
    <dgm:cxn modelId="{232277BC-8F48-4850-BDD5-B16C981B8A9F}" type="presParOf" srcId="{BED71BE7-A179-4BC3-A319-CD1D17DC8F15}" destId="{DC3047DA-A4C5-4AC2-88CF-CDFDFAEAE19C}" srcOrd="1" destOrd="0" presId="urn:microsoft.com/office/officeart/2005/8/layout/hierarchy3"/>
    <dgm:cxn modelId="{BC4F7A17-9CDF-43FA-B440-0E17628CF0A8}" type="presParOf" srcId="{ABBFF870-47B0-470D-87F7-0A6A09D66A24}" destId="{B4359941-312E-4D44-9B6F-AB79C439561D}" srcOrd="1" destOrd="0" presId="urn:microsoft.com/office/officeart/2005/8/layout/hierarchy3"/>
    <dgm:cxn modelId="{3F5084CB-B3AB-4FA8-BACD-9736EC97D53C}" type="presParOf" srcId="{B4359941-312E-4D44-9B6F-AB79C439561D}" destId="{D9103D21-C1AC-4902-85CB-BCA0EB21E207}" srcOrd="0" destOrd="0" presId="urn:microsoft.com/office/officeart/2005/8/layout/hierarchy3"/>
    <dgm:cxn modelId="{DE72C172-F304-4572-B4B8-11B94FF21AAB}" type="presParOf" srcId="{B4359941-312E-4D44-9B6F-AB79C439561D}" destId="{12D5D045-6F0B-4927-BEA1-BC4919D1B1CA}" srcOrd="1" destOrd="0" presId="urn:microsoft.com/office/officeart/2005/8/layout/hierarchy3"/>
    <dgm:cxn modelId="{6C5DDC87-002E-46B8-8F9A-821060CD41D1}" type="presParOf" srcId="{B4359941-312E-4D44-9B6F-AB79C439561D}" destId="{5F850BA3-BE05-4B57-8490-858D36CDF2B4}" srcOrd="2" destOrd="0" presId="urn:microsoft.com/office/officeart/2005/8/layout/hierarchy3"/>
    <dgm:cxn modelId="{A18A2D73-A934-406C-9AF5-673AA2CF4CD5}" type="presParOf" srcId="{B4359941-312E-4D44-9B6F-AB79C439561D}" destId="{4962BB52-D6AE-4039-B380-48ACF5818538}" srcOrd="3" destOrd="0" presId="urn:microsoft.com/office/officeart/2005/8/layout/hierarchy3"/>
    <dgm:cxn modelId="{AA3DA374-4600-4352-B0B0-C84E9FE639D8}" type="presParOf" srcId="{B4359941-312E-4D44-9B6F-AB79C439561D}" destId="{32E3F98F-0DF2-496B-816F-10482F04F933}" srcOrd="4" destOrd="0" presId="urn:microsoft.com/office/officeart/2005/8/layout/hierarchy3"/>
    <dgm:cxn modelId="{94CE9D0E-316B-4A28-BAA0-7BC9725B753D}" type="presParOf" srcId="{B4359941-312E-4D44-9B6F-AB79C439561D}" destId="{67510FD8-8051-4CA4-86CC-D95DC4F4069D}" srcOrd="5" destOrd="0" presId="urn:microsoft.com/office/officeart/2005/8/layout/hierarchy3"/>
    <dgm:cxn modelId="{C6D33BC7-E589-4970-AFA2-274C671C6425}" type="presParOf" srcId="{B4359941-312E-4D44-9B6F-AB79C439561D}" destId="{887F2361-D192-4341-8A56-56D5BA2A3E45}" srcOrd="6" destOrd="0" presId="urn:microsoft.com/office/officeart/2005/8/layout/hierarchy3"/>
    <dgm:cxn modelId="{FAC5E213-1CED-411D-83F0-5F3313DF805B}" type="presParOf" srcId="{B4359941-312E-4D44-9B6F-AB79C439561D}" destId="{71D68578-A143-4AD9-8351-C6A69FD0F508}" srcOrd="7" destOrd="0" presId="urn:microsoft.com/office/officeart/2005/8/layout/hierarchy3"/>
    <dgm:cxn modelId="{9376C6DD-88DE-46BC-9C6B-1C1B7935430A}" type="presParOf" srcId="{B4359941-312E-4D44-9B6F-AB79C439561D}" destId="{B9B112E8-3802-413C-88B8-7F084C91D847}" srcOrd="8" destOrd="0" presId="urn:microsoft.com/office/officeart/2005/8/layout/hierarchy3"/>
    <dgm:cxn modelId="{5AF130C9-1FA9-4556-884E-E93B21A2D015}" type="presParOf" srcId="{B4359941-312E-4D44-9B6F-AB79C439561D}" destId="{B0B33041-3491-4385-8FF7-19B6A64133EB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9576B840-C504-40B2-814C-1DB9E740C300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5A7CCB21-3F46-4024-BC5B-4E271E458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425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CCB21-3F46-4024-BC5B-4E271E458D3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907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D7E-261C-4B08-A279-BD862CEDB6A5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CC3A-0B67-4337-8D9A-F15E79C048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407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D7E-261C-4B08-A279-BD862CEDB6A5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CC3A-0B67-4337-8D9A-F15E79C048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0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D7E-261C-4B08-A279-BD862CEDB6A5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CC3A-0B67-4337-8D9A-F15E79C048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86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D7E-261C-4B08-A279-BD862CEDB6A5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CC3A-0B67-4337-8D9A-F15E79C048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28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D7E-261C-4B08-A279-BD862CEDB6A5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CC3A-0B67-4337-8D9A-F15E79C048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32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D7E-261C-4B08-A279-BD862CEDB6A5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CC3A-0B67-4337-8D9A-F15E79C048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8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D7E-261C-4B08-A279-BD862CEDB6A5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CC3A-0B67-4337-8D9A-F15E79C048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40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D7E-261C-4B08-A279-BD862CEDB6A5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CC3A-0B67-4337-8D9A-F15E79C048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17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D7E-261C-4B08-A279-BD862CEDB6A5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CC3A-0B67-4337-8D9A-F15E79C048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36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D7E-261C-4B08-A279-BD862CEDB6A5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CC3A-0B67-4337-8D9A-F15E79C048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78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D7E-261C-4B08-A279-BD862CEDB6A5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CC3A-0B67-4337-8D9A-F15E79C048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8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D4D7E-261C-4B08-A279-BD862CEDB6A5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0CC3A-0B67-4337-8D9A-F15E79C048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114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762" y="-1"/>
            <a:ext cx="11919741" cy="3902299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MODULE VI</a:t>
            </a:r>
            <a:br>
              <a:rPr lang="en-US" sz="4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</a:br>
            <a:r>
              <a:rPr lang="en-US" sz="4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CUSTOMS  BROKERS LICENSING TRAINING PROGRAM</a:t>
            </a:r>
            <a:r>
              <a:rPr lang="en-US" sz="5400" b="1" dirty="0" smtClean="0">
                <a:solidFill>
                  <a:srgbClr val="FF0000"/>
                </a:solidFill>
              </a:rPr>
              <a:t/>
            </a:r>
            <a:br>
              <a:rPr lang="en-US" sz="5400" b="1" dirty="0" smtClean="0">
                <a:solidFill>
                  <a:srgbClr val="FF0000"/>
                </a:solidFill>
              </a:rPr>
            </a:b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762" y="4159877"/>
            <a:ext cx="10670492" cy="2253801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Presented By: </a:t>
            </a:r>
          </a:p>
          <a:p>
            <a:r>
              <a:rPr lang="en-US" sz="4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LRA TRAINING TEAM</a:t>
            </a:r>
          </a:p>
          <a:p>
            <a:pPr algn="l"/>
            <a:endParaRPr lang="en-US" sz="4400" b="1" dirty="0" smtClean="0">
              <a:solidFill>
                <a:srgbClr val="FF0000"/>
              </a:solidFill>
            </a:endParaRPr>
          </a:p>
          <a:p>
            <a:pPr algn="l"/>
            <a:endParaRPr lang="en-US" sz="4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75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912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Century Gothic" pitchFamily="34" charset="0"/>
              </a:rPr>
              <a:t>The Evolution of Customs Nomenclature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4962223"/>
              </p:ext>
            </p:extLst>
          </p:nvPr>
        </p:nvGraphicFramePr>
        <p:xfrm>
          <a:off x="288758" y="824249"/>
          <a:ext cx="11791625" cy="55507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872766" y="6375042"/>
            <a:ext cx="489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45495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72" y="292936"/>
            <a:ext cx="11053292" cy="49672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Century Gothic" pitchFamily="34" charset="0"/>
              </a:rPr>
              <a:t>Definition of key terms and Latin phrases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72766" y="6375042"/>
            <a:ext cx="489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505" y="789660"/>
            <a:ext cx="11574379" cy="570129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latin typeface="Century Gothic" pitchFamily="34" charset="0"/>
              </a:rPr>
              <a:t>International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b="1" dirty="0">
                <a:latin typeface="Century Gothic" pitchFamily="34" charset="0"/>
              </a:rPr>
              <a:t>trade</a:t>
            </a:r>
            <a:r>
              <a:rPr lang="en-US" dirty="0">
                <a:latin typeface="Century Gothic" pitchFamily="34" charset="0"/>
              </a:rPr>
              <a:t> is an exchange of goods between two or more countries.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Century Gothic" pitchFamily="34" charset="0"/>
              </a:rPr>
              <a:t>CET</a:t>
            </a:r>
            <a:r>
              <a:rPr lang="en-US" dirty="0">
                <a:latin typeface="Century Gothic" pitchFamily="34" charset="0"/>
              </a:rPr>
              <a:t> means common external tariff.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Century Gothic" pitchFamily="34" charset="0"/>
              </a:rPr>
              <a:t>Mutatis mutandis </a:t>
            </a:r>
            <a:r>
              <a:rPr lang="en-US" dirty="0">
                <a:latin typeface="Century Gothic" pitchFamily="34" charset="0"/>
              </a:rPr>
              <a:t>means with the necessary changes 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Century Gothic" pitchFamily="34" charset="0"/>
              </a:rPr>
              <a:t>Inter alia </a:t>
            </a:r>
            <a:r>
              <a:rPr lang="en-US" dirty="0">
                <a:latin typeface="Century Gothic" pitchFamily="34" charset="0"/>
              </a:rPr>
              <a:t>means among other things 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Century Gothic" pitchFamily="34" charset="0"/>
              </a:rPr>
              <a:t>Prima facie </a:t>
            </a:r>
            <a:r>
              <a:rPr lang="en-US" dirty="0">
                <a:latin typeface="Century Gothic" pitchFamily="34" charset="0"/>
              </a:rPr>
              <a:t>means at first sight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Century Gothic" pitchFamily="34" charset="0"/>
              </a:rPr>
              <a:t>Etc. =etcetera</a:t>
            </a:r>
            <a:r>
              <a:rPr lang="en-US" dirty="0">
                <a:latin typeface="Century Gothic" pitchFamily="34" charset="0"/>
              </a:rPr>
              <a:t> means and the others/and so forth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84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12192000" cy="60078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Century Gothic" pitchFamily="34" charset="0"/>
              </a:rPr>
              <a:t>Definition of key terms and Latin phrases Cont</a:t>
            </a:r>
            <a:r>
              <a:rPr lang="en-US" sz="4000" b="1" dirty="0">
                <a:latin typeface="Century Gothic" pitchFamily="34" charset="0"/>
              </a:rPr>
              <a:t>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504" y="862885"/>
            <a:ext cx="11999495" cy="5995115"/>
          </a:xfrm>
          <a:noFill/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Century Gothic" pitchFamily="34" charset="0"/>
              </a:rPr>
              <a:t>Nomenclature</a:t>
            </a:r>
            <a:r>
              <a:rPr lang="en-US" dirty="0">
                <a:latin typeface="Century Gothic" pitchFamily="34" charset="0"/>
              </a:rPr>
              <a:t> means a systematic naming, or enumerating of all goods found in international trade along with international rules and interpretations.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Century Gothic" pitchFamily="34" charset="0"/>
              </a:rPr>
              <a:t> 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Century Gothic" pitchFamily="34" charset="0"/>
              </a:rPr>
              <a:t>Customs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b="1" dirty="0">
                <a:latin typeface="Century Gothic" pitchFamily="34" charset="0"/>
              </a:rPr>
              <a:t>tariff</a:t>
            </a:r>
            <a:r>
              <a:rPr lang="en-US" dirty="0">
                <a:latin typeface="Century Gothic" pitchFamily="34" charset="0"/>
              </a:rPr>
              <a:t> as used herein refers to a systematic classification of goods entering the international trade for national interests together with rates of duties.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dirty="0">
              <a:latin typeface="Century Gothic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Century Gothic" pitchFamily="34" charset="0"/>
              </a:rPr>
              <a:t> Classification</a:t>
            </a:r>
            <a:r>
              <a:rPr lang="en-US" dirty="0">
                <a:latin typeface="Century Gothic" pitchFamily="34" charset="0"/>
              </a:rPr>
              <a:t> means a process of arriving at a particular heading or subheading of a commodity entering the international trade.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72766" y="6375042"/>
            <a:ext cx="489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45277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442" y="365126"/>
            <a:ext cx="11718758" cy="69365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Century Gothic" pitchFamily="34" charset="0"/>
              </a:rPr>
              <a:t>Overview of the HS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67" y="953037"/>
            <a:ext cx="11766885" cy="5512157"/>
          </a:xfrm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entury Gothic" pitchFamily="34" charset="0"/>
              </a:rPr>
              <a:t>Core specifics and structure of HS is universal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>
                <a:latin typeface="Century Gothic" pitchFamily="34" charset="0"/>
              </a:rPr>
              <a:t>Member countries eligible to define specific detail items and assign applicable rates of duty to any required category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b="1" i="1" dirty="0">
                <a:solidFill>
                  <a:srgbClr val="FF0000"/>
                </a:solidFill>
                <a:latin typeface="Century Gothic" pitchFamily="34" charset="0"/>
              </a:rPr>
              <a:t>Goals</a:t>
            </a:r>
            <a:r>
              <a:rPr lang="en-US" dirty="0">
                <a:solidFill>
                  <a:srgbClr val="FF0000"/>
                </a:solidFill>
                <a:latin typeface="Century Gothic" pitchFamily="34" charset="0"/>
              </a:rPr>
              <a:t>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>
                <a:latin typeface="Century Gothic" pitchFamily="34" charset="0"/>
              </a:rPr>
              <a:t>Systematic classification of all goods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>
                <a:latin typeface="Century Gothic" pitchFamily="34" charset="0"/>
              </a:rPr>
              <a:t>Uniformity in classification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>
                <a:latin typeface="Century Gothic" pitchFamily="34" charset="0"/>
              </a:rPr>
              <a:t>Internationally accepted customs language</a:t>
            </a:r>
          </a:p>
          <a:p>
            <a:pPr marL="0" indent="0">
              <a:buNone/>
            </a:pPr>
            <a:endParaRPr lang="en-US" sz="36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72766" y="6375042"/>
            <a:ext cx="489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21930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Century Gothic" pitchFamily="34" charset="0"/>
              </a:rPr>
              <a:t>Reasons for Tariff Classification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62" y="1300766"/>
            <a:ext cx="11655380" cy="4876197"/>
          </a:xfrm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>
                <a:latin typeface="Century Gothic" pitchFamily="34" charset="0"/>
              </a:rPr>
              <a:t>Systematic Classification of all goods</a:t>
            </a:r>
          </a:p>
          <a:p>
            <a:pPr algn="just">
              <a:lnSpc>
                <a:spcPct val="150000"/>
              </a:lnSpc>
            </a:pPr>
            <a:r>
              <a:rPr lang="en-US" sz="3200" dirty="0">
                <a:latin typeface="Century Gothic" pitchFamily="34" charset="0"/>
              </a:rPr>
              <a:t>Uniform Classification of all goods</a:t>
            </a:r>
          </a:p>
          <a:p>
            <a:pPr algn="just">
              <a:lnSpc>
                <a:spcPct val="150000"/>
              </a:lnSpc>
            </a:pPr>
            <a:r>
              <a:rPr lang="en-US" sz="3200" dirty="0">
                <a:latin typeface="Century Gothic" pitchFamily="34" charset="0"/>
              </a:rPr>
              <a:t>To have common Customs language</a:t>
            </a:r>
          </a:p>
          <a:p>
            <a:pPr algn="just">
              <a:lnSpc>
                <a:spcPct val="150000"/>
              </a:lnSpc>
            </a:pPr>
            <a:r>
              <a:rPr lang="en-US" sz="3200" dirty="0">
                <a:latin typeface="Century Gothic" pitchFamily="34" charset="0"/>
              </a:rPr>
              <a:t>To ensure simplification and certainty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72766" y="6375042"/>
            <a:ext cx="489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05789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12192000" cy="66959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Century Gothic" pitchFamily="34" charset="0"/>
              </a:rPr>
              <a:t>Uses of Harmonized System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914400"/>
            <a:ext cx="11959389" cy="5666704"/>
          </a:xfrm>
          <a:noFill/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sz="6500" dirty="0" smtClean="0"/>
              <a:t> </a:t>
            </a:r>
            <a:r>
              <a:rPr lang="en-US" sz="11200" dirty="0">
                <a:latin typeface="Century Gothic" pitchFamily="34" charset="0"/>
              </a:rPr>
              <a:t>Basis for customs tariff</a:t>
            </a:r>
          </a:p>
          <a:p>
            <a:pPr algn="just">
              <a:lnSpc>
                <a:spcPct val="170000"/>
              </a:lnSpc>
            </a:pPr>
            <a:r>
              <a:rPr lang="en-US" sz="11200" dirty="0">
                <a:latin typeface="Century Gothic" pitchFamily="34" charset="0"/>
              </a:rPr>
              <a:t>Collection of international trade statistics</a:t>
            </a:r>
          </a:p>
          <a:p>
            <a:pPr algn="just">
              <a:lnSpc>
                <a:spcPct val="170000"/>
              </a:lnSpc>
            </a:pPr>
            <a:r>
              <a:rPr lang="en-US" sz="11200" dirty="0">
                <a:latin typeface="Century Gothic" pitchFamily="34" charset="0"/>
              </a:rPr>
              <a:t>Rules of origin</a:t>
            </a:r>
          </a:p>
          <a:p>
            <a:pPr algn="just">
              <a:lnSpc>
                <a:spcPct val="170000"/>
              </a:lnSpc>
            </a:pPr>
            <a:r>
              <a:rPr lang="en-US" sz="11200" dirty="0">
                <a:latin typeface="Century Gothic" pitchFamily="34" charset="0"/>
              </a:rPr>
              <a:t>Collection of government revenue</a:t>
            </a:r>
          </a:p>
          <a:p>
            <a:pPr algn="just">
              <a:lnSpc>
                <a:spcPct val="170000"/>
              </a:lnSpc>
            </a:pPr>
            <a:r>
              <a:rPr lang="en-US" sz="11200" dirty="0">
                <a:latin typeface="Century Gothic" pitchFamily="34" charset="0"/>
              </a:rPr>
              <a:t>Trade negotiations (e.g. the WTO schedule of tariff concessions)</a:t>
            </a:r>
          </a:p>
          <a:p>
            <a:pPr algn="just">
              <a:lnSpc>
                <a:spcPct val="170000"/>
              </a:lnSpc>
            </a:pPr>
            <a:r>
              <a:rPr lang="en-US" sz="11200" dirty="0">
                <a:latin typeface="Century Gothic" pitchFamily="34" charset="0"/>
              </a:rPr>
              <a:t>Transport tariffs and statistics</a:t>
            </a:r>
          </a:p>
          <a:p>
            <a:pPr algn="just">
              <a:lnSpc>
                <a:spcPct val="170000"/>
              </a:lnSpc>
            </a:pPr>
            <a:r>
              <a:rPr lang="en-US" sz="11200" dirty="0">
                <a:latin typeface="Century Gothic" pitchFamily="34" charset="0"/>
              </a:rPr>
              <a:t>Monitoring prohibited and restricted goods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11200" dirty="0" smtClean="0">
                <a:latin typeface="Century Gothic" pitchFamily="34" charset="0"/>
              </a:rPr>
              <a:t>     </a:t>
            </a:r>
            <a:endParaRPr lang="en-US" sz="112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72766" y="6375042"/>
            <a:ext cx="489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75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34716"/>
            <a:ext cx="10515600" cy="3946358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rgbClr val="FF0000"/>
                </a:solidFill>
                <a:latin typeface="Century Gothic" pitchFamily="34" charset="0"/>
              </a:rPr>
              <a:t>SESSION II</a:t>
            </a:r>
            <a:r>
              <a:rPr lang="en-US" sz="7200" b="1" dirty="0">
                <a:solidFill>
                  <a:srgbClr val="FF0000"/>
                </a:solidFill>
              </a:rPr>
              <a:t/>
            </a:r>
            <a:br>
              <a:rPr lang="en-US" sz="7200" b="1" dirty="0">
                <a:solidFill>
                  <a:srgbClr val="FF0000"/>
                </a:solidFill>
              </a:rPr>
            </a:br>
            <a:r>
              <a:rPr lang="en-US" b="1" dirty="0">
                <a:latin typeface="Century Gothic" pitchFamily="34" charset="0"/>
              </a:rPr>
              <a:t>HS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38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9094"/>
            <a:ext cx="10515600" cy="77273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Century Gothic" pitchFamily="34" charset="0"/>
              </a:rPr>
              <a:t>Session Objectives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51" y="1081827"/>
            <a:ext cx="11925837" cy="5293216"/>
          </a:xfrm>
          <a:noFill/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en-US" sz="6500" dirty="0" smtClean="0"/>
              <a:t> </a:t>
            </a:r>
            <a:r>
              <a:rPr lang="en-US" sz="12800" dirty="0">
                <a:latin typeface="Century Gothic" pitchFamily="34" charset="0"/>
              </a:rPr>
              <a:t>At the end of this session, participants will be able to provide information regarding: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n-US" sz="12800" dirty="0">
                <a:latin typeface="Century Gothic" pitchFamily="34" charset="0"/>
              </a:rPr>
              <a:t>Structure of the HS Nomenclature 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n-US" sz="12800" dirty="0">
                <a:latin typeface="Century Gothic" pitchFamily="34" charset="0"/>
              </a:rPr>
              <a:t>Compare and contrast HS and CET Structures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n-US" sz="12800" dirty="0">
                <a:latin typeface="Century Gothic" pitchFamily="34" charset="0"/>
              </a:rPr>
              <a:t>Distinguish b/w legal and non-legal text of the HS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n-US" sz="12800" dirty="0">
                <a:latin typeface="Century Gothic" pitchFamily="34" charset="0"/>
              </a:rPr>
              <a:t>Outline basic principles underlying HS structure</a:t>
            </a:r>
          </a:p>
          <a:p>
            <a:pPr marL="0" indent="0">
              <a:buNone/>
            </a:pPr>
            <a:r>
              <a:rPr lang="en-US" sz="7000" dirty="0" smtClean="0"/>
              <a:t>     </a:t>
            </a:r>
          </a:p>
          <a:p>
            <a:pPr marL="0" indent="0">
              <a:buNone/>
            </a:pPr>
            <a:r>
              <a:rPr lang="en-US" sz="5000" dirty="0"/>
              <a:t> </a:t>
            </a:r>
            <a:r>
              <a:rPr lang="en-US" sz="5000" dirty="0" smtClean="0"/>
              <a:t>    </a:t>
            </a:r>
            <a:endParaRPr lang="en-US" sz="5000" dirty="0"/>
          </a:p>
        </p:txBody>
      </p:sp>
      <p:sp>
        <p:nvSpPr>
          <p:cNvPr id="4" name="TextBox 3"/>
          <p:cNvSpPr txBox="1"/>
          <p:nvPr/>
        </p:nvSpPr>
        <p:spPr>
          <a:xfrm>
            <a:off x="5872766" y="6375042"/>
            <a:ext cx="489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4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Century Gothic" pitchFamily="34" charset="0"/>
              </a:rPr>
              <a:t>The Structure of the HS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910" y="1690688"/>
            <a:ext cx="10807890" cy="4926679"/>
          </a:xfrm>
          <a:noFill/>
        </p:spPr>
        <p:txBody>
          <a:bodyPr>
            <a:normAutofit fontScale="25000" lnSpcReduction="20000"/>
          </a:bodyPr>
          <a:lstStyle/>
          <a:p>
            <a:pPr algn="just">
              <a:lnSpc>
                <a:spcPct val="220000"/>
              </a:lnSpc>
            </a:pPr>
            <a:r>
              <a:rPr lang="en-US" sz="6500" dirty="0" smtClean="0"/>
              <a:t> </a:t>
            </a:r>
            <a:r>
              <a:rPr lang="en-US" sz="14400" dirty="0">
                <a:latin typeface="Century Gothic" pitchFamily="34" charset="0"/>
              </a:rPr>
              <a:t>A six-digit nomenclature</a:t>
            </a:r>
          </a:p>
          <a:p>
            <a:pPr algn="just">
              <a:lnSpc>
                <a:spcPct val="220000"/>
              </a:lnSpc>
            </a:pPr>
            <a:r>
              <a:rPr lang="en-US" sz="14400" dirty="0">
                <a:latin typeface="Century Gothic" pitchFamily="34" charset="0"/>
              </a:rPr>
              <a:t>First four digits equal heading</a:t>
            </a:r>
          </a:p>
          <a:p>
            <a:pPr algn="just">
              <a:lnSpc>
                <a:spcPct val="220000"/>
              </a:lnSpc>
            </a:pPr>
            <a:r>
              <a:rPr lang="en-US" sz="14400" dirty="0">
                <a:latin typeface="Century Gothic" pitchFamily="34" charset="0"/>
              </a:rPr>
              <a:t>First six digits equal sub-heading</a:t>
            </a:r>
          </a:p>
          <a:p>
            <a:pPr marL="0" indent="0" algn="just">
              <a:buNone/>
            </a:pPr>
            <a:endParaRPr lang="en-US" sz="11100" dirty="0" smtClean="0"/>
          </a:p>
          <a:p>
            <a:pPr marL="0" indent="0" algn="just">
              <a:buNone/>
            </a:pPr>
            <a:r>
              <a:rPr lang="en-US" sz="11100" dirty="0"/>
              <a:t> </a:t>
            </a:r>
            <a:r>
              <a:rPr lang="en-US" sz="11100" dirty="0" smtClean="0"/>
              <a:t>    </a:t>
            </a:r>
          </a:p>
          <a:p>
            <a:pPr marL="0" indent="0">
              <a:buNone/>
            </a:pPr>
            <a:r>
              <a:rPr lang="en-US" sz="11100" dirty="0"/>
              <a:t> </a:t>
            </a:r>
            <a:r>
              <a:rPr lang="en-US" sz="11100" dirty="0" smtClean="0"/>
              <a:t>    </a:t>
            </a:r>
          </a:p>
          <a:p>
            <a:pPr marL="0" indent="0">
              <a:buNone/>
            </a:pPr>
            <a:r>
              <a:rPr lang="en-US" sz="5000" dirty="0"/>
              <a:t> </a:t>
            </a:r>
            <a:r>
              <a:rPr lang="en-US" sz="5000" dirty="0" smtClean="0"/>
              <a:t>  </a:t>
            </a:r>
            <a:endParaRPr lang="en-US" sz="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CC3A-0B67-4337-8D9A-F15E79C0486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6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8442"/>
            <a:ext cx="12007516" cy="721895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HS Structure—LIB 2012 HS vs. CET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29769091"/>
              </p:ext>
            </p:extLst>
          </p:nvPr>
        </p:nvGraphicFramePr>
        <p:xfrm>
          <a:off x="838200" y="1010652"/>
          <a:ext cx="4672264" cy="5654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132"/>
                <a:gridCol w="2336132"/>
              </a:tblGrid>
              <a:tr h="48983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Century Gothic" pitchFamily="34" charset="0"/>
                        </a:rPr>
                        <a:t>Liberia 2012 HS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7309">
                <a:tc>
                  <a:txBody>
                    <a:bodyPr/>
                    <a:lstStyle/>
                    <a:p>
                      <a:r>
                        <a:rPr lang="en-US" dirty="0" smtClean="0"/>
                        <a:t>Rate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Advalorem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</a:tr>
              <a:tr h="397309"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97309">
                <a:tc>
                  <a:txBody>
                    <a:bodyPr/>
                    <a:lstStyle/>
                    <a:p>
                      <a:r>
                        <a:rPr lang="en-US" dirty="0" smtClean="0"/>
                        <a:t>1.5%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97309">
                <a:tc>
                  <a:txBody>
                    <a:bodyPr/>
                    <a:lstStyle/>
                    <a:p>
                      <a:r>
                        <a:rPr lang="en-US" dirty="0" smtClean="0"/>
                        <a:t>2.5%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473</a:t>
                      </a:r>
                      <a:endParaRPr lang="en-US" dirty="0"/>
                    </a:p>
                  </a:txBody>
                  <a:tcPr/>
                </a:tc>
              </a:tr>
              <a:tr h="397309">
                <a:tc>
                  <a:txBody>
                    <a:bodyPr/>
                    <a:lstStyle/>
                    <a:p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1930</a:t>
                      </a:r>
                      <a:endParaRPr lang="en-US" dirty="0"/>
                    </a:p>
                  </a:txBody>
                  <a:tcPr/>
                </a:tc>
              </a:tr>
              <a:tr h="397309">
                <a:tc>
                  <a:txBody>
                    <a:bodyPr/>
                    <a:lstStyle/>
                    <a:p>
                      <a:r>
                        <a:rPr lang="en-US" dirty="0" smtClean="0"/>
                        <a:t>7.5%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870</a:t>
                      </a:r>
                      <a:endParaRPr lang="en-US" dirty="0"/>
                    </a:p>
                  </a:txBody>
                  <a:tcPr/>
                </a:tc>
              </a:tr>
              <a:tr h="397309"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440</a:t>
                      </a:r>
                      <a:endParaRPr lang="en-US" dirty="0"/>
                    </a:p>
                  </a:txBody>
                  <a:tcPr/>
                </a:tc>
              </a:tr>
              <a:tr h="397309">
                <a:tc>
                  <a:txBody>
                    <a:bodyPr/>
                    <a:lstStyle/>
                    <a:p>
                      <a:r>
                        <a:rPr lang="en-US" dirty="0" smtClean="0"/>
                        <a:t>11%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</a:tr>
              <a:tr h="397309">
                <a:tc>
                  <a:txBody>
                    <a:bodyPr/>
                    <a:lstStyle/>
                    <a:p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989</a:t>
                      </a:r>
                      <a:endParaRPr lang="en-US" dirty="0"/>
                    </a:p>
                  </a:txBody>
                  <a:tcPr/>
                </a:tc>
              </a:tr>
              <a:tr h="397309"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607</a:t>
                      </a:r>
                      <a:endParaRPr lang="en-US" dirty="0"/>
                    </a:p>
                  </a:txBody>
                  <a:tcPr/>
                </a:tc>
              </a:tr>
              <a:tr h="397309">
                <a:tc>
                  <a:txBody>
                    <a:bodyPr/>
                    <a:lstStyle/>
                    <a:p>
                      <a:r>
                        <a:rPr lang="en-US" dirty="0" smtClean="0"/>
                        <a:t>25%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311</a:t>
                      </a:r>
                      <a:endParaRPr lang="en-US" dirty="0"/>
                    </a:p>
                  </a:txBody>
                  <a:tcPr/>
                </a:tc>
              </a:tr>
              <a:tr h="397309">
                <a:tc>
                  <a:txBody>
                    <a:bodyPr/>
                    <a:lstStyle/>
                    <a:p>
                      <a:r>
                        <a:rPr lang="en-US" dirty="0" smtClean="0"/>
                        <a:t>45%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7309">
                <a:tc>
                  <a:txBody>
                    <a:bodyPr/>
                    <a:lstStyle/>
                    <a:p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04389564"/>
              </p:ext>
            </p:extLst>
          </p:nvPr>
        </p:nvGraphicFramePr>
        <p:xfrm>
          <a:off x="6172200" y="1082842"/>
          <a:ext cx="5835316" cy="5510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7658"/>
                <a:gridCol w="2917658"/>
              </a:tblGrid>
              <a:tr h="53736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entury Gothic" pitchFamily="34" charset="0"/>
                        </a:rPr>
                        <a:t>CET</a:t>
                      </a:r>
                      <a:endParaRPr lang="en-US" sz="2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92816">
                <a:tc>
                  <a:txBody>
                    <a:bodyPr/>
                    <a:lstStyle/>
                    <a:p>
                      <a:r>
                        <a:rPr lang="en-US" dirty="0" smtClean="0"/>
                        <a:t>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596420"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Essential goods</a:t>
                      </a:r>
                      <a:endParaRPr lang="en-US" dirty="0"/>
                    </a:p>
                  </a:txBody>
                  <a:tcPr/>
                </a:tc>
              </a:tr>
              <a:tr h="1036345">
                <a:tc>
                  <a:txBody>
                    <a:bodyPr/>
                    <a:lstStyle/>
                    <a:p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Basic raw materials, capital goods and specific inputs</a:t>
                      </a:r>
                      <a:endParaRPr lang="en-US" dirty="0"/>
                    </a:p>
                  </a:txBody>
                  <a:tcPr/>
                </a:tc>
              </a:tr>
              <a:tr h="623529"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Intermediate goods</a:t>
                      </a:r>
                      <a:endParaRPr lang="en-US" dirty="0"/>
                    </a:p>
                  </a:txBody>
                  <a:tcPr/>
                </a:tc>
              </a:tr>
              <a:tr h="826846"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Finished goods (ready for consumption)</a:t>
                      </a:r>
                      <a:endParaRPr lang="en-US" dirty="0"/>
                    </a:p>
                  </a:txBody>
                  <a:tcPr/>
                </a:tc>
              </a:tr>
              <a:tr h="1397146">
                <a:tc>
                  <a:txBody>
                    <a:bodyPr/>
                    <a:lstStyle/>
                    <a:p>
                      <a:r>
                        <a:rPr lang="en-US" dirty="0" smtClean="0"/>
                        <a:t>35%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Selected</a:t>
                      </a:r>
                      <a:r>
                        <a:rPr lang="en-US" baseline="0" dirty="0" smtClean="0"/>
                        <a:t> finished industrial products with regional capacity or potentials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928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87365"/>
            <a:ext cx="12192000" cy="4035973"/>
          </a:xfrm>
        </p:spPr>
        <p:txBody>
          <a:bodyPr/>
          <a:lstStyle/>
          <a:p>
            <a:pPr algn="ctr"/>
            <a:r>
              <a:rPr lang="en-US" sz="13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Century Gothic" pitchFamily="34" charset="0"/>
              </a:rPr>
              <a:t>MUDULE VI</a:t>
            </a: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Century Gothic" pitchFamily="34" charset="0"/>
              </a:rPr>
              <a:t/>
            </a:r>
            <a:b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Century Gothic" pitchFamily="34" charset="0"/>
              </a:rPr>
            </a:b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entury Gothic" pitchFamily="34" charset="0"/>
              </a:rPr>
              <a:t>HS CLASSIFICATION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85624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85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Century Gothic" pitchFamily="34" charset="0"/>
              </a:rPr>
              <a:t>HS STRUCTURE CONT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910" y="1542197"/>
            <a:ext cx="10807890" cy="4634766"/>
          </a:xfrm>
          <a:noFill/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100" dirty="0" smtClean="0"/>
              <a:t> </a:t>
            </a:r>
          </a:p>
          <a:p>
            <a:pPr marL="0" indent="0">
              <a:buNone/>
            </a:pPr>
            <a:r>
              <a:rPr lang="en-US" sz="4800" b="1" dirty="0" smtClean="0">
                <a:latin typeface="Century Gothic" pitchFamily="34" charset="0"/>
              </a:rPr>
              <a:t> 21 </a:t>
            </a:r>
            <a:r>
              <a:rPr lang="en-US" sz="4800" b="1" dirty="0">
                <a:latin typeface="Century Gothic" pitchFamily="34" charset="0"/>
              </a:rPr>
              <a:t>Sections</a:t>
            </a:r>
          </a:p>
          <a:p>
            <a:pPr marL="0" indent="0">
              <a:buNone/>
            </a:pPr>
            <a:r>
              <a:rPr lang="en-US" sz="4000" dirty="0">
                <a:latin typeface="Century Gothic" pitchFamily="34" charset="0"/>
              </a:rPr>
              <a:t>                     </a:t>
            </a:r>
          </a:p>
          <a:p>
            <a:pPr marL="0" indent="0">
              <a:buNone/>
            </a:pPr>
            <a:r>
              <a:rPr lang="en-US" sz="4000" dirty="0">
                <a:latin typeface="Century Gothic" pitchFamily="34" charset="0"/>
              </a:rPr>
              <a:t>                      </a:t>
            </a:r>
            <a:endParaRPr lang="en-US" sz="4000" dirty="0" smtClean="0">
              <a:latin typeface="Century Gothic" pitchFamily="34" charset="0"/>
            </a:endParaRPr>
          </a:p>
          <a:p>
            <a:pPr marL="0" indent="0">
              <a:buNone/>
            </a:pPr>
            <a:r>
              <a:rPr lang="en-US" sz="4000" dirty="0">
                <a:latin typeface="Century Gothic" pitchFamily="34" charset="0"/>
              </a:rPr>
              <a:t> </a:t>
            </a:r>
            <a:r>
              <a:rPr lang="en-US" sz="4000" dirty="0" smtClean="0">
                <a:latin typeface="Century Gothic" pitchFamily="34" charset="0"/>
              </a:rPr>
              <a:t>                         </a:t>
            </a:r>
            <a:r>
              <a:rPr lang="en-US" sz="4800" b="1" dirty="0">
                <a:latin typeface="Century Gothic" pitchFamily="34" charset="0"/>
              </a:rPr>
              <a:t>99 Chapters</a:t>
            </a:r>
          </a:p>
          <a:p>
            <a:pPr marL="0" indent="0">
              <a:buNone/>
            </a:pPr>
            <a:r>
              <a:rPr lang="en-US" sz="4000" dirty="0">
                <a:latin typeface="Century Gothic" pitchFamily="34" charset="0"/>
              </a:rPr>
              <a:t>                                   </a:t>
            </a:r>
          </a:p>
          <a:p>
            <a:pPr marL="0" indent="0">
              <a:buNone/>
            </a:pPr>
            <a:r>
              <a:rPr lang="en-US" sz="4000" dirty="0">
                <a:latin typeface="Century Gothic" pitchFamily="34" charset="0"/>
              </a:rPr>
              <a:t>                                 </a:t>
            </a:r>
            <a:endParaRPr lang="en-US" sz="4000" dirty="0" smtClean="0">
              <a:latin typeface="Century Gothic" pitchFamily="34" charset="0"/>
            </a:endParaRPr>
          </a:p>
          <a:p>
            <a:pPr marL="0" indent="0">
              <a:buNone/>
            </a:pPr>
            <a:r>
              <a:rPr lang="en-US" sz="4000" b="1" dirty="0">
                <a:latin typeface="Century Gothic" pitchFamily="34" charset="0"/>
              </a:rPr>
              <a:t> </a:t>
            </a:r>
            <a:r>
              <a:rPr lang="en-US" sz="4000" b="1" dirty="0" smtClean="0">
                <a:latin typeface="Century Gothic" pitchFamily="34" charset="0"/>
              </a:rPr>
              <a:t>                                         </a:t>
            </a:r>
            <a:r>
              <a:rPr lang="en-US" sz="4800" b="1" dirty="0" smtClean="0">
                <a:latin typeface="Century Gothic" pitchFamily="34" charset="0"/>
              </a:rPr>
              <a:t>1258 </a:t>
            </a:r>
            <a:r>
              <a:rPr lang="en-US" sz="4800" b="1" dirty="0">
                <a:latin typeface="Century Gothic" pitchFamily="34" charset="0"/>
              </a:rPr>
              <a:t>Headings</a:t>
            </a:r>
          </a:p>
          <a:p>
            <a:pPr marL="0" indent="0">
              <a:buNone/>
            </a:pPr>
            <a:r>
              <a:rPr lang="en-US" sz="4000" dirty="0">
                <a:latin typeface="Century Gothic" pitchFamily="34" charset="0"/>
              </a:rPr>
              <a:t>                                                  </a:t>
            </a:r>
          </a:p>
          <a:p>
            <a:pPr marL="0" indent="0">
              <a:buNone/>
            </a:pPr>
            <a:r>
              <a:rPr lang="en-US" sz="4000" dirty="0">
                <a:latin typeface="Century Gothic" pitchFamily="34" charset="0"/>
              </a:rPr>
              <a:t>                                                         </a:t>
            </a:r>
          </a:p>
          <a:p>
            <a:pPr marL="0" indent="0">
              <a:buNone/>
            </a:pPr>
            <a:r>
              <a:rPr lang="en-US" sz="4000" dirty="0">
                <a:latin typeface="Century Gothic" pitchFamily="34" charset="0"/>
              </a:rPr>
              <a:t>                                              </a:t>
            </a:r>
            <a:r>
              <a:rPr lang="en-US" sz="4000" dirty="0" smtClean="0">
                <a:latin typeface="Century Gothic" pitchFamily="34" charset="0"/>
              </a:rPr>
              <a:t>              </a:t>
            </a:r>
            <a:r>
              <a:rPr lang="en-US" sz="4800" b="1" dirty="0">
                <a:latin typeface="Century Gothic" pitchFamily="34" charset="0"/>
              </a:rPr>
              <a:t>5387 Subheadings</a:t>
            </a:r>
          </a:p>
          <a:p>
            <a:pPr marL="0" indent="0">
              <a:buNone/>
            </a:pPr>
            <a:r>
              <a:rPr lang="en-US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1844843" y="2382252"/>
            <a:ext cx="1524000" cy="533400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317958" y="4684295"/>
            <a:ext cx="1524000" cy="533400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3537284" y="3557337"/>
            <a:ext cx="1524000" cy="533400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11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12007516" cy="765842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entury Gothic" pitchFamily="34" charset="0"/>
              </a:rPr>
              <a:t>The HS Structure—Diagrammatic Illustration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910" y="1542197"/>
            <a:ext cx="10807890" cy="4634766"/>
          </a:xfrm>
          <a:noFill/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sz="11100" dirty="0" smtClean="0"/>
          </a:p>
          <a:p>
            <a:pPr marL="0" indent="0">
              <a:buNone/>
            </a:pPr>
            <a:endParaRPr lang="en-US" sz="11100" dirty="0" smtClean="0"/>
          </a:p>
          <a:p>
            <a:pPr marL="0" indent="0">
              <a:buNone/>
            </a:pPr>
            <a:endParaRPr lang="en-US" sz="5800" dirty="0" smtClean="0"/>
          </a:p>
          <a:p>
            <a:pPr marL="0" indent="0">
              <a:buNone/>
            </a:pPr>
            <a:endParaRPr lang="en-US" sz="5800" dirty="0" smtClean="0"/>
          </a:p>
          <a:p>
            <a:pPr marL="0" indent="0">
              <a:buNone/>
            </a:pPr>
            <a:r>
              <a:rPr lang="en-US" sz="5800" dirty="0"/>
              <a:t> </a:t>
            </a:r>
            <a:r>
              <a:rPr lang="en-US" sz="5800" dirty="0" smtClean="0"/>
              <a:t>    </a:t>
            </a:r>
          </a:p>
          <a:p>
            <a:pPr marL="0" indent="0">
              <a:buNone/>
            </a:pPr>
            <a:r>
              <a:rPr lang="en-US" sz="5800" dirty="0"/>
              <a:t> </a:t>
            </a:r>
            <a:r>
              <a:rPr lang="en-US" sz="5800" dirty="0" smtClean="0"/>
              <a:t>               </a:t>
            </a:r>
            <a:r>
              <a:rPr lang="en-US" sz="5100" dirty="0" smtClean="0"/>
              <a:t>  </a:t>
            </a:r>
          </a:p>
          <a:p>
            <a:pPr marL="0" indent="0">
              <a:buNone/>
            </a:pPr>
            <a:r>
              <a:rPr lang="en-US" sz="7000" dirty="0"/>
              <a:t> </a:t>
            </a:r>
            <a:r>
              <a:rPr lang="en-US" sz="7000" dirty="0" smtClean="0"/>
              <a:t>    </a:t>
            </a:r>
          </a:p>
          <a:p>
            <a:pPr marL="0" indent="0">
              <a:buNone/>
            </a:pPr>
            <a:r>
              <a:rPr lang="en-US" sz="5000" dirty="0"/>
              <a:t> </a:t>
            </a:r>
            <a:r>
              <a:rPr lang="en-US" sz="5000" dirty="0" smtClean="0"/>
              <a:t>    </a:t>
            </a:r>
            <a:endParaRPr lang="en-US" sz="5000" dirty="0"/>
          </a:p>
        </p:txBody>
      </p:sp>
      <p:pic>
        <p:nvPicPr>
          <p:cNvPr id="4" name="Content Placeholder 10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322719" y="-2043360"/>
            <a:ext cx="5197641" cy="11690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11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12007516" cy="765842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entury Gothic" pitchFamily="34" charset="0"/>
              </a:rPr>
              <a:t>HS Structure Cont.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505" y="1542196"/>
            <a:ext cx="11742821" cy="5099235"/>
          </a:xfrm>
          <a:noFill/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11100" dirty="0" smtClean="0"/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14400" b="1" dirty="0">
                <a:latin typeface="Century Gothic" pitchFamily="34" charset="0"/>
              </a:rPr>
              <a:t>International—(HS)</a:t>
            </a:r>
            <a:r>
              <a:rPr lang="en-US" sz="14400" dirty="0">
                <a:latin typeface="Century Gothic" pitchFamily="34" charset="0"/>
              </a:rPr>
              <a:t>				</a:t>
            </a:r>
            <a:r>
              <a:rPr lang="en-US" sz="14400" b="1" dirty="0">
                <a:latin typeface="Century Gothic" pitchFamily="34" charset="0"/>
              </a:rPr>
              <a:t>Code Positions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14400" dirty="0">
                <a:latin typeface="Century Gothic" pitchFamily="34" charset="0"/>
              </a:rPr>
              <a:t>Chapter						</a:t>
            </a:r>
            <a:r>
              <a:rPr lang="en-US" sz="14400" dirty="0" smtClean="0">
                <a:latin typeface="Century Gothic" pitchFamily="34" charset="0"/>
              </a:rPr>
              <a:t>1 </a:t>
            </a:r>
            <a:r>
              <a:rPr lang="en-US" sz="14400" dirty="0">
                <a:latin typeface="Century Gothic" pitchFamily="34" charset="0"/>
              </a:rPr>
              <a:t>&amp; 2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14400" dirty="0">
                <a:latin typeface="Century Gothic" pitchFamily="34" charset="0"/>
              </a:rPr>
              <a:t>Heading						</a:t>
            </a:r>
            <a:r>
              <a:rPr lang="en-US" sz="14400" dirty="0" smtClean="0">
                <a:latin typeface="Century Gothic" pitchFamily="34" charset="0"/>
              </a:rPr>
              <a:t>3 </a:t>
            </a:r>
            <a:r>
              <a:rPr lang="en-US" sz="14400" dirty="0">
                <a:latin typeface="Century Gothic" pitchFamily="34" charset="0"/>
              </a:rPr>
              <a:t>&amp; 4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14400" dirty="0">
                <a:latin typeface="Century Gothic" pitchFamily="34" charset="0"/>
              </a:rPr>
              <a:t>Subheading					</a:t>
            </a:r>
            <a:r>
              <a:rPr lang="en-US" sz="14400" dirty="0" smtClean="0">
                <a:latin typeface="Century Gothic" pitchFamily="34" charset="0"/>
              </a:rPr>
              <a:t>        5 </a:t>
            </a:r>
            <a:r>
              <a:rPr lang="en-US" sz="14400" dirty="0">
                <a:latin typeface="Century Gothic" pitchFamily="34" charset="0"/>
              </a:rPr>
              <a:t>&amp; 6	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n-US" sz="5800" dirty="0" smtClean="0"/>
          </a:p>
          <a:p>
            <a:pPr marL="0" indent="0">
              <a:buNone/>
            </a:pPr>
            <a:endParaRPr lang="en-US" sz="5800" dirty="0" smtClean="0"/>
          </a:p>
          <a:p>
            <a:pPr marL="0" indent="0">
              <a:buNone/>
            </a:pPr>
            <a:r>
              <a:rPr lang="en-US" sz="5800" dirty="0"/>
              <a:t> </a:t>
            </a:r>
            <a:r>
              <a:rPr lang="en-US" sz="5800" dirty="0" smtClean="0"/>
              <a:t>    </a:t>
            </a:r>
          </a:p>
          <a:p>
            <a:pPr marL="0" indent="0">
              <a:buNone/>
            </a:pPr>
            <a:r>
              <a:rPr lang="en-US" sz="5800" dirty="0"/>
              <a:t> </a:t>
            </a:r>
            <a:r>
              <a:rPr lang="en-US" sz="5800" dirty="0" smtClean="0"/>
              <a:t>               </a:t>
            </a:r>
            <a:r>
              <a:rPr lang="en-US" sz="5100" dirty="0" smtClean="0"/>
              <a:t>  </a:t>
            </a:r>
          </a:p>
          <a:p>
            <a:pPr marL="0" indent="0">
              <a:buNone/>
            </a:pPr>
            <a:r>
              <a:rPr lang="en-US" sz="7000" dirty="0"/>
              <a:t> </a:t>
            </a:r>
            <a:r>
              <a:rPr lang="en-US" sz="7000" dirty="0" smtClean="0"/>
              <a:t>    </a:t>
            </a:r>
          </a:p>
          <a:p>
            <a:pPr marL="0" indent="0">
              <a:buNone/>
            </a:pPr>
            <a:r>
              <a:rPr lang="en-US" sz="5000" dirty="0"/>
              <a:t> </a:t>
            </a:r>
            <a:r>
              <a:rPr lang="en-US" sz="5000" dirty="0" smtClean="0"/>
              <a:t>    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88362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7227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Century Gothic" pitchFamily="34" charset="0"/>
              </a:rPr>
              <a:t>Basic </a:t>
            </a:r>
            <a:r>
              <a:rPr lang="en-US" sz="4000" b="1" dirty="0" smtClean="0">
                <a:solidFill>
                  <a:srgbClr val="FF0000"/>
                </a:solidFill>
                <a:latin typeface="Century Gothic" pitchFamily="34" charset="0"/>
              </a:rPr>
              <a:t>Principles </a:t>
            </a:r>
            <a:r>
              <a:rPr lang="en-US" sz="4000" b="1" dirty="0">
                <a:solidFill>
                  <a:srgbClr val="FF0000"/>
                </a:solidFill>
                <a:latin typeface="Century Gothic" pitchFamily="34" charset="0"/>
              </a:rPr>
              <a:t>of the HS Structure</a:t>
            </a:r>
            <a:endParaRPr lang="en-US" sz="200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632" y="1542197"/>
            <a:ext cx="11766884" cy="5002982"/>
          </a:xfrm>
          <a:noFill/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7200" dirty="0">
                <a:latin typeface="Century Gothic" pitchFamily="34" charset="0"/>
              </a:rPr>
              <a:t>Level of processing of the goods</a:t>
            </a:r>
          </a:p>
          <a:p>
            <a:pPr algn="just">
              <a:lnSpc>
                <a:spcPct val="150000"/>
              </a:lnSpc>
            </a:pPr>
            <a:r>
              <a:rPr lang="en-US" sz="7200" dirty="0">
                <a:latin typeface="Century Gothic" pitchFamily="34" charset="0"/>
              </a:rPr>
              <a:t>Origin of the goods</a:t>
            </a:r>
          </a:p>
          <a:p>
            <a:pPr algn="just">
              <a:lnSpc>
                <a:spcPct val="150000"/>
              </a:lnSpc>
            </a:pPr>
            <a:r>
              <a:rPr lang="en-US" sz="7200" dirty="0">
                <a:latin typeface="Century Gothic" pitchFamily="34" charset="0"/>
              </a:rPr>
              <a:t>Chemical composition of the goods</a:t>
            </a:r>
          </a:p>
          <a:p>
            <a:pPr algn="just">
              <a:lnSpc>
                <a:spcPct val="150000"/>
              </a:lnSpc>
            </a:pPr>
            <a:r>
              <a:rPr lang="en-US" sz="7200" dirty="0">
                <a:latin typeface="Century Gothic" pitchFamily="34" charset="0"/>
              </a:rPr>
              <a:t>Material make-up of the goods</a:t>
            </a:r>
          </a:p>
          <a:p>
            <a:pPr algn="just">
              <a:lnSpc>
                <a:spcPct val="150000"/>
              </a:lnSpc>
            </a:pPr>
            <a:r>
              <a:rPr lang="en-US" sz="7200" dirty="0">
                <a:latin typeface="Century Gothic" pitchFamily="34" charset="0"/>
              </a:rPr>
              <a:t>Functions of the goods</a:t>
            </a:r>
          </a:p>
        </p:txBody>
      </p:sp>
    </p:spTree>
    <p:extLst>
      <p:ext uri="{BB962C8B-B14F-4D97-AF65-F5344CB8AC3E}">
        <p14:creationId xmlns:p14="http://schemas.microsoft.com/office/powerpoint/2010/main" val="313103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12007516" cy="57333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entury Gothic" pitchFamily="34" charset="0"/>
              </a:rPr>
              <a:t>Text of the HS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443" y="890337"/>
            <a:ext cx="11839074" cy="5967663"/>
          </a:xfrm>
          <a:noFill/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11100" dirty="0" smtClean="0"/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11200" b="1" dirty="0" smtClean="0">
                <a:latin typeface="Century Gothic" pitchFamily="34" charset="0"/>
              </a:rPr>
              <a:t>Legal		</a:t>
            </a:r>
            <a:r>
              <a:rPr lang="en-US" sz="11200" dirty="0" smtClean="0">
                <a:latin typeface="Century Gothic" pitchFamily="34" charset="0"/>
              </a:rPr>
              <a:t>		</a:t>
            </a:r>
            <a:r>
              <a:rPr lang="en-US" sz="11200" dirty="0">
                <a:latin typeface="Century Gothic" pitchFamily="34" charset="0"/>
              </a:rPr>
              <a:t> </a:t>
            </a:r>
            <a:r>
              <a:rPr lang="en-US" sz="11200" dirty="0" smtClean="0">
                <a:latin typeface="Century Gothic" pitchFamily="34" charset="0"/>
              </a:rPr>
              <a:t>              </a:t>
            </a:r>
            <a:r>
              <a:rPr lang="en-US" sz="11200" b="1" dirty="0" smtClean="0">
                <a:latin typeface="Century Gothic" pitchFamily="34" charset="0"/>
              </a:rPr>
              <a:t>Non-Legal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1200" dirty="0" smtClean="0">
                <a:latin typeface="Century Gothic" pitchFamily="34" charset="0"/>
              </a:rPr>
              <a:t>GIRs						  index				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1200" dirty="0" smtClean="0">
                <a:latin typeface="Century Gothic" pitchFamily="34" charset="0"/>
              </a:rPr>
              <a:t>Section Notes</a:t>
            </a:r>
            <a:r>
              <a:rPr lang="en-US" sz="11200" dirty="0">
                <a:latin typeface="Century Gothic" pitchFamily="34" charset="0"/>
              </a:rPr>
              <a:t>			</a:t>
            </a:r>
            <a:r>
              <a:rPr lang="en-US" sz="11200" dirty="0" smtClean="0">
                <a:latin typeface="Century Gothic" pitchFamily="34" charset="0"/>
              </a:rPr>
              <a:t>           Section Titles</a:t>
            </a:r>
            <a:endParaRPr lang="en-US" sz="11200" dirty="0">
              <a:latin typeface="Century Gothic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1200" dirty="0" smtClean="0">
                <a:latin typeface="Century Gothic" pitchFamily="34" charset="0"/>
              </a:rPr>
              <a:t>Chapter Notes                               Chapter Titles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1200" dirty="0" smtClean="0">
                <a:latin typeface="Century Gothic" pitchFamily="34" charset="0"/>
              </a:rPr>
              <a:t>Subheading Notes                        Subchapter Titles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1200" dirty="0" smtClean="0">
                <a:latin typeface="Century Gothic" pitchFamily="34" charset="0"/>
              </a:rPr>
              <a:t>Heading                                         Explanatory Notes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1200" dirty="0" smtClean="0">
                <a:latin typeface="Century Gothic" pitchFamily="34" charset="0"/>
              </a:rPr>
              <a:t>Subheading                         Compendium </a:t>
            </a:r>
            <a:r>
              <a:rPr lang="en-US" sz="11200" dirty="0">
                <a:latin typeface="Century Gothic" pitchFamily="34" charset="0"/>
              </a:rPr>
              <a:t>of classification opinion</a:t>
            </a:r>
            <a:r>
              <a:rPr lang="en-US" sz="11200" dirty="0" smtClean="0">
                <a:latin typeface="Century Gothic" pitchFamily="34" charset="0"/>
              </a:rPr>
              <a:t>                                                                                                                                                                                                           				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n-US" sz="14400" dirty="0" smtClean="0">
              <a:latin typeface="Century Gothic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14400" dirty="0">
                <a:latin typeface="Century Gothic" pitchFamily="34" charset="0"/>
              </a:rPr>
              <a:t>					</a:t>
            </a:r>
            <a:r>
              <a:rPr lang="en-US" sz="14400" dirty="0" smtClean="0">
                <a:latin typeface="Century Gothic" pitchFamily="34" charset="0"/>
              </a:rPr>
              <a:t>        </a:t>
            </a:r>
            <a:r>
              <a:rPr lang="en-US" sz="14400" dirty="0">
                <a:latin typeface="Century Gothic" pitchFamily="34" charset="0"/>
              </a:rPr>
              <a:t>	</a:t>
            </a:r>
            <a:endParaRPr lang="en-US" sz="5800" dirty="0" smtClean="0"/>
          </a:p>
          <a:p>
            <a:pPr marL="0" indent="0">
              <a:buNone/>
            </a:pPr>
            <a:endParaRPr lang="en-US" sz="5800" dirty="0" smtClean="0"/>
          </a:p>
          <a:p>
            <a:pPr marL="0" indent="0">
              <a:buNone/>
            </a:pPr>
            <a:r>
              <a:rPr lang="en-US" sz="5800" dirty="0"/>
              <a:t> </a:t>
            </a:r>
            <a:r>
              <a:rPr lang="en-US" sz="5800" dirty="0" smtClean="0"/>
              <a:t>    </a:t>
            </a:r>
          </a:p>
          <a:p>
            <a:pPr marL="0" indent="0">
              <a:buNone/>
            </a:pPr>
            <a:r>
              <a:rPr lang="en-US" sz="5800" dirty="0"/>
              <a:t> </a:t>
            </a:r>
            <a:r>
              <a:rPr lang="en-US" sz="5800" dirty="0" smtClean="0"/>
              <a:t>               </a:t>
            </a:r>
            <a:r>
              <a:rPr lang="en-US" sz="5100" dirty="0" smtClean="0"/>
              <a:t>  </a:t>
            </a:r>
          </a:p>
          <a:p>
            <a:pPr marL="0" indent="0">
              <a:buNone/>
            </a:pPr>
            <a:r>
              <a:rPr lang="en-US" sz="7000" dirty="0"/>
              <a:t> </a:t>
            </a:r>
            <a:r>
              <a:rPr lang="en-US" sz="7000" dirty="0" smtClean="0"/>
              <a:t>    </a:t>
            </a:r>
          </a:p>
          <a:p>
            <a:pPr marL="0" indent="0">
              <a:buNone/>
            </a:pPr>
            <a:r>
              <a:rPr lang="en-US" sz="5000" dirty="0"/>
              <a:t> </a:t>
            </a:r>
            <a:r>
              <a:rPr lang="en-US" sz="5000" dirty="0" smtClean="0"/>
              <a:t>    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88693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327" y="1443789"/>
            <a:ext cx="11405936" cy="4523874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>
                <a:solidFill>
                  <a:srgbClr val="FF0000"/>
                </a:solidFill>
                <a:latin typeface="Century Gothic" pitchFamily="34" charset="0"/>
              </a:rPr>
              <a:t>SESSION III </a:t>
            </a:r>
            <a:br>
              <a:rPr lang="en-US" sz="8000" b="1" dirty="0">
                <a:solidFill>
                  <a:srgbClr val="FF0000"/>
                </a:solidFill>
                <a:latin typeface="Century Gothic" pitchFamily="34" charset="0"/>
              </a:rPr>
            </a:br>
            <a:r>
              <a:rPr lang="en-US" b="1" dirty="0">
                <a:latin typeface="Century Gothic" pitchFamily="34" charset="0"/>
              </a:rPr>
              <a:t>OVERVIEW AND APPLICATION OF THE GIRS</a:t>
            </a:r>
            <a:endParaRPr lang="en-US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40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396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Century Gothic" pitchFamily="34" charset="0"/>
              </a:rPr>
              <a:t>Session Objectives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909" y="1542197"/>
            <a:ext cx="11317227" cy="4882666"/>
          </a:xfrm>
          <a:noFill/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en-US" sz="9600" dirty="0">
                <a:latin typeface="Century Gothic" pitchFamily="34" charset="0"/>
              </a:rPr>
              <a:t>At the end of this session, participants will be able to: 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n-US" sz="9600" dirty="0">
                <a:latin typeface="Century Gothic" pitchFamily="34" charset="0"/>
              </a:rPr>
              <a:t>provide information on General Interpretative Rules (GIRS</a:t>
            </a:r>
            <a:r>
              <a:rPr lang="en-US" sz="9600" dirty="0" smtClean="0">
                <a:latin typeface="Century Gothic" pitchFamily="34" charset="0"/>
              </a:rPr>
              <a:t>)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n-US" sz="9600" dirty="0" smtClean="0">
                <a:latin typeface="Century Gothic" pitchFamily="34" charset="0"/>
              </a:rPr>
              <a:t>Outline the principles of tariff classification</a:t>
            </a:r>
            <a:endParaRPr lang="en-US" sz="9600" dirty="0">
              <a:latin typeface="Century Gothic" pitchFamily="34" charset="0"/>
            </a:endParaRPr>
          </a:p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n-US" sz="9600" dirty="0">
                <a:latin typeface="Century Gothic" pitchFamily="34" charset="0"/>
              </a:rPr>
              <a:t>List the steps to using  the HS 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n-US" sz="9600" dirty="0">
                <a:latin typeface="Century Gothic" pitchFamily="34" charset="0"/>
              </a:rPr>
              <a:t>Correctly apply the GIRs to classify goods</a:t>
            </a:r>
          </a:p>
          <a:p>
            <a:pPr marL="0" lvl="0" indent="0" algn="just">
              <a:buNone/>
            </a:pPr>
            <a:endParaRPr lang="en-US" sz="11100" dirty="0" smtClean="0"/>
          </a:p>
          <a:p>
            <a:pPr marL="0" indent="0">
              <a:buNone/>
            </a:pPr>
            <a:endParaRPr lang="en-US" sz="11100" dirty="0" smtClean="0"/>
          </a:p>
          <a:p>
            <a:pPr marL="0" indent="0">
              <a:buNone/>
            </a:pPr>
            <a:endParaRPr lang="en-US" sz="5800" dirty="0" smtClean="0"/>
          </a:p>
          <a:p>
            <a:pPr marL="0" indent="0">
              <a:buNone/>
            </a:pPr>
            <a:endParaRPr lang="en-US" sz="5800" dirty="0" smtClean="0"/>
          </a:p>
          <a:p>
            <a:pPr marL="0" indent="0">
              <a:buNone/>
            </a:pPr>
            <a:r>
              <a:rPr lang="en-US" sz="5800" dirty="0"/>
              <a:t> </a:t>
            </a:r>
            <a:r>
              <a:rPr lang="en-US" sz="5800" dirty="0" smtClean="0"/>
              <a:t>    </a:t>
            </a:r>
          </a:p>
          <a:p>
            <a:pPr marL="0" indent="0">
              <a:buNone/>
            </a:pPr>
            <a:r>
              <a:rPr lang="en-US" sz="5800" dirty="0"/>
              <a:t> </a:t>
            </a:r>
            <a:r>
              <a:rPr lang="en-US" sz="5800" dirty="0" smtClean="0"/>
              <a:t>               </a:t>
            </a:r>
            <a:r>
              <a:rPr lang="en-US" sz="5100" dirty="0" smtClean="0"/>
              <a:t>  </a:t>
            </a:r>
          </a:p>
          <a:p>
            <a:pPr marL="0" indent="0">
              <a:buNone/>
            </a:pPr>
            <a:r>
              <a:rPr lang="en-US" sz="7000" dirty="0"/>
              <a:t> </a:t>
            </a:r>
            <a:r>
              <a:rPr lang="en-US" sz="7000" dirty="0" smtClean="0"/>
              <a:t>    </a:t>
            </a:r>
          </a:p>
          <a:p>
            <a:pPr marL="0" indent="0">
              <a:buNone/>
            </a:pPr>
            <a:r>
              <a:rPr lang="en-US" sz="5000" dirty="0"/>
              <a:t> </a:t>
            </a:r>
            <a:r>
              <a:rPr lang="en-US" sz="5000" dirty="0" smtClean="0"/>
              <a:t>    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00113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396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Century Gothic" pitchFamily="34" charset="0"/>
              </a:rPr>
              <a:t>Principles of tariff classification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909" y="1542197"/>
            <a:ext cx="11317227" cy="4882666"/>
          </a:xfrm>
          <a:noFill/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en-US" sz="9600" dirty="0">
                <a:latin typeface="Century Gothic" pitchFamily="34" charset="0"/>
              </a:rPr>
              <a:t>A commodity can be classified either by: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9600" dirty="0">
                <a:latin typeface="Century Gothic" pitchFamily="34" charset="0"/>
              </a:rPr>
              <a:t>Terms of heading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9600" dirty="0">
                <a:latin typeface="Century Gothic" pitchFamily="34" charset="0"/>
              </a:rPr>
              <a:t>Notes to sections, chapters or subheadings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9600" dirty="0">
                <a:latin typeface="Century Gothic" pitchFamily="34" charset="0"/>
              </a:rPr>
              <a:t>General Interpretative Rules</a:t>
            </a:r>
          </a:p>
          <a:p>
            <a:pPr marL="0" indent="0">
              <a:buNone/>
            </a:pPr>
            <a:endParaRPr lang="en-US" sz="5800" dirty="0" smtClean="0"/>
          </a:p>
          <a:p>
            <a:pPr marL="0" indent="0">
              <a:buNone/>
            </a:pPr>
            <a:endParaRPr lang="en-US" sz="5800" dirty="0" smtClean="0"/>
          </a:p>
          <a:p>
            <a:pPr marL="0" indent="0">
              <a:buNone/>
            </a:pPr>
            <a:r>
              <a:rPr lang="en-US" sz="5800" dirty="0"/>
              <a:t> </a:t>
            </a:r>
            <a:r>
              <a:rPr lang="en-US" sz="5800" dirty="0" smtClean="0"/>
              <a:t>    </a:t>
            </a:r>
          </a:p>
          <a:p>
            <a:pPr marL="0" indent="0">
              <a:buNone/>
            </a:pPr>
            <a:r>
              <a:rPr lang="en-US" sz="5800" dirty="0"/>
              <a:t> </a:t>
            </a:r>
            <a:r>
              <a:rPr lang="en-US" sz="5800" dirty="0" smtClean="0"/>
              <a:t>               </a:t>
            </a:r>
            <a:r>
              <a:rPr lang="en-US" sz="5100" dirty="0" smtClean="0"/>
              <a:t>  </a:t>
            </a:r>
          </a:p>
          <a:p>
            <a:pPr marL="0" indent="0">
              <a:buNone/>
            </a:pPr>
            <a:r>
              <a:rPr lang="en-US" sz="7000" dirty="0"/>
              <a:t> </a:t>
            </a:r>
            <a:r>
              <a:rPr lang="en-US" sz="7000" dirty="0" smtClean="0"/>
              <a:t>    </a:t>
            </a:r>
          </a:p>
          <a:p>
            <a:pPr marL="0" indent="0">
              <a:buNone/>
            </a:pPr>
            <a:r>
              <a:rPr lang="en-US" sz="5000" dirty="0"/>
              <a:t> </a:t>
            </a:r>
            <a:r>
              <a:rPr lang="en-US" sz="5000" dirty="0" smtClean="0"/>
              <a:t>    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28849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396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Century Gothic" pitchFamily="34" charset="0"/>
              </a:rPr>
              <a:t>General Observation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909" y="1542197"/>
            <a:ext cx="11317227" cy="4882666"/>
          </a:xfrm>
          <a:noFill/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9600" dirty="0">
                <a:latin typeface="Century Gothic" pitchFamily="34" charset="0"/>
              </a:rPr>
              <a:t>Goods in the HS are grouped in two broad categories: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9600" dirty="0">
                <a:latin typeface="Century Gothic" pitchFamily="34" charset="0"/>
              </a:rPr>
              <a:t>Goods which the earth is endowed with.</a:t>
            </a:r>
            <a:br>
              <a:rPr lang="en-US" sz="9600" dirty="0">
                <a:latin typeface="Century Gothic" pitchFamily="34" charset="0"/>
              </a:rPr>
            </a:br>
            <a:r>
              <a:rPr lang="en-US" sz="9600" dirty="0">
                <a:latin typeface="Century Gothic" pitchFamily="34" charset="0"/>
              </a:rPr>
              <a:t>E.g. minerals, animals, plant water, etc.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9600" dirty="0">
                <a:latin typeface="Century Gothic" pitchFamily="34" charset="0"/>
              </a:rPr>
              <a:t>Goods which are man-made</a:t>
            </a:r>
            <a:br>
              <a:rPr lang="en-US" sz="9600" dirty="0">
                <a:latin typeface="Century Gothic" pitchFamily="34" charset="0"/>
              </a:rPr>
            </a:br>
            <a:r>
              <a:rPr lang="en-US" sz="9600" dirty="0">
                <a:latin typeface="Century Gothic" pitchFamily="34" charset="0"/>
              </a:rPr>
              <a:t>e.g. TVs, motor vehicles, the list is endless because of change in technologies</a:t>
            </a:r>
          </a:p>
        </p:txBody>
      </p:sp>
    </p:spTree>
    <p:extLst>
      <p:ext uri="{BB962C8B-B14F-4D97-AF65-F5344CB8AC3E}">
        <p14:creationId xmlns:p14="http://schemas.microsoft.com/office/powerpoint/2010/main" val="344720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396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Century Gothic" pitchFamily="34" charset="0"/>
              </a:rPr>
              <a:t>General </a:t>
            </a:r>
            <a:r>
              <a:rPr lang="en-US" sz="4000" b="1" dirty="0" smtClean="0">
                <a:solidFill>
                  <a:srgbClr val="FF0000"/>
                </a:solidFill>
                <a:latin typeface="Century Gothic" pitchFamily="34" charset="0"/>
              </a:rPr>
              <a:t>Observation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Century Gothic" pitchFamily="34" charset="0"/>
              </a:rPr>
              <a:t>Cont</a:t>
            </a:r>
            <a:r>
              <a:rPr lang="en-US" sz="4000" dirty="0" smtClean="0">
                <a:solidFill>
                  <a:srgbClr val="FF0000"/>
                </a:solidFill>
              </a:rPr>
              <a:t>.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909" y="1542197"/>
            <a:ext cx="11317227" cy="5123298"/>
          </a:xfrm>
          <a:noFill/>
        </p:spPr>
        <p:txBody>
          <a:bodyPr>
            <a:normAutofit fontScale="25000" lnSpcReduction="20000"/>
          </a:bodyPr>
          <a:lstStyle/>
          <a:p>
            <a:pPr algn="just">
              <a:lnSpc>
                <a:spcPct val="220000"/>
              </a:lnSpc>
            </a:pPr>
            <a:r>
              <a:rPr lang="en-US" sz="14400" dirty="0">
                <a:latin typeface="Century Gothic" pitchFamily="34" charset="0"/>
              </a:rPr>
              <a:t>Goods under chapters 1 to 83 are generally classified according to material of manufacture</a:t>
            </a:r>
          </a:p>
          <a:p>
            <a:pPr algn="just">
              <a:lnSpc>
                <a:spcPct val="220000"/>
              </a:lnSpc>
            </a:pPr>
            <a:r>
              <a:rPr lang="en-US" sz="14400" dirty="0">
                <a:latin typeface="Century Gothic" pitchFamily="34" charset="0"/>
              </a:rPr>
              <a:t>Under chapter 84 to 96 are generally classified to function</a:t>
            </a:r>
          </a:p>
          <a:p>
            <a:pPr marL="0" indent="0">
              <a:lnSpc>
                <a:spcPct val="220000"/>
              </a:lnSpc>
              <a:buNone/>
            </a:pPr>
            <a:endParaRPr lang="en-US" sz="11200" dirty="0" smtClean="0"/>
          </a:p>
          <a:p>
            <a:pPr marL="0" indent="0">
              <a:lnSpc>
                <a:spcPct val="220000"/>
              </a:lnSpc>
              <a:buNone/>
            </a:pPr>
            <a:endParaRPr lang="en-US" sz="11200" dirty="0" smtClean="0"/>
          </a:p>
          <a:p>
            <a:pPr marL="0" indent="0">
              <a:lnSpc>
                <a:spcPct val="220000"/>
              </a:lnSpc>
              <a:buNone/>
            </a:pPr>
            <a:r>
              <a:rPr lang="en-US" sz="11200" dirty="0"/>
              <a:t> </a:t>
            </a:r>
            <a:r>
              <a:rPr lang="en-US" sz="11200" dirty="0" smtClean="0"/>
              <a:t>    </a:t>
            </a:r>
          </a:p>
          <a:p>
            <a:pPr marL="0" indent="0">
              <a:lnSpc>
                <a:spcPct val="220000"/>
              </a:lnSpc>
              <a:buNone/>
            </a:pPr>
            <a:r>
              <a:rPr lang="en-US" sz="11200" dirty="0"/>
              <a:t> </a:t>
            </a:r>
            <a:r>
              <a:rPr lang="en-US" sz="11200" dirty="0" smtClean="0"/>
              <a:t>                 </a:t>
            </a:r>
          </a:p>
          <a:p>
            <a:pPr marL="0" indent="0">
              <a:buNone/>
            </a:pPr>
            <a:r>
              <a:rPr lang="en-US" sz="7000" dirty="0"/>
              <a:t> </a:t>
            </a:r>
            <a:r>
              <a:rPr lang="en-US" sz="7000" dirty="0" smtClean="0"/>
              <a:t>    </a:t>
            </a:r>
          </a:p>
          <a:p>
            <a:pPr marL="0" indent="0">
              <a:buNone/>
            </a:pPr>
            <a:r>
              <a:rPr lang="en-US" sz="5000" dirty="0"/>
              <a:t> </a:t>
            </a:r>
            <a:r>
              <a:rPr lang="en-US" sz="5000" dirty="0" smtClean="0"/>
              <a:t>    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36480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20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10" y="837128"/>
            <a:ext cx="12076090" cy="5254579"/>
          </a:xfrm>
          <a:noFill/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GB" dirty="0">
                <a:latin typeface="Century Gothic" panose="020B0502020202020204" pitchFamily="34" charset="0"/>
                <a:cs typeface="Times New Roman" panose="02020603050405020304" pitchFamily="18" charset="0"/>
              </a:rPr>
              <a:t>The participants in this course are entreated to do their utmost best to enhance their knowledge and skills to </a:t>
            </a:r>
            <a:r>
              <a:rPr lang="en-GB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make </a:t>
            </a:r>
            <a:r>
              <a:rPr lang="en-GB" dirty="0">
                <a:latin typeface="Century Gothic" panose="020B0502020202020204" pitchFamily="34" charset="0"/>
                <a:cs typeface="Times New Roman" panose="02020603050405020304" pitchFamily="18" charset="0"/>
              </a:rPr>
              <a:t>them efficient and active participants and to </a:t>
            </a:r>
            <a:r>
              <a:rPr lang="en-GB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contribute effectively to the </a:t>
            </a:r>
            <a:r>
              <a:rPr lang="en-GB" dirty="0">
                <a:latin typeface="Century Gothic" panose="020B0502020202020204" pitchFamily="34" charset="0"/>
                <a:cs typeface="Times New Roman" panose="02020603050405020304" pitchFamily="18" charset="0"/>
              </a:rPr>
              <a:t>conduct of the class </a:t>
            </a:r>
            <a:r>
              <a:rPr lang="en-GB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session. This </a:t>
            </a:r>
            <a:r>
              <a:rPr lang="en-GB" dirty="0">
                <a:latin typeface="Century Gothic" panose="020B0502020202020204" pitchFamily="34" charset="0"/>
                <a:cs typeface="Times New Roman" panose="02020603050405020304" pitchFamily="18" charset="0"/>
              </a:rPr>
              <a:t>may lead </a:t>
            </a:r>
            <a:r>
              <a:rPr lang="en-GB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to a </a:t>
            </a:r>
            <a:r>
              <a:rPr lang="en-GB" dirty="0">
                <a:latin typeface="Century Gothic" panose="020B0502020202020204" pitchFamily="34" charset="0"/>
                <a:cs typeface="Times New Roman" panose="02020603050405020304" pitchFamily="18" charset="0"/>
              </a:rPr>
              <a:t>successful pass in </a:t>
            </a:r>
            <a:r>
              <a:rPr lang="en-GB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the Customs </a:t>
            </a:r>
            <a:r>
              <a:rPr lang="en-GB" dirty="0">
                <a:latin typeface="Century Gothic" panose="020B0502020202020204" pitchFamily="34" charset="0"/>
                <a:cs typeface="Times New Roman" panose="02020603050405020304" pitchFamily="18" charset="0"/>
              </a:rPr>
              <a:t>Brokers Licensing </a:t>
            </a:r>
            <a:r>
              <a:rPr lang="en-GB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uniform </a:t>
            </a:r>
            <a:r>
              <a:rPr lang="en-GB" dirty="0">
                <a:latin typeface="Century Gothic" panose="020B0502020202020204" pitchFamily="34" charset="0"/>
                <a:cs typeface="Times New Roman" panose="02020603050405020304" pitchFamily="18" charset="0"/>
              </a:rPr>
              <a:t>examination.</a:t>
            </a:r>
          </a:p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72766" y="6375042"/>
            <a:ext cx="489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9943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396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entury Gothic" pitchFamily="34" charset="0"/>
              </a:rPr>
              <a:t>Overview of GIRs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68" y="1203158"/>
            <a:ext cx="11790947" cy="5654841"/>
          </a:xfrm>
          <a:noFill/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US" sz="12800" dirty="0">
                <a:latin typeface="Century Gothic" pitchFamily="34" charset="0"/>
              </a:rPr>
              <a:t>GIRs are designed to ensure that a given product is always classified in the same heading and subheading with the exclusion of any other heading meriting consideration. In fact, they illustrate and provide step-by-step basis for classification of goods in the harmonized system.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n-US" sz="12800" dirty="0" smtClean="0">
              <a:latin typeface="Century Gothic" pitchFamily="34" charset="0"/>
            </a:endParaRPr>
          </a:p>
          <a:p>
            <a:pPr marL="0" indent="0">
              <a:buNone/>
            </a:pPr>
            <a:endParaRPr lang="en-US" sz="5800" dirty="0" smtClean="0"/>
          </a:p>
          <a:p>
            <a:pPr marL="0" indent="0">
              <a:buNone/>
            </a:pPr>
            <a:r>
              <a:rPr lang="en-US" sz="5800" dirty="0"/>
              <a:t> </a:t>
            </a:r>
            <a:r>
              <a:rPr lang="en-US" sz="5800" dirty="0" smtClean="0"/>
              <a:t>    </a:t>
            </a:r>
          </a:p>
          <a:p>
            <a:pPr marL="0" indent="0">
              <a:buNone/>
            </a:pPr>
            <a:r>
              <a:rPr lang="en-US" sz="5800" dirty="0"/>
              <a:t> </a:t>
            </a:r>
            <a:r>
              <a:rPr lang="en-US" sz="5800" dirty="0" smtClean="0"/>
              <a:t>               </a:t>
            </a:r>
            <a:r>
              <a:rPr lang="en-US" sz="5100" dirty="0" smtClean="0"/>
              <a:t>  </a:t>
            </a:r>
          </a:p>
          <a:p>
            <a:pPr marL="0" indent="0">
              <a:buNone/>
            </a:pPr>
            <a:r>
              <a:rPr lang="en-US" sz="7000" dirty="0"/>
              <a:t> </a:t>
            </a:r>
            <a:r>
              <a:rPr lang="en-US" sz="7000" dirty="0" smtClean="0"/>
              <a:t>    </a:t>
            </a:r>
          </a:p>
          <a:p>
            <a:pPr marL="0" indent="0">
              <a:buNone/>
            </a:pPr>
            <a:r>
              <a:rPr lang="en-US" sz="5000" dirty="0"/>
              <a:t> </a:t>
            </a:r>
            <a:r>
              <a:rPr lang="en-US" sz="5000" dirty="0" smtClean="0"/>
              <a:t>    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55767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396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entury Gothic" pitchFamily="34" charset="0"/>
              </a:rPr>
              <a:t>Summary of GIRs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69" y="1082842"/>
            <a:ext cx="11694694" cy="5534526"/>
          </a:xfrm>
          <a:noFill/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sz="14400" dirty="0">
                <a:latin typeface="Century Gothic" pitchFamily="34" charset="0"/>
              </a:rPr>
              <a:t>Six Rules</a:t>
            </a:r>
          </a:p>
          <a:p>
            <a:pPr algn="just">
              <a:lnSpc>
                <a:spcPct val="170000"/>
              </a:lnSpc>
            </a:pPr>
            <a:r>
              <a:rPr lang="en-US" sz="14400" dirty="0">
                <a:latin typeface="Century Gothic" pitchFamily="34" charset="0"/>
              </a:rPr>
              <a:t>Must be applied in numerical order esp. GIRS (1-4)</a:t>
            </a:r>
          </a:p>
          <a:p>
            <a:pPr algn="just">
              <a:lnSpc>
                <a:spcPct val="170000"/>
              </a:lnSpc>
            </a:pPr>
            <a:r>
              <a:rPr lang="en-US" sz="14400" dirty="0">
                <a:latin typeface="Century Gothic" pitchFamily="34" charset="0"/>
              </a:rPr>
              <a:t>Rules 1-4 classify actual goods</a:t>
            </a:r>
          </a:p>
          <a:p>
            <a:pPr algn="just">
              <a:lnSpc>
                <a:spcPct val="170000"/>
              </a:lnSpc>
            </a:pPr>
            <a:r>
              <a:rPr lang="en-US" sz="14400" dirty="0">
                <a:latin typeface="Century Gothic" pitchFamily="34" charset="0"/>
              </a:rPr>
              <a:t>Rule 5; packing and packaging</a:t>
            </a:r>
          </a:p>
          <a:p>
            <a:pPr algn="just">
              <a:lnSpc>
                <a:spcPct val="170000"/>
              </a:lnSpc>
            </a:pPr>
            <a:r>
              <a:rPr lang="en-US" sz="14400" dirty="0">
                <a:latin typeface="Century Gothic" pitchFamily="34" charset="0"/>
              </a:rPr>
              <a:t>Rule 6; classify at 6 digit sub-heading level</a:t>
            </a:r>
          </a:p>
          <a:p>
            <a:pPr marL="0" indent="0">
              <a:buNone/>
            </a:pPr>
            <a:endParaRPr lang="en-US" sz="5800" dirty="0" smtClean="0"/>
          </a:p>
          <a:p>
            <a:pPr marL="0" indent="0">
              <a:buNone/>
            </a:pPr>
            <a:endParaRPr lang="en-US" sz="5800" dirty="0" smtClean="0"/>
          </a:p>
          <a:p>
            <a:pPr marL="0" indent="0">
              <a:buNone/>
            </a:pPr>
            <a:r>
              <a:rPr lang="en-US" sz="5800" dirty="0"/>
              <a:t> </a:t>
            </a:r>
            <a:r>
              <a:rPr lang="en-US" sz="5800" dirty="0" smtClean="0"/>
              <a:t>    </a:t>
            </a:r>
          </a:p>
          <a:p>
            <a:pPr marL="0" indent="0">
              <a:buNone/>
            </a:pPr>
            <a:r>
              <a:rPr lang="en-US" sz="5800" dirty="0"/>
              <a:t> </a:t>
            </a:r>
            <a:r>
              <a:rPr lang="en-US" sz="5800" dirty="0" smtClean="0"/>
              <a:t>               </a:t>
            </a:r>
            <a:r>
              <a:rPr lang="en-US" sz="5100" dirty="0" smtClean="0"/>
              <a:t>  </a:t>
            </a:r>
          </a:p>
          <a:p>
            <a:pPr marL="0" indent="0">
              <a:buNone/>
            </a:pPr>
            <a:r>
              <a:rPr lang="en-US" sz="7000" dirty="0"/>
              <a:t> </a:t>
            </a:r>
            <a:r>
              <a:rPr lang="en-US" sz="7000" dirty="0" smtClean="0"/>
              <a:t>    </a:t>
            </a:r>
          </a:p>
          <a:p>
            <a:pPr marL="0" indent="0">
              <a:buNone/>
            </a:pPr>
            <a:r>
              <a:rPr lang="en-US" sz="5000" dirty="0"/>
              <a:t> </a:t>
            </a:r>
            <a:r>
              <a:rPr lang="en-US" sz="5000" dirty="0" smtClean="0"/>
              <a:t>    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07958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2608"/>
            <a:ext cx="10515600" cy="85344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entury Gothic" pitchFamily="34" charset="0"/>
              </a:rPr>
              <a:t>Usage of GIRs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2526"/>
            <a:ext cx="12007515" cy="5895473"/>
          </a:xfrm>
          <a:noFill/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sz="9000" dirty="0"/>
              <a:t>Use terms of the headings</a:t>
            </a:r>
          </a:p>
          <a:p>
            <a:pPr algn="just">
              <a:lnSpc>
                <a:spcPct val="170000"/>
              </a:lnSpc>
            </a:pPr>
            <a:r>
              <a:rPr lang="en-US" sz="9000" dirty="0"/>
              <a:t>Use terms of the section and chapters notes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9000" b="1" dirty="0">
                <a:solidFill>
                  <a:srgbClr val="FF0000"/>
                </a:solidFill>
              </a:rPr>
              <a:t>NOTE</a:t>
            </a:r>
            <a:r>
              <a:rPr lang="en-US" sz="9000" dirty="0"/>
              <a:t>: </a:t>
            </a:r>
            <a:r>
              <a:rPr lang="en-US" sz="9000" b="1" i="1" dirty="0">
                <a:latin typeface="Century Gothic" pitchFamily="34" charset="0"/>
              </a:rPr>
              <a:t>Most goods are classified to their direct heading without recourse to rules 2-4</a:t>
            </a:r>
          </a:p>
          <a:p>
            <a:pPr marL="0" indent="0">
              <a:buNone/>
            </a:pPr>
            <a:endParaRPr lang="en-US" sz="5800" dirty="0" smtClean="0"/>
          </a:p>
          <a:p>
            <a:pPr marL="0" indent="0">
              <a:buNone/>
            </a:pPr>
            <a:endParaRPr lang="en-US" sz="5800" dirty="0" smtClean="0"/>
          </a:p>
          <a:p>
            <a:pPr marL="0" indent="0">
              <a:buNone/>
            </a:pPr>
            <a:r>
              <a:rPr lang="en-US" sz="5800" dirty="0"/>
              <a:t> </a:t>
            </a:r>
            <a:r>
              <a:rPr lang="en-US" sz="5800" dirty="0" smtClean="0"/>
              <a:t>    </a:t>
            </a:r>
          </a:p>
          <a:p>
            <a:pPr marL="0" indent="0">
              <a:buNone/>
            </a:pPr>
            <a:r>
              <a:rPr lang="en-US" sz="5800" dirty="0"/>
              <a:t> </a:t>
            </a:r>
            <a:r>
              <a:rPr lang="en-US" sz="5800" dirty="0" smtClean="0"/>
              <a:t>               </a:t>
            </a:r>
            <a:r>
              <a:rPr lang="en-US" sz="5100" dirty="0" smtClean="0"/>
              <a:t>  </a:t>
            </a:r>
          </a:p>
          <a:p>
            <a:pPr marL="0" indent="0">
              <a:buNone/>
            </a:pPr>
            <a:r>
              <a:rPr lang="en-US" sz="7000" dirty="0"/>
              <a:t> </a:t>
            </a:r>
            <a:r>
              <a:rPr lang="en-US" sz="7000" dirty="0" smtClean="0"/>
              <a:t>    </a:t>
            </a:r>
          </a:p>
          <a:p>
            <a:pPr marL="0" indent="0">
              <a:buNone/>
            </a:pPr>
            <a:r>
              <a:rPr lang="en-US" sz="5000" dirty="0"/>
              <a:t> </a:t>
            </a:r>
            <a:r>
              <a:rPr lang="en-US" sz="5000" dirty="0" smtClean="0"/>
              <a:t>    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572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05" y="365126"/>
            <a:ext cx="11742821" cy="81749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Century Gothic" pitchFamily="34" charset="0"/>
              </a:rPr>
              <a:t>How do we use the HS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632" y="1542196"/>
            <a:ext cx="11766883" cy="5099235"/>
          </a:xfrm>
          <a:noFill/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sz="12800" dirty="0">
                <a:latin typeface="Century Gothic" pitchFamily="34" charset="0"/>
              </a:rPr>
              <a:t>Read explanatory notes</a:t>
            </a:r>
          </a:p>
          <a:p>
            <a:pPr algn="just">
              <a:lnSpc>
                <a:spcPct val="170000"/>
              </a:lnSpc>
            </a:pPr>
            <a:r>
              <a:rPr lang="en-US" sz="12800" dirty="0">
                <a:latin typeface="Century Gothic" pitchFamily="34" charset="0"/>
              </a:rPr>
              <a:t>Refer to index</a:t>
            </a:r>
          </a:p>
          <a:p>
            <a:pPr algn="just">
              <a:lnSpc>
                <a:spcPct val="170000"/>
              </a:lnSpc>
            </a:pPr>
            <a:r>
              <a:rPr lang="en-US" sz="12800" dirty="0">
                <a:latin typeface="Century Gothic" pitchFamily="34" charset="0"/>
              </a:rPr>
              <a:t>Find headings that appear to describe the goods</a:t>
            </a:r>
          </a:p>
          <a:p>
            <a:pPr algn="just">
              <a:lnSpc>
                <a:spcPct val="170000"/>
              </a:lnSpc>
            </a:pPr>
            <a:r>
              <a:rPr lang="en-US" sz="12800" dirty="0">
                <a:latin typeface="Century Gothic" pitchFamily="34" charset="0"/>
              </a:rPr>
              <a:t>Find the most specific headings</a:t>
            </a:r>
          </a:p>
          <a:p>
            <a:pPr algn="just">
              <a:lnSpc>
                <a:spcPct val="170000"/>
              </a:lnSpc>
            </a:pPr>
            <a:r>
              <a:rPr lang="en-US" sz="12800" dirty="0">
                <a:latin typeface="Century Gothic" pitchFamily="34" charset="0"/>
              </a:rPr>
              <a:t>Check section and chapter notes</a:t>
            </a:r>
          </a:p>
          <a:p>
            <a:pPr algn="just">
              <a:lnSpc>
                <a:spcPct val="170000"/>
              </a:lnSpc>
            </a:pPr>
            <a:r>
              <a:rPr lang="en-US" sz="12800" dirty="0">
                <a:latin typeface="Century Gothic" pitchFamily="34" charset="0"/>
              </a:rPr>
              <a:t>Apply GIRS</a:t>
            </a:r>
          </a:p>
          <a:p>
            <a:pPr marL="0" indent="0">
              <a:buNone/>
            </a:pPr>
            <a:endParaRPr lang="en-US" sz="5800" dirty="0" smtClean="0"/>
          </a:p>
          <a:p>
            <a:pPr marL="0" indent="0">
              <a:buNone/>
            </a:pPr>
            <a:endParaRPr lang="en-US" sz="5800" dirty="0" smtClean="0"/>
          </a:p>
          <a:p>
            <a:pPr marL="0" indent="0">
              <a:buNone/>
            </a:pPr>
            <a:r>
              <a:rPr lang="en-US" sz="5800" dirty="0"/>
              <a:t> </a:t>
            </a:r>
            <a:r>
              <a:rPr lang="en-US" sz="5800" dirty="0" smtClean="0"/>
              <a:t>    </a:t>
            </a:r>
          </a:p>
          <a:p>
            <a:pPr marL="0" indent="0">
              <a:buNone/>
            </a:pPr>
            <a:r>
              <a:rPr lang="en-US" sz="5800" dirty="0"/>
              <a:t> </a:t>
            </a:r>
            <a:r>
              <a:rPr lang="en-US" sz="5800" dirty="0" smtClean="0"/>
              <a:t>               </a:t>
            </a:r>
            <a:r>
              <a:rPr lang="en-US" sz="5100" dirty="0" smtClean="0"/>
              <a:t>  </a:t>
            </a:r>
          </a:p>
          <a:p>
            <a:pPr marL="0" indent="0">
              <a:buNone/>
            </a:pPr>
            <a:r>
              <a:rPr lang="en-US" sz="7000" dirty="0"/>
              <a:t> </a:t>
            </a:r>
            <a:r>
              <a:rPr lang="en-US" sz="7000" dirty="0" smtClean="0"/>
              <a:t>    </a:t>
            </a:r>
          </a:p>
          <a:p>
            <a:pPr marL="0" indent="0">
              <a:buNone/>
            </a:pPr>
            <a:r>
              <a:rPr lang="en-US" sz="5000" dirty="0"/>
              <a:t> </a:t>
            </a:r>
            <a:r>
              <a:rPr lang="en-US" sz="5000" dirty="0" smtClean="0"/>
              <a:t>    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40738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05" y="316992"/>
            <a:ext cx="11742821" cy="731520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entury Gothic" pitchFamily="34" charset="0"/>
              </a:rPr>
              <a:t>Important Qs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2526"/>
            <a:ext cx="11999495" cy="5895474"/>
          </a:xfrm>
          <a:noFill/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b="1" dirty="0" smtClean="0">
                <a:latin typeface="Century Gothic" pitchFamily="34" charset="0"/>
              </a:rPr>
              <a:t>Before classification</a:t>
            </a:r>
            <a:r>
              <a:rPr lang="en-US" sz="17600" b="1" dirty="0" smtClean="0">
                <a:latin typeface="Century Gothic" pitchFamily="34" charset="0"/>
              </a:rPr>
              <a:t>: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12800" dirty="0" smtClean="0">
                <a:latin typeface="Century Gothic" pitchFamily="34" charset="0"/>
              </a:rPr>
              <a:t>What is it?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12800" dirty="0" smtClean="0">
                <a:latin typeface="Century Gothic" pitchFamily="34" charset="0"/>
              </a:rPr>
              <a:t>What material or substance is it made of?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12800" dirty="0" smtClean="0">
                <a:latin typeface="Century Gothic" pitchFamily="34" charset="0"/>
              </a:rPr>
              <a:t>What are its function or use?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12800" dirty="0" smtClean="0">
                <a:latin typeface="Century Gothic" pitchFamily="34" charset="0"/>
              </a:rPr>
              <a:t>In what form is it usually imported?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12800" dirty="0" smtClean="0">
                <a:latin typeface="Century Gothic" pitchFamily="34" charset="0"/>
              </a:rPr>
              <a:t>Is this the only possible classification?</a:t>
            </a:r>
            <a:endParaRPr lang="en-US" sz="5600" dirty="0" smtClean="0">
              <a:latin typeface="Century Gothic" pitchFamily="34" charset="0"/>
            </a:endParaRPr>
          </a:p>
          <a:p>
            <a:pPr marL="0" indent="0">
              <a:buNone/>
            </a:pPr>
            <a:r>
              <a:rPr lang="en-US" sz="5800" dirty="0"/>
              <a:t> </a:t>
            </a:r>
            <a:r>
              <a:rPr lang="en-US" sz="5800" dirty="0" smtClean="0"/>
              <a:t>    </a:t>
            </a:r>
          </a:p>
          <a:p>
            <a:pPr marL="0" indent="0">
              <a:buNone/>
            </a:pPr>
            <a:r>
              <a:rPr lang="en-US" sz="5800" dirty="0"/>
              <a:t> </a:t>
            </a:r>
            <a:r>
              <a:rPr lang="en-US" sz="5800" dirty="0" smtClean="0"/>
              <a:t>               </a:t>
            </a:r>
            <a:r>
              <a:rPr lang="en-US" sz="5100" dirty="0" smtClean="0"/>
              <a:t>  </a:t>
            </a:r>
          </a:p>
          <a:p>
            <a:pPr marL="0" indent="0">
              <a:buNone/>
            </a:pPr>
            <a:r>
              <a:rPr lang="en-US" sz="7000" dirty="0"/>
              <a:t> </a:t>
            </a:r>
            <a:r>
              <a:rPr lang="en-US" sz="7000" dirty="0" smtClean="0"/>
              <a:t>    </a:t>
            </a:r>
          </a:p>
          <a:p>
            <a:pPr marL="0" indent="0">
              <a:buNone/>
            </a:pPr>
            <a:r>
              <a:rPr lang="en-US" sz="5000" dirty="0"/>
              <a:t> </a:t>
            </a:r>
            <a:r>
              <a:rPr lang="en-US" sz="5000" dirty="0" smtClean="0"/>
              <a:t>    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18348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05" y="365126"/>
            <a:ext cx="11742821" cy="6214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entury Gothic" pitchFamily="34" charset="0"/>
              </a:rPr>
              <a:t>Example of Classification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632" y="1010653"/>
            <a:ext cx="11766883" cy="5847347"/>
          </a:xfrm>
          <a:noFill/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12000" dirty="0">
                <a:latin typeface="Century Gothic" pitchFamily="34" charset="0"/>
              </a:rPr>
              <a:t>Laptop Computer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12000" dirty="0">
                <a:latin typeface="Century Gothic" pitchFamily="34" charset="0"/>
              </a:rPr>
              <a:t>Identity: machine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12000" dirty="0">
                <a:latin typeface="Century Gothic" pitchFamily="34" charset="0"/>
              </a:rPr>
              <a:t>material: various (above Chap. 83)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12000" dirty="0">
                <a:latin typeface="Century Gothic" pitchFamily="34" charset="0"/>
              </a:rPr>
              <a:t>Function: Data processing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12000" dirty="0">
                <a:latin typeface="Century Gothic" pitchFamily="34" charset="0"/>
              </a:rPr>
              <a:t>Possible section: XVI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12000" dirty="0">
                <a:latin typeface="Century Gothic" pitchFamily="34" charset="0"/>
              </a:rPr>
              <a:t>Possible Chap. 84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12000" b="1" dirty="0">
                <a:latin typeface="Century Gothic" pitchFamily="34" charset="0"/>
              </a:rPr>
              <a:t>Heading 84.74</a:t>
            </a:r>
          </a:p>
          <a:p>
            <a:pPr marL="0" indent="0">
              <a:buNone/>
            </a:pPr>
            <a:endParaRPr lang="en-US" sz="5800" dirty="0" smtClean="0"/>
          </a:p>
          <a:p>
            <a:pPr marL="0" indent="0">
              <a:buNone/>
            </a:pPr>
            <a:endParaRPr lang="en-US" sz="5800" dirty="0" smtClean="0"/>
          </a:p>
          <a:p>
            <a:pPr marL="0" indent="0">
              <a:buNone/>
            </a:pPr>
            <a:r>
              <a:rPr lang="en-US" sz="5800" dirty="0"/>
              <a:t> </a:t>
            </a:r>
            <a:r>
              <a:rPr lang="en-US" sz="5800" dirty="0" smtClean="0"/>
              <a:t>    </a:t>
            </a:r>
          </a:p>
          <a:p>
            <a:pPr marL="0" indent="0">
              <a:buNone/>
            </a:pPr>
            <a:r>
              <a:rPr lang="en-US" sz="5800" dirty="0"/>
              <a:t> </a:t>
            </a:r>
            <a:r>
              <a:rPr lang="en-US" sz="5800" dirty="0" smtClean="0"/>
              <a:t>               </a:t>
            </a:r>
            <a:r>
              <a:rPr lang="en-US" sz="5100" dirty="0" smtClean="0"/>
              <a:t>  </a:t>
            </a:r>
          </a:p>
          <a:p>
            <a:pPr marL="0" indent="0">
              <a:buNone/>
            </a:pPr>
            <a:r>
              <a:rPr lang="en-US" sz="7000" dirty="0"/>
              <a:t> </a:t>
            </a:r>
            <a:r>
              <a:rPr lang="en-US" sz="7000" dirty="0" smtClean="0"/>
              <a:t>    </a:t>
            </a:r>
          </a:p>
          <a:p>
            <a:pPr marL="0" indent="0">
              <a:buNone/>
            </a:pPr>
            <a:r>
              <a:rPr lang="en-US" sz="5000" dirty="0"/>
              <a:t> </a:t>
            </a:r>
            <a:r>
              <a:rPr lang="en-US" sz="5000" dirty="0" smtClean="0"/>
              <a:t>    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96171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05" y="365126"/>
            <a:ext cx="11742821" cy="6214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entury Gothic" pitchFamily="34" charset="0"/>
              </a:rPr>
              <a:t>Example of classification Cont.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632" y="914400"/>
            <a:ext cx="11766883" cy="5943600"/>
          </a:xfrm>
          <a:noFill/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en-US" sz="11200" b="1" dirty="0" smtClean="0">
              <a:latin typeface="Century Gothic" pitchFamily="34" charset="0"/>
            </a:endParaRPr>
          </a:p>
          <a:p>
            <a:pPr marL="0" indent="0" algn="just">
              <a:buNone/>
            </a:pPr>
            <a:r>
              <a:rPr lang="en-US" sz="11200" b="1" dirty="0" smtClean="0">
                <a:latin typeface="Century Gothic" pitchFamily="34" charset="0"/>
              </a:rPr>
              <a:t>FORK </a:t>
            </a:r>
            <a:r>
              <a:rPr lang="en-US" sz="11200" b="1" dirty="0">
                <a:latin typeface="Century Gothic" pitchFamily="34" charset="0"/>
              </a:rPr>
              <a:t>OF WOOD</a:t>
            </a:r>
          </a:p>
          <a:p>
            <a:pPr algn="just">
              <a:lnSpc>
                <a:spcPct val="150000"/>
              </a:lnSpc>
            </a:pPr>
            <a:r>
              <a:rPr lang="en-US" sz="12800" dirty="0">
                <a:latin typeface="Century Gothic" pitchFamily="34" charset="0"/>
              </a:rPr>
              <a:t>Identity: Article of wood</a:t>
            </a:r>
          </a:p>
          <a:p>
            <a:pPr algn="just">
              <a:lnSpc>
                <a:spcPct val="150000"/>
              </a:lnSpc>
            </a:pPr>
            <a:r>
              <a:rPr lang="en-US" sz="12800" dirty="0">
                <a:latin typeface="Century Gothic" pitchFamily="34" charset="0"/>
              </a:rPr>
              <a:t>Material: wood (below Chap. 83)</a:t>
            </a:r>
          </a:p>
          <a:p>
            <a:pPr algn="just">
              <a:lnSpc>
                <a:spcPct val="150000"/>
              </a:lnSpc>
            </a:pPr>
            <a:r>
              <a:rPr lang="en-US" sz="12800" dirty="0">
                <a:latin typeface="Century Gothic" pitchFamily="34" charset="0"/>
              </a:rPr>
              <a:t>Function: Tableware/cutlery</a:t>
            </a:r>
          </a:p>
          <a:p>
            <a:pPr algn="just">
              <a:lnSpc>
                <a:spcPct val="150000"/>
              </a:lnSpc>
            </a:pPr>
            <a:r>
              <a:rPr lang="en-US" sz="12800" dirty="0">
                <a:latin typeface="Century Gothic" pitchFamily="34" charset="0"/>
              </a:rPr>
              <a:t>Possible Section: IX</a:t>
            </a:r>
          </a:p>
          <a:p>
            <a:pPr algn="just">
              <a:lnSpc>
                <a:spcPct val="150000"/>
              </a:lnSpc>
            </a:pPr>
            <a:r>
              <a:rPr lang="en-US" sz="12800" dirty="0">
                <a:latin typeface="Century Gothic" pitchFamily="34" charset="0"/>
              </a:rPr>
              <a:t>Possible Chap. 44</a:t>
            </a:r>
          </a:p>
          <a:p>
            <a:pPr algn="just">
              <a:lnSpc>
                <a:spcPct val="150000"/>
              </a:lnSpc>
            </a:pPr>
            <a:r>
              <a:rPr lang="en-US" sz="12800" b="1" dirty="0">
                <a:latin typeface="Century Gothic" pitchFamily="34" charset="0"/>
              </a:rPr>
              <a:t>Heading 44.19</a:t>
            </a:r>
          </a:p>
          <a:p>
            <a:pPr marL="0" indent="0">
              <a:buNone/>
            </a:pPr>
            <a:endParaRPr lang="en-US" sz="5800" dirty="0" smtClean="0"/>
          </a:p>
          <a:p>
            <a:pPr marL="0" indent="0">
              <a:buNone/>
            </a:pPr>
            <a:endParaRPr lang="en-US" sz="5800" dirty="0" smtClean="0"/>
          </a:p>
          <a:p>
            <a:pPr marL="0" indent="0">
              <a:buNone/>
            </a:pPr>
            <a:r>
              <a:rPr lang="en-US" sz="5800" dirty="0"/>
              <a:t> </a:t>
            </a:r>
            <a:r>
              <a:rPr lang="en-US" sz="5800" dirty="0" smtClean="0"/>
              <a:t>    </a:t>
            </a:r>
          </a:p>
          <a:p>
            <a:pPr marL="0" indent="0">
              <a:buNone/>
            </a:pPr>
            <a:r>
              <a:rPr lang="en-US" sz="5800" dirty="0"/>
              <a:t> </a:t>
            </a:r>
            <a:r>
              <a:rPr lang="en-US" sz="5800" dirty="0" smtClean="0"/>
              <a:t>               </a:t>
            </a:r>
            <a:r>
              <a:rPr lang="en-US" sz="5100" dirty="0" smtClean="0"/>
              <a:t>  </a:t>
            </a:r>
          </a:p>
          <a:p>
            <a:pPr marL="0" indent="0">
              <a:buNone/>
            </a:pPr>
            <a:r>
              <a:rPr lang="en-US" sz="7000" dirty="0"/>
              <a:t> </a:t>
            </a:r>
            <a:r>
              <a:rPr lang="en-US" sz="7000" dirty="0" smtClean="0"/>
              <a:t>    </a:t>
            </a:r>
          </a:p>
          <a:p>
            <a:pPr marL="0" indent="0">
              <a:buNone/>
            </a:pPr>
            <a:r>
              <a:rPr lang="en-US" sz="5000" dirty="0"/>
              <a:t> </a:t>
            </a:r>
            <a:r>
              <a:rPr lang="en-US" sz="5000" dirty="0" smtClean="0"/>
              <a:t>    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0018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05" y="536448"/>
            <a:ext cx="11742821" cy="67056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entury Gothic" pitchFamily="34" charset="0"/>
              </a:rPr>
              <a:t>Self-Testing Questions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632" y="1207008"/>
            <a:ext cx="11951368" cy="5462016"/>
          </a:xfrm>
          <a:noFill/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en-US" sz="12800" b="1" dirty="0">
                <a:latin typeface="Century Gothic" pitchFamily="34" charset="0"/>
              </a:rPr>
              <a:t>Classify the following articles</a:t>
            </a:r>
            <a:r>
              <a:rPr lang="en-US" sz="6400" dirty="0">
                <a:latin typeface="Century Gothic" pitchFamily="34" charset="0"/>
              </a:rPr>
              <a:t>:</a:t>
            </a:r>
            <a:endParaRPr lang="en-US" sz="7200" dirty="0">
              <a:latin typeface="Century Gothic" pitchFamily="34" charset="0"/>
            </a:endParaRPr>
          </a:p>
          <a:p>
            <a:pPr marL="514350" indent="-514350">
              <a:lnSpc>
                <a:spcPct val="170000"/>
              </a:lnSpc>
              <a:buAutoNum type="arabicPeriod"/>
            </a:pPr>
            <a:r>
              <a:rPr lang="en-US" sz="14400" dirty="0">
                <a:latin typeface="Century Gothic" pitchFamily="34" charset="0"/>
              </a:rPr>
              <a:t>Chair made of wood</a:t>
            </a:r>
          </a:p>
          <a:p>
            <a:pPr marL="514350" indent="-514350">
              <a:lnSpc>
                <a:spcPct val="170000"/>
              </a:lnSpc>
              <a:buAutoNum type="arabicPeriod"/>
            </a:pPr>
            <a:r>
              <a:rPr lang="en-US" sz="14400" dirty="0" smtClean="0">
                <a:latin typeface="Century Gothic" pitchFamily="34" charset="0"/>
              </a:rPr>
              <a:t>Radio </a:t>
            </a:r>
            <a:endParaRPr lang="en-US" sz="14400" dirty="0">
              <a:latin typeface="Century Gothic" pitchFamily="34" charset="0"/>
            </a:endParaRPr>
          </a:p>
          <a:p>
            <a:pPr marL="514350" indent="-514350">
              <a:lnSpc>
                <a:spcPct val="170000"/>
              </a:lnSpc>
              <a:buAutoNum type="arabicPeriod"/>
            </a:pPr>
            <a:r>
              <a:rPr lang="en-US" sz="14400" dirty="0" smtClean="0">
                <a:latin typeface="Century Gothic" pitchFamily="34" charset="0"/>
              </a:rPr>
              <a:t>umbrella</a:t>
            </a:r>
            <a:endParaRPr lang="en-US" sz="14400" dirty="0">
              <a:latin typeface="Century Gothic" pitchFamily="34" charset="0"/>
            </a:endParaRPr>
          </a:p>
          <a:p>
            <a:pPr marL="514350" indent="-514350">
              <a:lnSpc>
                <a:spcPct val="170000"/>
              </a:lnSpc>
              <a:buAutoNum type="arabicPeriod"/>
            </a:pPr>
            <a:r>
              <a:rPr lang="en-US" sz="14400" dirty="0">
                <a:latin typeface="Century Gothic" pitchFamily="34" charset="0"/>
              </a:rPr>
              <a:t>Playing cards</a:t>
            </a:r>
          </a:p>
          <a:p>
            <a:pPr marL="514350" indent="-514350">
              <a:lnSpc>
                <a:spcPct val="170000"/>
              </a:lnSpc>
              <a:buAutoNum type="arabicPeriod"/>
            </a:pPr>
            <a:r>
              <a:rPr lang="en-US" sz="14400" dirty="0">
                <a:latin typeface="Century Gothic" pitchFamily="34" charset="0"/>
              </a:rPr>
              <a:t>Plastic </a:t>
            </a:r>
            <a:r>
              <a:rPr lang="en-US" sz="14400" dirty="0" smtClean="0">
                <a:latin typeface="Century Gothic" pitchFamily="34" charset="0"/>
              </a:rPr>
              <a:t>toys</a:t>
            </a:r>
          </a:p>
          <a:p>
            <a:pPr marL="514350" indent="-514350">
              <a:lnSpc>
                <a:spcPct val="170000"/>
              </a:lnSpc>
              <a:buAutoNum type="arabicPeriod"/>
            </a:pPr>
            <a:endParaRPr lang="en-US" sz="14400" dirty="0">
              <a:latin typeface="Century Gothic" pitchFamily="34" charset="0"/>
            </a:endParaRPr>
          </a:p>
          <a:p>
            <a:pPr marL="0" indent="0">
              <a:buNone/>
            </a:pPr>
            <a:endParaRPr lang="en-US" sz="5800" dirty="0" smtClean="0"/>
          </a:p>
          <a:p>
            <a:pPr marL="0" indent="0">
              <a:buNone/>
            </a:pPr>
            <a:r>
              <a:rPr lang="en-US" sz="5800" dirty="0"/>
              <a:t> </a:t>
            </a:r>
            <a:r>
              <a:rPr lang="en-US" sz="5800" dirty="0" smtClean="0"/>
              <a:t>    </a:t>
            </a:r>
          </a:p>
          <a:p>
            <a:pPr marL="0" indent="0">
              <a:buNone/>
            </a:pPr>
            <a:r>
              <a:rPr lang="en-US" sz="5800" dirty="0"/>
              <a:t> </a:t>
            </a:r>
            <a:r>
              <a:rPr lang="en-US" sz="5800" dirty="0" smtClean="0"/>
              <a:t>               </a:t>
            </a:r>
            <a:r>
              <a:rPr lang="en-US" sz="5100" dirty="0" smtClean="0"/>
              <a:t>  </a:t>
            </a:r>
          </a:p>
          <a:p>
            <a:pPr marL="0" indent="0">
              <a:buNone/>
            </a:pPr>
            <a:r>
              <a:rPr lang="en-US" sz="7000" dirty="0"/>
              <a:t> </a:t>
            </a:r>
            <a:r>
              <a:rPr lang="en-US" sz="7000" dirty="0" smtClean="0"/>
              <a:t>    </a:t>
            </a:r>
          </a:p>
          <a:p>
            <a:pPr marL="0" indent="0">
              <a:buNone/>
            </a:pPr>
            <a:r>
              <a:rPr lang="en-US" sz="5000" dirty="0"/>
              <a:t> </a:t>
            </a:r>
            <a:r>
              <a:rPr lang="en-US" sz="5000" dirty="0" smtClean="0"/>
              <a:t>    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30007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05" y="329184"/>
            <a:ext cx="11742821" cy="7437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entury Gothic" pitchFamily="34" charset="0"/>
              </a:rPr>
              <a:t>Self-Testing Questions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2352"/>
            <a:ext cx="12192000" cy="5565648"/>
          </a:xfrm>
          <a:noFill/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en-US" sz="9600" b="1" dirty="0">
                <a:latin typeface="Century Gothic" pitchFamily="34" charset="0"/>
              </a:rPr>
              <a:t>Classify the following articles</a:t>
            </a:r>
            <a:r>
              <a:rPr lang="en-US" sz="5600" dirty="0">
                <a:latin typeface="Century Gothic" pitchFamily="34" charset="0"/>
              </a:rPr>
              <a:t>: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en-US" sz="11600" dirty="0">
                <a:latin typeface="Century Gothic" pitchFamily="34" charset="0"/>
              </a:rPr>
              <a:t>Chair made </a:t>
            </a:r>
            <a:r>
              <a:rPr lang="en-US" sz="11600" dirty="0" smtClean="0">
                <a:latin typeface="Century Gothic" pitchFamily="34" charset="0"/>
              </a:rPr>
              <a:t>of plastic</a:t>
            </a:r>
            <a:endParaRPr lang="en-US" sz="11600" dirty="0">
              <a:latin typeface="Century Gothic" pitchFamily="34" charset="0"/>
            </a:endParaRP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en-US" sz="11600" dirty="0" smtClean="0">
                <a:latin typeface="Century Gothic" pitchFamily="34" charset="0"/>
              </a:rPr>
              <a:t>flour</a:t>
            </a:r>
            <a:endParaRPr lang="en-US" sz="11600" dirty="0">
              <a:latin typeface="Century Gothic" pitchFamily="34" charset="0"/>
            </a:endParaRP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en-US" sz="11600" dirty="0" smtClean="0">
                <a:latin typeface="Century Gothic" pitchFamily="34" charset="0"/>
              </a:rPr>
              <a:t>Biscuit</a:t>
            </a:r>
            <a:endParaRPr lang="en-US" sz="11600" dirty="0">
              <a:latin typeface="Century Gothic" pitchFamily="34" charset="0"/>
            </a:endParaRP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en-US" sz="11600" dirty="0" smtClean="0">
                <a:latin typeface="Century Gothic" pitchFamily="34" charset="0"/>
              </a:rPr>
              <a:t>Silk &amp; cotton men shirt</a:t>
            </a:r>
            <a:endParaRPr lang="en-US" sz="11600" dirty="0">
              <a:latin typeface="Century Gothic" pitchFamily="34" charset="0"/>
            </a:endParaRP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en-US" sz="11600" dirty="0">
                <a:latin typeface="Century Gothic" pitchFamily="34" charset="0"/>
              </a:rPr>
              <a:t>Plastic </a:t>
            </a:r>
            <a:r>
              <a:rPr lang="en-US" sz="11600" dirty="0" smtClean="0">
                <a:latin typeface="Century Gothic" pitchFamily="34" charset="0"/>
              </a:rPr>
              <a:t>toys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en-US" sz="11600" dirty="0" smtClean="0">
                <a:latin typeface="Century Gothic" pitchFamily="34" charset="0"/>
              </a:rPr>
              <a:t>Alum. Zinc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en-US" sz="11600" dirty="0" smtClean="0">
                <a:latin typeface="Century Gothic" pitchFamily="34" charset="0"/>
              </a:rPr>
              <a:t>Eye glasses</a:t>
            </a:r>
            <a:endParaRPr lang="en-US" sz="11600" dirty="0">
              <a:latin typeface="Century Gothic" pitchFamily="34" charset="0"/>
            </a:endParaRPr>
          </a:p>
          <a:p>
            <a:pPr marL="0" indent="0">
              <a:buNone/>
            </a:pPr>
            <a:r>
              <a:rPr lang="en-US" sz="7000" dirty="0" smtClean="0"/>
              <a:t>     </a:t>
            </a:r>
          </a:p>
          <a:p>
            <a:pPr marL="0" indent="0">
              <a:buNone/>
            </a:pPr>
            <a:r>
              <a:rPr lang="en-US" sz="5000" dirty="0"/>
              <a:t> </a:t>
            </a:r>
            <a:r>
              <a:rPr lang="en-US" sz="5000" dirty="0" smtClean="0"/>
              <a:t>    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9983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18147"/>
            <a:ext cx="10515600" cy="4523874"/>
          </a:xfrm>
          <a:solidFill>
            <a:srgbClr val="0070C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9600" dirty="0" smtClean="0">
                <a:latin typeface="Century Gothic" pitchFamily="34" charset="0"/>
              </a:rPr>
              <a:t>THANK YOU</a:t>
            </a:r>
            <a:endParaRPr lang="en-US" sz="9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39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789" y="296214"/>
            <a:ext cx="11681138" cy="69545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89" y="1442434"/>
            <a:ext cx="11964473" cy="4734529"/>
          </a:xfrm>
          <a:noFill/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n-GB" dirty="0" smtClean="0"/>
              <a:t> </a:t>
            </a:r>
            <a:r>
              <a:rPr lang="en-GB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the other hand, participants who may not assert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GB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themselves proficiently </a:t>
            </a:r>
            <a:r>
              <a:rPr lang="en-GB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GB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module, could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GB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stand </a:t>
            </a:r>
            <a:r>
              <a:rPr lang="en-GB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risk of </a:t>
            </a:r>
            <a:r>
              <a:rPr lang="en-GB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passing </a:t>
            </a:r>
            <a:r>
              <a:rPr lang="en-GB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uniform examination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GB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and may fail to be licensed to practice as professional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GB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Customs broker.</a:t>
            </a:r>
          </a:p>
          <a:p>
            <a:pPr marL="0" indent="0" algn="ctr">
              <a:buNone/>
            </a:pP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400" dirty="0" smtClean="0"/>
              <a:t>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72766" y="6375042"/>
            <a:ext cx="489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8035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 Gothic" pitchFamily="34" charset="0"/>
              </a:rPr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1960"/>
            <a:ext cx="10515600" cy="5376040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dirty="0">
                <a:latin typeface="Century Gothic" pitchFamily="34" charset="0"/>
              </a:rPr>
              <a:t>Module objectives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dirty="0">
                <a:latin typeface="Century Gothic" pitchFamily="34" charset="0"/>
              </a:rPr>
              <a:t>Background to Tariff Classification—Evolution 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dirty="0">
                <a:latin typeface="Century Gothic" pitchFamily="34" charset="0"/>
              </a:rPr>
              <a:t>Overview of the HS structure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dirty="0">
                <a:latin typeface="Century Gothic" pitchFamily="34" charset="0"/>
              </a:rPr>
              <a:t>The structure of the HS—Liberia  2012  HS vs. CET      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Century Gothic" pitchFamily="34" charset="0"/>
              </a:rPr>
              <a:t>5.   Overview of the General Interpretative Rules (GIRS)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Century Gothic" pitchFamily="34" charset="0"/>
              </a:rPr>
              <a:t>6.   The meaning of classification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Century Gothic" pitchFamily="34" charset="0"/>
              </a:rPr>
              <a:t>7.   Why classify using HS?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Century Gothic" pitchFamily="34" charset="0"/>
              </a:rPr>
              <a:t>8.   How to us the HS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57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326" y="365125"/>
            <a:ext cx="11333748" cy="60524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Century Gothic" pitchFamily="34" charset="0"/>
              </a:rPr>
              <a:t>Module Objectives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0366"/>
            <a:ext cx="11839074" cy="5589342"/>
          </a:xfrm>
          <a:noFill/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US" sz="11200" dirty="0">
                <a:latin typeface="Century Gothic" pitchFamily="34" charset="0"/>
              </a:rPr>
              <a:t>At the end of this module, participants should be able to:</a:t>
            </a:r>
          </a:p>
          <a:p>
            <a:pPr lvl="0" algn="just">
              <a:lnSpc>
                <a:spcPct val="170000"/>
              </a:lnSpc>
            </a:pPr>
            <a:r>
              <a:rPr lang="en-US" sz="11200" dirty="0">
                <a:latin typeface="Century Gothic" pitchFamily="34" charset="0"/>
              </a:rPr>
              <a:t>Define technical terms and Latin phrases used in the customs nomenclature</a:t>
            </a:r>
          </a:p>
          <a:p>
            <a:pPr lvl="0" algn="just">
              <a:lnSpc>
                <a:spcPct val="170000"/>
              </a:lnSpc>
            </a:pPr>
            <a:r>
              <a:rPr lang="en-US" sz="11200" dirty="0">
                <a:latin typeface="Century Gothic" pitchFamily="34" charset="0"/>
              </a:rPr>
              <a:t>Outline the evolution of customs nomenclature</a:t>
            </a:r>
          </a:p>
          <a:p>
            <a:pPr lvl="0" algn="just">
              <a:lnSpc>
                <a:spcPct val="170000"/>
              </a:lnSpc>
            </a:pPr>
            <a:r>
              <a:rPr lang="en-US" sz="11200" dirty="0">
                <a:latin typeface="Century Gothic" pitchFamily="34" charset="0"/>
              </a:rPr>
              <a:t>State the reasons for tariff classification</a:t>
            </a:r>
          </a:p>
          <a:p>
            <a:pPr lvl="0" algn="just">
              <a:lnSpc>
                <a:spcPct val="170000"/>
              </a:lnSpc>
            </a:pPr>
            <a:r>
              <a:rPr lang="en-US" sz="11200" dirty="0">
                <a:latin typeface="Century Gothic" pitchFamily="34" charset="0"/>
              </a:rPr>
              <a:t>Identify the uses  of the Harmonized System</a:t>
            </a:r>
          </a:p>
          <a:p>
            <a:pPr algn="just">
              <a:lnSpc>
                <a:spcPct val="170000"/>
              </a:lnSpc>
            </a:pPr>
            <a:r>
              <a:rPr lang="en-US" sz="11200" dirty="0">
                <a:latin typeface="Century Gothic" pitchFamily="34" charset="0"/>
              </a:rPr>
              <a:t>Outline the structure of the Harmonized System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n-US" sz="11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                                                        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72766" y="6375042"/>
            <a:ext cx="489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95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8032"/>
          </a:xfrm>
        </p:spPr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sz="4000" b="1" dirty="0">
                <a:solidFill>
                  <a:srgbClr val="FF0000"/>
                </a:solidFill>
                <a:latin typeface="Century Gothic" pitchFamily="34" charset="0"/>
              </a:rPr>
              <a:t>Module Objectives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8945"/>
            <a:ext cx="11938715" cy="5409127"/>
          </a:xfrm>
          <a:noFill/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US" sz="6400" dirty="0" smtClean="0"/>
              <a:t> </a:t>
            </a:r>
            <a:r>
              <a:rPr lang="en-US" sz="9600" dirty="0">
                <a:latin typeface="Century Gothic" pitchFamily="34" charset="0"/>
              </a:rPr>
              <a:t>At the end of this module, participants should be able to:</a:t>
            </a:r>
          </a:p>
          <a:p>
            <a:pPr lvl="0" algn="just">
              <a:lnSpc>
                <a:spcPct val="170000"/>
              </a:lnSpc>
            </a:pPr>
            <a:r>
              <a:rPr lang="en-US" sz="9600" dirty="0">
                <a:latin typeface="Century Gothic" pitchFamily="34" charset="0"/>
              </a:rPr>
              <a:t>Compare and contrast Liberia 2012 HS Tariff Structure to that of the CET</a:t>
            </a:r>
          </a:p>
          <a:p>
            <a:pPr lvl="0" algn="just">
              <a:lnSpc>
                <a:spcPct val="170000"/>
              </a:lnSpc>
            </a:pPr>
            <a:r>
              <a:rPr lang="en-US" sz="9600" dirty="0">
                <a:latin typeface="Century Gothic" pitchFamily="34" charset="0"/>
              </a:rPr>
              <a:t>Identify the concept/principles of HS classification</a:t>
            </a:r>
          </a:p>
          <a:p>
            <a:pPr lvl="0" algn="just">
              <a:lnSpc>
                <a:spcPct val="170000"/>
              </a:lnSpc>
            </a:pPr>
            <a:r>
              <a:rPr lang="en-US" sz="9600" dirty="0">
                <a:latin typeface="Century Gothic" pitchFamily="34" charset="0"/>
              </a:rPr>
              <a:t>Outline the legal basis for tariff classification</a:t>
            </a:r>
          </a:p>
          <a:p>
            <a:pPr lvl="0" algn="just">
              <a:lnSpc>
                <a:spcPct val="170000"/>
              </a:lnSpc>
            </a:pPr>
            <a:r>
              <a:rPr lang="en-US" sz="9600" dirty="0">
                <a:latin typeface="Century Gothic" pitchFamily="34" charset="0"/>
              </a:rPr>
              <a:t>Identify relevant documents required for proper classification</a:t>
            </a:r>
          </a:p>
          <a:p>
            <a:pPr lvl="0" algn="just">
              <a:lnSpc>
                <a:spcPct val="170000"/>
              </a:lnSpc>
            </a:pPr>
            <a:r>
              <a:rPr lang="en-US" sz="9600" dirty="0">
                <a:latin typeface="Century Gothic" pitchFamily="34" charset="0"/>
              </a:rPr>
              <a:t>Correctly apply the GIRs to classify traded goods </a:t>
            </a:r>
          </a:p>
          <a:p>
            <a:pPr marL="0" indent="0">
              <a:lnSpc>
                <a:spcPct val="170000"/>
              </a:lnSpc>
              <a:buNone/>
            </a:pPr>
            <a:endParaRPr lang="en-US" sz="4000" dirty="0"/>
          </a:p>
          <a:p>
            <a:pPr marL="0" indent="0">
              <a:lnSpc>
                <a:spcPct val="170000"/>
              </a:lnSpc>
              <a:buNone/>
            </a:pP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    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72766" y="6375042"/>
            <a:ext cx="489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96491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900989"/>
            <a:ext cx="11983453" cy="3152274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rgbClr val="FF0000"/>
                </a:solidFill>
                <a:latin typeface="Century Gothic" pitchFamily="34" charset="0"/>
              </a:rPr>
              <a:t>SESSION I</a:t>
            </a:r>
            <a:r>
              <a:rPr lang="en-US" b="1" dirty="0">
                <a:solidFill>
                  <a:srgbClr val="FF0000"/>
                </a:solidFill>
                <a:latin typeface="Century Gothic" pitchFamily="34" charset="0"/>
              </a:rPr>
              <a:t/>
            </a:r>
            <a:br>
              <a:rPr lang="en-US" b="1" dirty="0">
                <a:solidFill>
                  <a:srgbClr val="FF0000"/>
                </a:solidFill>
                <a:latin typeface="Century Gothic" pitchFamily="34" charset="0"/>
              </a:rPr>
            </a:br>
            <a:r>
              <a:rPr lang="en-US" b="1" dirty="0">
                <a:latin typeface="Century Gothic" pitchFamily="34" charset="0"/>
              </a:rPr>
              <a:t>EVOLUTION OF THE HS NOMENCLATURE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58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632" y="365125"/>
            <a:ext cx="11694694" cy="65230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Century Gothic" pitchFamily="34" charset="0"/>
              </a:rPr>
              <a:t>Session Objectives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74" y="1017430"/>
            <a:ext cx="11795352" cy="5357612"/>
          </a:xfrm>
          <a:noFill/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3600" dirty="0" smtClean="0"/>
              <a:t> </a:t>
            </a:r>
            <a:r>
              <a:rPr lang="en-US" sz="3300" dirty="0">
                <a:latin typeface="Century Gothic" pitchFamily="34" charset="0"/>
              </a:rPr>
              <a:t>At the end of this session, participants should be able to: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3300" dirty="0">
                <a:latin typeface="Century Gothic" pitchFamily="34" charset="0"/>
              </a:rPr>
              <a:t>Out the important stage (dates) to the evolution of the HS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3300" dirty="0">
                <a:latin typeface="Century Gothic" pitchFamily="34" charset="0"/>
              </a:rPr>
              <a:t>Define key terminologies and Latin phrases use in the HS nomenclature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3300" dirty="0">
                <a:latin typeface="Century Gothic" pitchFamily="34" charset="0"/>
              </a:rPr>
              <a:t>Outline the goals and reasons for HS  classification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3300" dirty="0">
                <a:latin typeface="Century Gothic" pitchFamily="34" charset="0"/>
              </a:rPr>
              <a:t>Outline the uses of the HS</a:t>
            </a: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872766" y="6375042"/>
            <a:ext cx="489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81354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3361</TotalTime>
  <Words>1270</Words>
  <Application>Microsoft Office PowerPoint</Application>
  <PresentationFormat>Widescreen</PresentationFormat>
  <Paragraphs>368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</vt:lpstr>
      <vt:lpstr>Calibri</vt:lpstr>
      <vt:lpstr>Calibri Light</vt:lpstr>
      <vt:lpstr>Century Gothic</vt:lpstr>
      <vt:lpstr>Times New Roman</vt:lpstr>
      <vt:lpstr>Wingdings</vt:lpstr>
      <vt:lpstr>Office Theme</vt:lpstr>
      <vt:lpstr>MODULE VI CUSTOMS  BROKERS LICENSING TRAINING PROGRAM </vt:lpstr>
      <vt:lpstr>MUDULE VI HS CLASSIFICATION</vt:lpstr>
      <vt:lpstr>INTRODUCTION</vt:lpstr>
      <vt:lpstr>INTRODUCTION</vt:lpstr>
      <vt:lpstr>OUTLINE</vt:lpstr>
      <vt:lpstr>Module Objectives</vt:lpstr>
      <vt:lpstr> Module Objectives Cont.</vt:lpstr>
      <vt:lpstr>SESSION I EVOLUTION OF THE HS NOMENCLATURE</vt:lpstr>
      <vt:lpstr>Session Objectives</vt:lpstr>
      <vt:lpstr>The Evolution of Customs Nomenclature</vt:lpstr>
      <vt:lpstr>Definition of key terms and Latin phrases</vt:lpstr>
      <vt:lpstr>Definition of key terms and Latin phrases Cont.</vt:lpstr>
      <vt:lpstr>Overview of the HS</vt:lpstr>
      <vt:lpstr>Reasons for Tariff Classification</vt:lpstr>
      <vt:lpstr>Uses of Harmonized System</vt:lpstr>
      <vt:lpstr>SESSION II HS STRUCTURE</vt:lpstr>
      <vt:lpstr>Session Objectives</vt:lpstr>
      <vt:lpstr>The Structure of the HS</vt:lpstr>
      <vt:lpstr>HS Structure—LIB 2012 HS vs. CET</vt:lpstr>
      <vt:lpstr>HS STRUCTURE CONT</vt:lpstr>
      <vt:lpstr>The HS Structure—Diagrammatic Illustration</vt:lpstr>
      <vt:lpstr>HS Structure Cont.</vt:lpstr>
      <vt:lpstr>Basic Principles of the HS Structure</vt:lpstr>
      <vt:lpstr>Text of the HS</vt:lpstr>
      <vt:lpstr>SESSION III  OVERVIEW AND APPLICATION OF THE GIRS</vt:lpstr>
      <vt:lpstr>Session Objectives</vt:lpstr>
      <vt:lpstr>Principles of tariff classification</vt:lpstr>
      <vt:lpstr>General Observation</vt:lpstr>
      <vt:lpstr>General Observation Cont.</vt:lpstr>
      <vt:lpstr>Overview of GIRs</vt:lpstr>
      <vt:lpstr>Summary of GIRs</vt:lpstr>
      <vt:lpstr>Usage of GIRs</vt:lpstr>
      <vt:lpstr>How do we use the HS</vt:lpstr>
      <vt:lpstr>Important Qs</vt:lpstr>
      <vt:lpstr>Example of Classification</vt:lpstr>
      <vt:lpstr>Example of classification Cont.</vt:lpstr>
      <vt:lpstr>Self-Testing Questions</vt:lpstr>
      <vt:lpstr>Self-Testing Questions</vt:lpstr>
      <vt:lpstr>THANK YOU</vt:lpstr>
    </vt:vector>
  </TitlesOfParts>
  <Company>Massachusetts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Habib</dc:creator>
  <cp:lastModifiedBy>Isaac B. Stevens</cp:lastModifiedBy>
  <cp:revision>260</cp:revision>
  <cp:lastPrinted>2017-08-07T16:15:57Z</cp:lastPrinted>
  <dcterms:created xsi:type="dcterms:W3CDTF">2017-01-14T21:20:37Z</dcterms:created>
  <dcterms:modified xsi:type="dcterms:W3CDTF">2017-08-07T16:16:22Z</dcterms:modified>
</cp:coreProperties>
</file>