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281" r:id="rId3"/>
    <p:sldId id="282" r:id="rId4"/>
    <p:sldId id="266" r:id="rId5"/>
    <p:sldId id="276" r:id="rId6"/>
    <p:sldId id="285" r:id="rId7"/>
    <p:sldId id="277" r:id="rId8"/>
    <p:sldId id="278" r:id="rId9"/>
    <p:sldId id="279" r:id="rId10"/>
    <p:sldId id="286" r:id="rId11"/>
    <p:sldId id="275" r:id="rId12"/>
    <p:sldId id="287" r:id="rId13"/>
    <p:sldId id="280" r:id="rId14"/>
    <p:sldId id="288" r:id="rId15"/>
    <p:sldId id="289" r:id="rId16"/>
    <p:sldId id="283" r:id="rId17"/>
    <p:sldId id="261" r:id="rId18"/>
    <p:sldId id="290" r:id="rId19"/>
    <p:sldId id="284" r:id="rId20"/>
    <p:sldId id="291" r:id="rId21"/>
    <p:sldId id="272"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271" r:id="rId46"/>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9" autoAdjust="0"/>
    <p:restoredTop sz="86968" autoAdjust="0"/>
  </p:normalViewPr>
  <p:slideViewPr>
    <p:cSldViewPr snapToGrid="0">
      <p:cViewPr varScale="1">
        <p:scale>
          <a:sx n="90" d="100"/>
          <a:sy n="90" d="100"/>
        </p:scale>
        <p:origin x="38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3177" tIns="46589" rIns="93177" bIns="46589" rtlCol="0"/>
          <a:lstStyle>
            <a:lvl1pPr algn="r">
              <a:defRPr sz="1200"/>
            </a:lvl1pPr>
          </a:lstStyle>
          <a:p>
            <a:fld id="{2914418A-33AF-410F-8362-1A65A114B6BA}" type="datetimeFigureOut">
              <a:rPr lang="en-US" smtClean="0"/>
              <a:t>8/7/2017</a:t>
            </a:fld>
            <a:endParaRPr lang="en-US"/>
          </a:p>
        </p:txBody>
      </p:sp>
      <p:sp>
        <p:nvSpPr>
          <p:cNvPr id="4" name="Footer Placeholder 3"/>
          <p:cNvSpPr>
            <a:spLocks noGrp="1"/>
          </p:cNvSpPr>
          <p:nvPr>
            <p:ph type="ftr" sz="quarter" idx="2"/>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8"/>
            <a:ext cx="2982119" cy="466433"/>
          </a:xfrm>
          <a:prstGeom prst="rect">
            <a:avLst/>
          </a:prstGeom>
        </p:spPr>
        <p:txBody>
          <a:bodyPr vert="horz" lIns="93177" tIns="46589" rIns="93177" bIns="46589" rtlCol="0" anchor="b"/>
          <a:lstStyle>
            <a:lvl1pPr algn="r">
              <a:defRPr sz="1200"/>
            </a:lvl1pPr>
          </a:lstStyle>
          <a:p>
            <a:fld id="{F37CB4A1-3878-4809-B4C9-72853CB06431}" type="slidenum">
              <a:rPr lang="en-US" smtClean="0"/>
              <a:t>‹#›</a:t>
            </a:fld>
            <a:endParaRPr lang="en-US"/>
          </a:p>
        </p:txBody>
      </p:sp>
    </p:spTree>
    <p:extLst>
      <p:ext uri="{BB962C8B-B14F-4D97-AF65-F5344CB8AC3E}">
        <p14:creationId xmlns:p14="http://schemas.microsoft.com/office/powerpoint/2010/main" val="4637531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515B6CEB-829A-4871-810D-EAA8D8C1653D}" type="datetimeFigureOut">
              <a:rPr lang="en-US" smtClean="0"/>
              <a:t>8/7/2017</a:t>
            </a:fld>
            <a:endParaRPr lang="en-US"/>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505F0DFE-F748-49F1-9828-420CD9F97FF8}" type="slidenum">
              <a:rPr lang="en-US" smtClean="0"/>
              <a:t>‹#›</a:t>
            </a:fld>
            <a:endParaRPr lang="en-US"/>
          </a:p>
        </p:txBody>
      </p:sp>
    </p:spTree>
    <p:extLst>
      <p:ext uri="{BB962C8B-B14F-4D97-AF65-F5344CB8AC3E}">
        <p14:creationId xmlns:p14="http://schemas.microsoft.com/office/powerpoint/2010/main" val="1810148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05F0DFE-F748-49F1-9828-420CD9F97FF8}" type="slidenum">
              <a:rPr lang="en-US" smtClean="0"/>
              <a:t>1</a:t>
            </a:fld>
            <a:endParaRPr lang="en-US"/>
          </a:p>
        </p:txBody>
      </p:sp>
    </p:spTree>
    <p:extLst>
      <p:ext uri="{BB962C8B-B14F-4D97-AF65-F5344CB8AC3E}">
        <p14:creationId xmlns:p14="http://schemas.microsoft.com/office/powerpoint/2010/main" val="2040784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25</a:t>
            </a:fld>
            <a:endParaRPr lang="en-US"/>
          </a:p>
        </p:txBody>
      </p:sp>
    </p:spTree>
    <p:extLst>
      <p:ext uri="{BB962C8B-B14F-4D97-AF65-F5344CB8AC3E}">
        <p14:creationId xmlns:p14="http://schemas.microsoft.com/office/powerpoint/2010/main" val="4085180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26</a:t>
            </a:fld>
            <a:endParaRPr lang="en-US"/>
          </a:p>
        </p:txBody>
      </p:sp>
    </p:spTree>
    <p:extLst>
      <p:ext uri="{BB962C8B-B14F-4D97-AF65-F5344CB8AC3E}">
        <p14:creationId xmlns:p14="http://schemas.microsoft.com/office/powerpoint/2010/main" val="4080137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27</a:t>
            </a:fld>
            <a:endParaRPr lang="en-US"/>
          </a:p>
        </p:txBody>
      </p:sp>
    </p:spTree>
    <p:extLst>
      <p:ext uri="{BB962C8B-B14F-4D97-AF65-F5344CB8AC3E}">
        <p14:creationId xmlns:p14="http://schemas.microsoft.com/office/powerpoint/2010/main" val="123232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28</a:t>
            </a:fld>
            <a:endParaRPr lang="en-US"/>
          </a:p>
        </p:txBody>
      </p:sp>
    </p:spTree>
    <p:extLst>
      <p:ext uri="{BB962C8B-B14F-4D97-AF65-F5344CB8AC3E}">
        <p14:creationId xmlns:p14="http://schemas.microsoft.com/office/powerpoint/2010/main" val="1273165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29</a:t>
            </a:fld>
            <a:endParaRPr lang="en-US"/>
          </a:p>
        </p:txBody>
      </p:sp>
    </p:spTree>
    <p:extLst>
      <p:ext uri="{BB962C8B-B14F-4D97-AF65-F5344CB8AC3E}">
        <p14:creationId xmlns:p14="http://schemas.microsoft.com/office/powerpoint/2010/main" val="2578357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30</a:t>
            </a:fld>
            <a:endParaRPr lang="en-US"/>
          </a:p>
        </p:txBody>
      </p:sp>
    </p:spTree>
    <p:extLst>
      <p:ext uri="{BB962C8B-B14F-4D97-AF65-F5344CB8AC3E}">
        <p14:creationId xmlns:p14="http://schemas.microsoft.com/office/powerpoint/2010/main" val="2943988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31</a:t>
            </a:fld>
            <a:endParaRPr lang="en-US"/>
          </a:p>
        </p:txBody>
      </p:sp>
    </p:spTree>
    <p:extLst>
      <p:ext uri="{BB962C8B-B14F-4D97-AF65-F5344CB8AC3E}">
        <p14:creationId xmlns:p14="http://schemas.microsoft.com/office/powerpoint/2010/main" val="940833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32</a:t>
            </a:fld>
            <a:endParaRPr lang="en-US"/>
          </a:p>
        </p:txBody>
      </p:sp>
    </p:spTree>
    <p:extLst>
      <p:ext uri="{BB962C8B-B14F-4D97-AF65-F5344CB8AC3E}">
        <p14:creationId xmlns:p14="http://schemas.microsoft.com/office/powerpoint/2010/main" val="627360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33</a:t>
            </a:fld>
            <a:endParaRPr lang="en-US"/>
          </a:p>
        </p:txBody>
      </p:sp>
    </p:spTree>
    <p:extLst>
      <p:ext uri="{BB962C8B-B14F-4D97-AF65-F5344CB8AC3E}">
        <p14:creationId xmlns:p14="http://schemas.microsoft.com/office/powerpoint/2010/main" val="324733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34</a:t>
            </a:fld>
            <a:endParaRPr lang="en-US"/>
          </a:p>
        </p:txBody>
      </p:sp>
    </p:spTree>
    <p:extLst>
      <p:ext uri="{BB962C8B-B14F-4D97-AF65-F5344CB8AC3E}">
        <p14:creationId xmlns:p14="http://schemas.microsoft.com/office/powerpoint/2010/main" val="2063648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5</a:t>
            </a:fld>
            <a:endParaRPr lang="en-US"/>
          </a:p>
        </p:txBody>
      </p:sp>
    </p:spTree>
    <p:extLst>
      <p:ext uri="{BB962C8B-B14F-4D97-AF65-F5344CB8AC3E}">
        <p14:creationId xmlns:p14="http://schemas.microsoft.com/office/powerpoint/2010/main" val="563067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35</a:t>
            </a:fld>
            <a:endParaRPr lang="en-US"/>
          </a:p>
        </p:txBody>
      </p:sp>
    </p:spTree>
    <p:extLst>
      <p:ext uri="{BB962C8B-B14F-4D97-AF65-F5344CB8AC3E}">
        <p14:creationId xmlns:p14="http://schemas.microsoft.com/office/powerpoint/2010/main" val="3709597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36</a:t>
            </a:fld>
            <a:endParaRPr lang="en-US"/>
          </a:p>
        </p:txBody>
      </p:sp>
    </p:spTree>
    <p:extLst>
      <p:ext uri="{BB962C8B-B14F-4D97-AF65-F5344CB8AC3E}">
        <p14:creationId xmlns:p14="http://schemas.microsoft.com/office/powerpoint/2010/main" val="3963931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37</a:t>
            </a:fld>
            <a:endParaRPr lang="en-US"/>
          </a:p>
        </p:txBody>
      </p:sp>
    </p:spTree>
    <p:extLst>
      <p:ext uri="{BB962C8B-B14F-4D97-AF65-F5344CB8AC3E}">
        <p14:creationId xmlns:p14="http://schemas.microsoft.com/office/powerpoint/2010/main" val="118012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38</a:t>
            </a:fld>
            <a:endParaRPr lang="en-US"/>
          </a:p>
        </p:txBody>
      </p:sp>
    </p:spTree>
    <p:extLst>
      <p:ext uri="{BB962C8B-B14F-4D97-AF65-F5344CB8AC3E}">
        <p14:creationId xmlns:p14="http://schemas.microsoft.com/office/powerpoint/2010/main" val="27268464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39</a:t>
            </a:fld>
            <a:endParaRPr lang="en-US"/>
          </a:p>
        </p:txBody>
      </p:sp>
    </p:spTree>
    <p:extLst>
      <p:ext uri="{BB962C8B-B14F-4D97-AF65-F5344CB8AC3E}">
        <p14:creationId xmlns:p14="http://schemas.microsoft.com/office/powerpoint/2010/main" val="24588836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40</a:t>
            </a:fld>
            <a:endParaRPr lang="en-US"/>
          </a:p>
        </p:txBody>
      </p:sp>
    </p:spTree>
    <p:extLst>
      <p:ext uri="{BB962C8B-B14F-4D97-AF65-F5344CB8AC3E}">
        <p14:creationId xmlns:p14="http://schemas.microsoft.com/office/powerpoint/2010/main" val="7554011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41</a:t>
            </a:fld>
            <a:endParaRPr lang="en-US"/>
          </a:p>
        </p:txBody>
      </p:sp>
    </p:spTree>
    <p:extLst>
      <p:ext uri="{BB962C8B-B14F-4D97-AF65-F5344CB8AC3E}">
        <p14:creationId xmlns:p14="http://schemas.microsoft.com/office/powerpoint/2010/main" val="2035436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42</a:t>
            </a:fld>
            <a:endParaRPr lang="en-US"/>
          </a:p>
        </p:txBody>
      </p:sp>
    </p:spTree>
    <p:extLst>
      <p:ext uri="{BB962C8B-B14F-4D97-AF65-F5344CB8AC3E}">
        <p14:creationId xmlns:p14="http://schemas.microsoft.com/office/powerpoint/2010/main" val="1657665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43</a:t>
            </a:fld>
            <a:endParaRPr lang="en-US"/>
          </a:p>
        </p:txBody>
      </p:sp>
    </p:spTree>
    <p:extLst>
      <p:ext uri="{BB962C8B-B14F-4D97-AF65-F5344CB8AC3E}">
        <p14:creationId xmlns:p14="http://schemas.microsoft.com/office/powerpoint/2010/main" val="33354095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44</a:t>
            </a:fld>
            <a:endParaRPr lang="en-US"/>
          </a:p>
        </p:txBody>
      </p:sp>
    </p:spTree>
    <p:extLst>
      <p:ext uri="{BB962C8B-B14F-4D97-AF65-F5344CB8AC3E}">
        <p14:creationId xmlns:p14="http://schemas.microsoft.com/office/powerpoint/2010/main" val="26547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6</a:t>
            </a:fld>
            <a:endParaRPr lang="en-US"/>
          </a:p>
        </p:txBody>
      </p:sp>
    </p:spTree>
    <p:extLst>
      <p:ext uri="{BB962C8B-B14F-4D97-AF65-F5344CB8AC3E}">
        <p14:creationId xmlns:p14="http://schemas.microsoft.com/office/powerpoint/2010/main" val="3143590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19</a:t>
            </a:fld>
            <a:endParaRPr lang="en-US"/>
          </a:p>
        </p:txBody>
      </p:sp>
    </p:spTree>
    <p:extLst>
      <p:ext uri="{BB962C8B-B14F-4D97-AF65-F5344CB8AC3E}">
        <p14:creationId xmlns:p14="http://schemas.microsoft.com/office/powerpoint/2010/main" val="31006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20</a:t>
            </a:fld>
            <a:endParaRPr lang="en-US"/>
          </a:p>
        </p:txBody>
      </p:sp>
    </p:spTree>
    <p:extLst>
      <p:ext uri="{BB962C8B-B14F-4D97-AF65-F5344CB8AC3E}">
        <p14:creationId xmlns:p14="http://schemas.microsoft.com/office/powerpoint/2010/main" val="53199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21</a:t>
            </a:fld>
            <a:endParaRPr lang="en-US"/>
          </a:p>
        </p:txBody>
      </p:sp>
    </p:spTree>
    <p:extLst>
      <p:ext uri="{BB962C8B-B14F-4D97-AF65-F5344CB8AC3E}">
        <p14:creationId xmlns:p14="http://schemas.microsoft.com/office/powerpoint/2010/main" val="3071027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22</a:t>
            </a:fld>
            <a:endParaRPr lang="en-US"/>
          </a:p>
        </p:txBody>
      </p:sp>
    </p:spTree>
    <p:extLst>
      <p:ext uri="{BB962C8B-B14F-4D97-AF65-F5344CB8AC3E}">
        <p14:creationId xmlns:p14="http://schemas.microsoft.com/office/powerpoint/2010/main" val="5202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23</a:t>
            </a:fld>
            <a:endParaRPr lang="en-US"/>
          </a:p>
        </p:txBody>
      </p:sp>
    </p:spTree>
    <p:extLst>
      <p:ext uri="{BB962C8B-B14F-4D97-AF65-F5344CB8AC3E}">
        <p14:creationId xmlns:p14="http://schemas.microsoft.com/office/powerpoint/2010/main" val="2656917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5F0DFE-F748-49F1-9828-420CD9F97FF8}" type="slidenum">
              <a:rPr lang="en-US" smtClean="0"/>
              <a:t>24</a:t>
            </a:fld>
            <a:endParaRPr lang="en-US"/>
          </a:p>
        </p:txBody>
      </p:sp>
    </p:spTree>
    <p:extLst>
      <p:ext uri="{BB962C8B-B14F-4D97-AF65-F5344CB8AC3E}">
        <p14:creationId xmlns:p14="http://schemas.microsoft.com/office/powerpoint/2010/main" val="3892158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11051B-43DA-48B4-BEE6-777DB774C2C9}" type="datetime1">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162407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5BCF15-BF61-4ADE-9975-C980E2E14AFA}" type="datetime1">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02130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769C42-916E-40B1-B68D-02E0081E484D}" type="datetime1">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324869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72F2E-99D2-40A1-85FA-CDF3C41EA8D9}" type="datetime1">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62528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89820F-E088-40B0-817E-C2CC58407F33}" type="datetime1">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2352432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B2AFEE-3328-4161-93E1-75561BD5306E}" type="datetime1">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403088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90C66-2E3F-4C2F-9C53-BBBDD94B42DE}" type="datetime1">
              <a:rPr lang="en-US" smtClean="0"/>
              <a:t>8/7/2017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1324840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261746-1D1B-4538-854D-12EE7EF48D94}" type="datetime1">
              <a:rPr lang="en-US" smtClean="0"/>
              <a:t>8/7/2017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2700017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E084A-3F97-4213-927B-601E5D20981C}" type="datetime1">
              <a:rPr lang="en-US" smtClean="0"/>
              <a:t>8/7/2017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342236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E570B-3E6A-46EE-8385-F27B287B0AAC}" type="datetime1">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1409478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46781-72B6-461C-9079-C8E805AF11CC}" type="datetime1">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0CC3A-0B67-4337-8D9A-F15E79C0486E}" type="slidenum">
              <a:rPr lang="en-US" smtClean="0"/>
              <a:pPr/>
              <a:t>‹#›</a:t>
            </a:fld>
            <a:endParaRPr lang="en-US"/>
          </a:p>
        </p:txBody>
      </p:sp>
    </p:spTree>
    <p:extLst>
      <p:ext uri="{BB962C8B-B14F-4D97-AF65-F5344CB8AC3E}">
        <p14:creationId xmlns:p14="http://schemas.microsoft.com/office/powerpoint/2010/main" val="340658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E3612-5D6B-41D1-9A15-B80E426BBBFA}" type="datetime1">
              <a:rPr lang="en-US" smtClean="0"/>
              <a:t>8/7/2017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0CC3A-0B67-4337-8D9A-F15E79C0486E}" type="slidenum">
              <a:rPr lang="en-US" smtClean="0"/>
              <a:pPr/>
              <a:t>‹#›</a:t>
            </a:fld>
            <a:endParaRPr lang="en-US"/>
          </a:p>
        </p:txBody>
      </p:sp>
    </p:spTree>
    <p:extLst>
      <p:ext uri="{BB962C8B-B14F-4D97-AF65-F5344CB8AC3E}">
        <p14:creationId xmlns:p14="http://schemas.microsoft.com/office/powerpoint/2010/main" val="2532114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8000" b="-8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668" y="1584102"/>
            <a:ext cx="6117464" cy="3503054"/>
          </a:xfrm>
        </p:spPr>
        <p:txBody>
          <a:bodyPr>
            <a:noAutofit/>
          </a:bodyPr>
          <a:lstStyle/>
          <a:p>
            <a:pPr algn="l"/>
            <a:r>
              <a:rPr lang="en-US" sz="9600" b="1" dirty="0" smtClean="0">
                <a:solidFill>
                  <a:schemeClr val="bg1"/>
                </a:solidFill>
              </a:rPr>
              <a:t/>
            </a:r>
            <a:br>
              <a:rPr lang="en-US" sz="9600" b="1" dirty="0" smtClean="0">
                <a:solidFill>
                  <a:schemeClr val="bg1"/>
                </a:solidFill>
              </a:rPr>
            </a:br>
            <a:r>
              <a:rPr lang="en-US" sz="9600" b="1" dirty="0">
                <a:solidFill>
                  <a:schemeClr val="bg1"/>
                </a:solidFill>
              </a:rPr>
              <a:t/>
            </a:r>
            <a:br>
              <a:rPr lang="en-US" sz="9600" b="1" dirty="0">
                <a:solidFill>
                  <a:schemeClr val="bg1"/>
                </a:solidFill>
              </a:rPr>
            </a:br>
            <a:r>
              <a:rPr lang="en-US" sz="9600" b="1" dirty="0" smtClean="0">
                <a:solidFill>
                  <a:schemeClr val="bg1"/>
                </a:solidFill>
              </a:rPr>
              <a:t/>
            </a:r>
            <a:br>
              <a:rPr lang="en-US" sz="9600" b="1" dirty="0" smtClean="0">
                <a:solidFill>
                  <a:schemeClr val="bg1"/>
                </a:solidFill>
              </a:rPr>
            </a:br>
            <a:r>
              <a:rPr lang="en-US" sz="9600" b="1" dirty="0" smtClean="0">
                <a:solidFill>
                  <a:schemeClr val="bg1"/>
                </a:solidFill>
              </a:rPr>
              <a:t/>
            </a:r>
            <a:br>
              <a:rPr lang="en-US" sz="9600" b="1" dirty="0" smtClean="0">
                <a:solidFill>
                  <a:schemeClr val="bg1"/>
                </a:solidFill>
              </a:rPr>
            </a:br>
            <a:r>
              <a:rPr lang="en-US" sz="9600" b="1" dirty="0">
                <a:solidFill>
                  <a:schemeClr val="bg1"/>
                </a:solidFill>
              </a:rPr>
              <a:t/>
            </a:r>
            <a:br>
              <a:rPr lang="en-US" sz="9600" b="1" dirty="0">
                <a:solidFill>
                  <a:schemeClr val="bg1"/>
                </a:solidFill>
              </a:rPr>
            </a:br>
            <a:r>
              <a:rPr lang="en-US" sz="9600" b="1" dirty="0" smtClean="0">
                <a:solidFill>
                  <a:schemeClr val="bg1"/>
                </a:solidFill>
              </a:rPr>
              <a:t/>
            </a:r>
            <a:br>
              <a:rPr lang="en-US" sz="9600" b="1" dirty="0" smtClean="0">
                <a:solidFill>
                  <a:schemeClr val="bg1"/>
                </a:solidFill>
              </a:rPr>
            </a:br>
            <a:r>
              <a:rPr lang="en-US" b="1" dirty="0" smtClean="0">
                <a:solidFill>
                  <a:schemeClr val="bg1"/>
                </a:solidFill>
                <a:latin typeface="Arial Narrow" panose="020B0606020202030204" pitchFamily="34" charset="0"/>
              </a:rPr>
              <a:t>CUSTOMS ASSESSMENT </a:t>
            </a:r>
            <a:endParaRPr lang="en-US" sz="66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fld id="{1AE0CC3A-0B67-4337-8D9A-F15E79C0486E}" type="slidenum">
              <a:rPr lang="en-US" smtClean="0"/>
              <a:pPr/>
              <a:t>1</a:t>
            </a:fld>
            <a:endParaRPr lang="en-US"/>
          </a:p>
        </p:txBody>
      </p:sp>
      <p:sp>
        <p:nvSpPr>
          <p:cNvPr id="4" name="TextBox 8"/>
          <p:cNvSpPr txBox="1"/>
          <p:nvPr/>
        </p:nvSpPr>
        <p:spPr>
          <a:xfrm>
            <a:off x="391786" y="5615581"/>
            <a:ext cx="6486092"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bg1"/>
                </a:solidFill>
                <a:latin typeface="Arial Narrow" panose="020B0606020202030204" pitchFamily="34" charset="0"/>
              </a:rPr>
              <a:t>Presented by: Atty. </a:t>
            </a:r>
            <a:r>
              <a:rPr lang="en-US" b="1" dirty="0" smtClean="0">
                <a:solidFill>
                  <a:schemeClr val="bg1"/>
                </a:solidFill>
                <a:latin typeface="Arial Narrow" panose="020B0606020202030204" pitchFamily="34" charset="0"/>
              </a:rPr>
              <a:t>JALLAH K. FARKOLLIE         </a:t>
            </a:r>
            <a:endParaRPr lang="en-US" b="1" dirty="0">
              <a:solidFill>
                <a:schemeClr val="bg1"/>
              </a:solidFill>
              <a:latin typeface="Arial Narrow" panose="020B0606020202030204" pitchFamily="34" charset="0"/>
            </a:endParaRPr>
          </a:p>
          <a:p>
            <a:r>
              <a:rPr lang="en-US" b="1" dirty="0">
                <a:solidFill>
                  <a:schemeClr val="bg1"/>
                </a:solidFill>
                <a:latin typeface="Arial Narrow" panose="020B0606020202030204" pitchFamily="34" charset="0"/>
              </a:rPr>
              <a:t>   </a:t>
            </a:r>
            <a:r>
              <a:rPr lang="en-US" b="1" dirty="0" smtClean="0">
                <a:solidFill>
                  <a:schemeClr val="bg1"/>
                </a:solidFill>
                <a:latin typeface="Arial Narrow" panose="020B0606020202030204" pitchFamily="34" charset="0"/>
              </a:rPr>
              <a:t>STAFF ATTORNEY OFFICE OF THE CHIEF COUNSEL/LRA</a:t>
            </a:r>
            <a:endParaRPr lang="en-US"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200751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79513" y="44757"/>
            <a:ext cx="9916732" cy="86593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85000" lnSpcReduction="10000"/>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smtClean="0">
                <a:solidFill>
                  <a:schemeClr val="bg1"/>
                </a:solidFill>
                <a:latin typeface="+mn-lt"/>
              </a:rPr>
              <a:t>VALUATION OF IMPORTED GOODS; SECTION 1705 CONT’D</a:t>
            </a:r>
            <a:r>
              <a:rPr lang="en-US" sz="4400" dirty="0" smtClean="0"/>
              <a:t> </a:t>
            </a:r>
            <a:endParaRPr lang="en-US" sz="4400" dirty="0"/>
          </a:p>
        </p:txBody>
      </p:sp>
      <p:sp>
        <p:nvSpPr>
          <p:cNvPr id="5" name="Slide Number Placeholder 4"/>
          <p:cNvSpPr>
            <a:spLocks noGrp="1"/>
          </p:cNvSpPr>
          <p:nvPr>
            <p:ph type="sldNum" sz="quarter" idx="12"/>
          </p:nvPr>
        </p:nvSpPr>
        <p:spPr>
          <a:xfrm>
            <a:off x="8706134" y="6538912"/>
            <a:ext cx="2743200" cy="365125"/>
          </a:xfrm>
        </p:spPr>
        <p:txBody>
          <a:bodyPr/>
          <a:lstStyle/>
          <a:p>
            <a:fld id="{1AE0CC3A-0B67-4337-8D9A-F15E79C0486E}" type="slidenum">
              <a:rPr lang="en-US" sz="1800" b="1" smtClean="0">
                <a:solidFill>
                  <a:schemeClr val="bg1"/>
                </a:solidFill>
              </a:rPr>
              <a:pPr/>
              <a:t>10</a:t>
            </a:fld>
            <a:endParaRPr lang="en-US" sz="1800" b="1">
              <a:solidFill>
                <a:schemeClr val="bg1"/>
              </a:solidFill>
            </a:endParaRPr>
          </a:p>
        </p:txBody>
      </p:sp>
      <p:sp>
        <p:nvSpPr>
          <p:cNvPr id="8" name="TextBox 7"/>
          <p:cNvSpPr txBox="1"/>
          <p:nvPr/>
        </p:nvSpPr>
        <p:spPr>
          <a:xfrm>
            <a:off x="129210" y="1238686"/>
            <a:ext cx="11817626" cy="4585871"/>
          </a:xfrm>
          <a:prstGeom prst="rect">
            <a:avLst/>
          </a:prstGeom>
          <a:noFill/>
        </p:spPr>
        <p:txBody>
          <a:bodyPr wrap="square" rtlCol="0">
            <a:spAutoFit/>
          </a:bodyPr>
          <a:lstStyle/>
          <a:p>
            <a:r>
              <a:rPr lang="en-GB" sz="3600" dirty="0" smtClean="0"/>
              <a:t>(</a:t>
            </a:r>
            <a:r>
              <a:rPr lang="en-GB" sz="3600" dirty="0"/>
              <a:t>B)	that the seller bears all costs, charges and expenses incidental to the sale and to the delivery of the goods at the port or place of importation, which are, hence, included in the normal price;</a:t>
            </a:r>
          </a:p>
          <a:p>
            <a:r>
              <a:rPr lang="en-GB" sz="3600" dirty="0"/>
              <a:t>(C)	that the buyer bears any duties or taxes applicable in Liberia which are, hence, not included in the normal price; and</a:t>
            </a:r>
          </a:p>
          <a:p>
            <a:r>
              <a:rPr lang="en-GB" sz="3600" dirty="0"/>
              <a:t>(D)	that the sale is a sale of the quantity to be valued.</a:t>
            </a:r>
          </a:p>
          <a:p>
            <a:pPr marL="742950" indent="-742950">
              <a:buAutoNum type="alphaLcParenBoth" startAt="4"/>
            </a:pPr>
            <a:endParaRPr lang="en-GB" sz="4000" dirty="0"/>
          </a:p>
        </p:txBody>
      </p:sp>
    </p:spTree>
    <p:extLst>
      <p:ext uri="{BB962C8B-B14F-4D97-AF65-F5344CB8AC3E}">
        <p14:creationId xmlns:p14="http://schemas.microsoft.com/office/powerpoint/2010/main" val="748522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297815"/>
            <a:ext cx="10167730" cy="85282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77500" lnSpcReduction="20000"/>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4400" b="1" dirty="0">
                <a:solidFill>
                  <a:schemeClr val="bg1"/>
                </a:solidFill>
              </a:rPr>
              <a:t>VALUATION OF IMPORTED </a:t>
            </a:r>
            <a:r>
              <a:rPr lang="en-US" sz="4400" b="1" dirty="0" smtClean="0">
                <a:solidFill>
                  <a:schemeClr val="bg1"/>
                </a:solidFill>
              </a:rPr>
              <a:t>GOODS SECTION 1705 CONT’D </a:t>
            </a:r>
            <a:endParaRPr lang="en-US" sz="5400" dirty="0"/>
          </a:p>
        </p:txBody>
      </p:sp>
      <p:sp>
        <p:nvSpPr>
          <p:cNvPr id="7" name="Slide Number Placeholder 6"/>
          <p:cNvSpPr>
            <a:spLocks noGrp="1"/>
          </p:cNvSpPr>
          <p:nvPr>
            <p:ph type="sldNum" sz="quarter" idx="12"/>
          </p:nvPr>
        </p:nvSpPr>
        <p:spPr>
          <a:xfrm>
            <a:off x="8938146" y="6561115"/>
            <a:ext cx="2743200" cy="365125"/>
          </a:xfrm>
        </p:spPr>
        <p:txBody>
          <a:bodyPr/>
          <a:lstStyle/>
          <a:p>
            <a:fld id="{1AE0CC3A-0B67-4337-8D9A-F15E79C0486E}" type="slidenum">
              <a:rPr lang="en-US" sz="2000" b="1" smtClean="0">
                <a:solidFill>
                  <a:schemeClr val="bg1"/>
                </a:solidFill>
              </a:rPr>
              <a:pPr/>
              <a:t>11</a:t>
            </a:fld>
            <a:endParaRPr lang="en-US" sz="2000" b="1">
              <a:solidFill>
                <a:schemeClr val="bg1"/>
              </a:solidFill>
            </a:endParaRPr>
          </a:p>
        </p:txBody>
      </p:sp>
      <p:sp>
        <p:nvSpPr>
          <p:cNvPr id="8" name="TextBox 7"/>
          <p:cNvSpPr txBox="1"/>
          <p:nvPr/>
        </p:nvSpPr>
        <p:spPr>
          <a:xfrm>
            <a:off x="124103" y="1321035"/>
            <a:ext cx="11684438" cy="5078313"/>
          </a:xfrm>
          <a:prstGeom prst="rect">
            <a:avLst/>
          </a:prstGeom>
          <a:noFill/>
        </p:spPr>
        <p:txBody>
          <a:bodyPr wrap="square" rtlCol="0">
            <a:spAutoFit/>
          </a:bodyPr>
          <a:lstStyle/>
          <a:p>
            <a:pPr algn="just"/>
            <a:r>
              <a:rPr lang="en-GB" sz="3600" dirty="0"/>
              <a:t>(b) Definitions.</a:t>
            </a:r>
          </a:p>
          <a:p>
            <a:pPr algn="just"/>
            <a:r>
              <a:rPr lang="en-GB" sz="3600" dirty="0"/>
              <a:t>(1)	A sale in the open market between a buyer and a seller independent of each other pre-supposes:</a:t>
            </a:r>
          </a:p>
          <a:p>
            <a:pPr algn="just"/>
            <a:r>
              <a:rPr lang="en-GB" sz="3600" dirty="0"/>
              <a:t>(A)	that the price is the sole consideration;</a:t>
            </a:r>
          </a:p>
          <a:p>
            <a:pPr algn="just"/>
            <a:r>
              <a:rPr lang="en-GB" sz="3600" dirty="0"/>
              <a:t>(B)	that the price is not influenced by any commercial, financial or other relationship, whether by contract or otherwise between the seller or any person associated in business with him and the buyer or any person associated with him other than the relationship created by the sale itself</a:t>
            </a:r>
            <a:r>
              <a:rPr lang="en-GB" sz="3600" dirty="0" smtClean="0"/>
              <a:t>;</a:t>
            </a:r>
            <a:endParaRPr lang="en-GB" sz="3600" dirty="0"/>
          </a:p>
        </p:txBody>
      </p:sp>
    </p:spTree>
    <p:extLst>
      <p:ext uri="{BB962C8B-B14F-4D97-AF65-F5344CB8AC3E}">
        <p14:creationId xmlns:p14="http://schemas.microsoft.com/office/powerpoint/2010/main" val="4030169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297815"/>
            <a:ext cx="10167730" cy="85282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77500" lnSpcReduction="20000"/>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4400" b="1" dirty="0">
                <a:solidFill>
                  <a:schemeClr val="bg1"/>
                </a:solidFill>
              </a:rPr>
              <a:t>VALUATION OF IMPORTED </a:t>
            </a:r>
            <a:r>
              <a:rPr lang="en-US" sz="4400" b="1" dirty="0" smtClean="0">
                <a:solidFill>
                  <a:schemeClr val="bg1"/>
                </a:solidFill>
              </a:rPr>
              <a:t>GOODS SECTION 1705 CONT’D </a:t>
            </a:r>
            <a:endParaRPr lang="en-US" sz="5400" dirty="0"/>
          </a:p>
        </p:txBody>
      </p:sp>
      <p:sp>
        <p:nvSpPr>
          <p:cNvPr id="7" name="Slide Number Placeholder 6"/>
          <p:cNvSpPr>
            <a:spLocks noGrp="1"/>
          </p:cNvSpPr>
          <p:nvPr>
            <p:ph type="sldNum" sz="quarter" idx="12"/>
          </p:nvPr>
        </p:nvSpPr>
        <p:spPr>
          <a:xfrm>
            <a:off x="8938146" y="6561115"/>
            <a:ext cx="2743200" cy="365125"/>
          </a:xfrm>
        </p:spPr>
        <p:txBody>
          <a:bodyPr/>
          <a:lstStyle/>
          <a:p>
            <a:fld id="{1AE0CC3A-0B67-4337-8D9A-F15E79C0486E}" type="slidenum">
              <a:rPr lang="en-US" sz="2000" b="1" smtClean="0">
                <a:solidFill>
                  <a:schemeClr val="bg1"/>
                </a:solidFill>
              </a:rPr>
              <a:pPr/>
              <a:t>12</a:t>
            </a:fld>
            <a:endParaRPr lang="en-US" sz="2000" b="1">
              <a:solidFill>
                <a:schemeClr val="bg1"/>
              </a:solidFill>
            </a:endParaRPr>
          </a:p>
        </p:txBody>
      </p:sp>
      <p:sp>
        <p:nvSpPr>
          <p:cNvPr id="8" name="TextBox 7"/>
          <p:cNvSpPr txBox="1"/>
          <p:nvPr/>
        </p:nvSpPr>
        <p:spPr>
          <a:xfrm>
            <a:off x="154224" y="1417040"/>
            <a:ext cx="11527122" cy="5509200"/>
          </a:xfrm>
          <a:prstGeom prst="rect">
            <a:avLst/>
          </a:prstGeom>
          <a:noFill/>
        </p:spPr>
        <p:txBody>
          <a:bodyPr wrap="square" rtlCol="0">
            <a:spAutoFit/>
          </a:bodyPr>
          <a:lstStyle/>
          <a:p>
            <a:pPr marL="514350" indent="-514350" algn="just">
              <a:buAutoNum type="alphaUcParenBoth" startAt="3"/>
            </a:pPr>
            <a:r>
              <a:rPr lang="en-GB" sz="3200" dirty="0" smtClean="0"/>
              <a:t>that </a:t>
            </a:r>
            <a:r>
              <a:rPr lang="en-GB" sz="3200" dirty="0"/>
              <a:t>no part of the proceeds of any subsequent resale, other disposal or use of the goods will accrue, either directly or indirectly, to the seller or any person associated in business with him</a:t>
            </a:r>
            <a:r>
              <a:rPr lang="en-GB" sz="3200" dirty="0" smtClean="0"/>
              <a:t>.</a:t>
            </a:r>
          </a:p>
          <a:p>
            <a:pPr marL="514350" indent="-514350" algn="just">
              <a:buAutoNum type="alphaUcParenBoth" startAt="3"/>
            </a:pPr>
            <a:endParaRPr lang="en-GB" sz="3200" dirty="0"/>
          </a:p>
          <a:p>
            <a:pPr algn="just"/>
            <a:r>
              <a:rPr lang="en-GB" sz="3200" dirty="0"/>
              <a:t>(2)	Two persons shall be deemed to be associated in business with one another if, whether directly or indirectly, either of them has any interest in the business or property of the other or both have a common interest in any business or property or some third person has an interest in the business or property of both of them.</a:t>
            </a:r>
          </a:p>
          <a:p>
            <a:pPr marL="514350" indent="-514350" algn="just">
              <a:buAutoNum type="alphaLcParenBoth"/>
            </a:pPr>
            <a:endParaRPr lang="en-US" sz="3200" dirty="0"/>
          </a:p>
        </p:txBody>
      </p:sp>
    </p:spTree>
    <p:extLst>
      <p:ext uri="{BB962C8B-B14F-4D97-AF65-F5344CB8AC3E}">
        <p14:creationId xmlns:p14="http://schemas.microsoft.com/office/powerpoint/2010/main" val="23579610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40945"/>
            <a:ext cx="9929611" cy="1003160"/>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a:solidFill>
                  <a:schemeClr val="bg1"/>
                </a:solidFill>
              </a:rPr>
              <a:t>VALUATION OF IMPORTED GOODS SECTION 1705 CONT’D </a:t>
            </a:r>
            <a:endParaRPr lang="en-US" sz="4400" dirty="0"/>
          </a:p>
        </p:txBody>
      </p:sp>
      <p:sp>
        <p:nvSpPr>
          <p:cNvPr id="7" name="Slide Number Placeholder 6"/>
          <p:cNvSpPr>
            <a:spLocks noGrp="1"/>
          </p:cNvSpPr>
          <p:nvPr>
            <p:ph type="sldNum" sz="quarter" idx="12"/>
          </p:nvPr>
        </p:nvSpPr>
        <p:spPr>
          <a:xfrm>
            <a:off x="8907725" y="6542058"/>
            <a:ext cx="2743200" cy="365125"/>
          </a:xfrm>
        </p:spPr>
        <p:txBody>
          <a:bodyPr/>
          <a:lstStyle/>
          <a:p>
            <a:fld id="{1AE0CC3A-0B67-4337-8D9A-F15E79C0486E}" type="slidenum">
              <a:rPr lang="en-US" sz="2000" b="1" smtClean="0">
                <a:solidFill>
                  <a:schemeClr val="bg1"/>
                </a:solidFill>
              </a:rPr>
              <a:pPr/>
              <a:t>13</a:t>
            </a:fld>
            <a:endParaRPr lang="en-US" sz="20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Content Placeholder 2"/>
          <p:cNvSpPr txBox="1">
            <a:spLocks/>
          </p:cNvSpPr>
          <p:nvPr/>
        </p:nvSpPr>
        <p:spPr>
          <a:xfrm>
            <a:off x="344130" y="1044104"/>
            <a:ext cx="11474244" cy="5600741"/>
          </a:xfrm>
          <a:prstGeom prst="rect">
            <a:avLst/>
          </a:prstGeom>
          <a:solidFill>
            <a:schemeClr val="bg1">
              <a:lumMod val="8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dirty="0"/>
              <a:t>c)	</a:t>
            </a:r>
            <a:r>
              <a:rPr lang="en-GB" sz="3200" dirty="0"/>
              <a:t>Effect of Patents and Trademarks. When the goods to be valued—</a:t>
            </a:r>
          </a:p>
          <a:p>
            <a:pPr marL="0" indent="0">
              <a:buNone/>
            </a:pPr>
            <a:r>
              <a:rPr lang="en-GB" sz="3200" dirty="0"/>
              <a:t>(1)	are manufactured in accordance with any patented invention or are goods to which any protected design has been applied; or</a:t>
            </a:r>
          </a:p>
          <a:p>
            <a:pPr marL="0" indent="0">
              <a:buNone/>
            </a:pPr>
            <a:r>
              <a:rPr lang="en-GB" sz="3200" dirty="0"/>
              <a:t>(2)	are imported under a foreign trade mark; or</a:t>
            </a:r>
          </a:p>
          <a:p>
            <a:pPr marL="0" indent="0">
              <a:buNone/>
            </a:pPr>
            <a:r>
              <a:rPr lang="en-GB" sz="3200" dirty="0"/>
              <a:t>(3)	are imported for sale, other disposal or use under a foreign trade mark;</a:t>
            </a:r>
          </a:p>
          <a:p>
            <a:pPr marL="0" indent="0">
              <a:buNone/>
            </a:pPr>
            <a:r>
              <a:rPr lang="en-GB" sz="3200" dirty="0"/>
              <a:t>(4)	the normal price shall be determined on the assumption that it included the value of the right to use the patent, design or trade mark in respect of the goods.</a:t>
            </a:r>
          </a:p>
          <a:p>
            <a:pPr marL="0" indent="0" algn="just">
              <a:buNone/>
            </a:pPr>
            <a:endParaRPr lang="en-US" sz="3200" dirty="0"/>
          </a:p>
        </p:txBody>
      </p:sp>
    </p:spTree>
    <p:extLst>
      <p:ext uri="{BB962C8B-B14F-4D97-AF65-F5344CB8AC3E}">
        <p14:creationId xmlns:p14="http://schemas.microsoft.com/office/powerpoint/2010/main" val="1057619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40945"/>
            <a:ext cx="9929611" cy="1003160"/>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a:solidFill>
                  <a:schemeClr val="bg1"/>
                </a:solidFill>
              </a:rPr>
              <a:t>VALUATION OF IMPORTED GOODS SECTION 1705 CONT’D </a:t>
            </a:r>
            <a:endParaRPr lang="en-US" sz="4400" dirty="0"/>
          </a:p>
        </p:txBody>
      </p:sp>
      <p:sp>
        <p:nvSpPr>
          <p:cNvPr id="7" name="Slide Number Placeholder 6"/>
          <p:cNvSpPr>
            <a:spLocks noGrp="1"/>
          </p:cNvSpPr>
          <p:nvPr>
            <p:ph type="sldNum" sz="quarter" idx="12"/>
          </p:nvPr>
        </p:nvSpPr>
        <p:spPr>
          <a:xfrm>
            <a:off x="8907725" y="6542058"/>
            <a:ext cx="2743200" cy="365125"/>
          </a:xfrm>
        </p:spPr>
        <p:txBody>
          <a:bodyPr/>
          <a:lstStyle/>
          <a:p>
            <a:fld id="{1AE0CC3A-0B67-4337-8D9A-F15E79C0486E}" type="slidenum">
              <a:rPr lang="en-US" sz="2000" b="1" smtClean="0">
                <a:solidFill>
                  <a:schemeClr val="bg1"/>
                </a:solidFill>
              </a:rPr>
              <a:pPr/>
              <a:t>14</a:t>
            </a:fld>
            <a:endParaRPr lang="en-US" sz="20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Content Placeholder 2"/>
          <p:cNvSpPr txBox="1">
            <a:spLocks/>
          </p:cNvSpPr>
          <p:nvPr/>
        </p:nvSpPr>
        <p:spPr>
          <a:xfrm>
            <a:off x="344130" y="1044104"/>
            <a:ext cx="11474244" cy="5600741"/>
          </a:xfrm>
          <a:prstGeom prst="rect">
            <a:avLst/>
          </a:prstGeom>
          <a:solidFill>
            <a:schemeClr val="bg1">
              <a:lumMod val="8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dirty="0"/>
              <a:t>(d)	Time of Valuation. For the purposes of Subsection (a) (1) of this Section the material time for valuation shall be:</a:t>
            </a:r>
          </a:p>
          <a:p>
            <a:pPr marL="0" indent="0">
              <a:buNone/>
            </a:pPr>
            <a:r>
              <a:rPr lang="en-GB" sz="3600" dirty="0"/>
              <a:t>(1)	for goods entered for direct consumption the date entry on the proper form is delivered to the Customs Authority;</a:t>
            </a:r>
          </a:p>
          <a:p>
            <a:pPr marL="0" indent="0">
              <a:buNone/>
            </a:pPr>
            <a:r>
              <a:rPr lang="en-GB" sz="3600" dirty="0"/>
              <a:t>(2)	for goods entered for warehousing, the date on which the entry for warehousing is delivered to the Customs Authority;</a:t>
            </a:r>
          </a:p>
          <a:p>
            <a:pPr marL="0" indent="0">
              <a:buNone/>
            </a:pPr>
            <a:r>
              <a:rPr lang="en-GB" sz="3600" dirty="0"/>
              <a:t>(3)	for goods not required to be entered, the date of importation;</a:t>
            </a:r>
          </a:p>
          <a:p>
            <a:pPr marL="0" indent="0" algn="just">
              <a:buNone/>
            </a:pPr>
            <a:endParaRPr lang="en-US" sz="3200" dirty="0"/>
          </a:p>
        </p:txBody>
      </p:sp>
    </p:spTree>
    <p:extLst>
      <p:ext uri="{BB962C8B-B14F-4D97-AF65-F5344CB8AC3E}">
        <p14:creationId xmlns:p14="http://schemas.microsoft.com/office/powerpoint/2010/main" val="2497996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40945"/>
            <a:ext cx="9929611" cy="1003160"/>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a:solidFill>
                  <a:schemeClr val="bg1"/>
                </a:solidFill>
              </a:rPr>
              <a:t>VALUATION OF IMPORTED GOODS SECTION 1705 CONT’D </a:t>
            </a:r>
            <a:endParaRPr lang="en-US" sz="4400" dirty="0"/>
          </a:p>
        </p:txBody>
      </p:sp>
      <p:sp>
        <p:nvSpPr>
          <p:cNvPr id="7" name="Slide Number Placeholder 6"/>
          <p:cNvSpPr>
            <a:spLocks noGrp="1"/>
          </p:cNvSpPr>
          <p:nvPr>
            <p:ph type="sldNum" sz="quarter" idx="12"/>
          </p:nvPr>
        </p:nvSpPr>
        <p:spPr>
          <a:xfrm>
            <a:off x="8907725" y="6542058"/>
            <a:ext cx="2743200" cy="365125"/>
          </a:xfrm>
        </p:spPr>
        <p:txBody>
          <a:bodyPr/>
          <a:lstStyle/>
          <a:p>
            <a:fld id="{1AE0CC3A-0B67-4337-8D9A-F15E79C0486E}" type="slidenum">
              <a:rPr lang="en-US" sz="2000" b="1" smtClean="0">
                <a:solidFill>
                  <a:schemeClr val="bg1"/>
                </a:solidFill>
              </a:rPr>
              <a:pPr/>
              <a:t>15</a:t>
            </a:fld>
            <a:endParaRPr lang="en-US" sz="20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Content Placeholder 2"/>
          <p:cNvSpPr txBox="1">
            <a:spLocks/>
          </p:cNvSpPr>
          <p:nvPr/>
        </p:nvSpPr>
        <p:spPr>
          <a:xfrm>
            <a:off x="344130" y="1044104"/>
            <a:ext cx="11474244" cy="5600741"/>
          </a:xfrm>
          <a:prstGeom prst="rect">
            <a:avLst/>
          </a:prstGeom>
          <a:solidFill>
            <a:schemeClr val="bg1">
              <a:lumMod val="8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600" dirty="0" smtClean="0"/>
              <a:t>(</a:t>
            </a:r>
            <a:r>
              <a:rPr lang="en-GB" sz="3600" dirty="0"/>
              <a:t>4)	for any goods which have been exempted from duty under any enactment and are subsequently diverted in accordance with law to use other than an exempt use, the date entry for such is delivered to the Customs Authority; and</a:t>
            </a:r>
          </a:p>
          <a:p>
            <a:pPr marL="0" indent="0">
              <a:buNone/>
            </a:pPr>
            <a:r>
              <a:rPr lang="en-GB" sz="3600" dirty="0"/>
              <a:t>(5)	in any other case, the date on which the goods arrive within the territorial limits of the Republic of Liberia and where the date cannot be established such approximate date as shall be determined by the Customs Authority.</a:t>
            </a:r>
          </a:p>
          <a:p>
            <a:pPr marL="0" indent="0" algn="just">
              <a:buNone/>
            </a:pPr>
            <a:endParaRPr lang="en-US" sz="3200" dirty="0"/>
          </a:p>
        </p:txBody>
      </p:sp>
    </p:spTree>
    <p:extLst>
      <p:ext uri="{BB962C8B-B14F-4D97-AF65-F5344CB8AC3E}">
        <p14:creationId xmlns:p14="http://schemas.microsoft.com/office/powerpoint/2010/main" val="1658521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4" name="Title 1"/>
          <p:cNvSpPr txBox="1">
            <a:spLocks/>
          </p:cNvSpPr>
          <p:nvPr/>
        </p:nvSpPr>
        <p:spPr bwMode="auto">
          <a:xfrm>
            <a:off x="100781" y="175081"/>
            <a:ext cx="9888045" cy="1003160"/>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a:solidFill>
                  <a:schemeClr val="bg1"/>
                </a:solidFill>
              </a:rPr>
              <a:t>VALUATION OF </a:t>
            </a:r>
            <a:r>
              <a:rPr lang="en-US" sz="3600" b="1" dirty="0" smtClean="0">
                <a:solidFill>
                  <a:schemeClr val="bg1"/>
                </a:solidFill>
              </a:rPr>
              <a:t>EXPORTED GOODS; </a:t>
            </a:r>
            <a:r>
              <a:rPr lang="en-US" sz="3600" b="1" dirty="0">
                <a:solidFill>
                  <a:schemeClr val="bg1"/>
                </a:solidFill>
              </a:rPr>
              <a:t>SECTION </a:t>
            </a:r>
            <a:r>
              <a:rPr lang="en-US" sz="3600" b="1" dirty="0" smtClean="0">
                <a:solidFill>
                  <a:schemeClr val="bg1"/>
                </a:solidFill>
              </a:rPr>
              <a:t>1706</a:t>
            </a:r>
            <a:endParaRPr lang="en-US" sz="4400" dirty="0"/>
          </a:p>
        </p:txBody>
      </p:sp>
      <p:sp>
        <p:nvSpPr>
          <p:cNvPr id="7" name="Slide Number Placeholder 6"/>
          <p:cNvSpPr>
            <a:spLocks noGrp="1"/>
          </p:cNvSpPr>
          <p:nvPr>
            <p:ph type="sldNum" sz="quarter" idx="12"/>
          </p:nvPr>
        </p:nvSpPr>
        <p:spPr>
          <a:xfrm>
            <a:off x="8842611" y="6541694"/>
            <a:ext cx="2743200" cy="365125"/>
          </a:xfrm>
        </p:spPr>
        <p:txBody>
          <a:bodyPr/>
          <a:lstStyle/>
          <a:p>
            <a:fld id="{1AE0CC3A-0B67-4337-8D9A-F15E79C0486E}" type="slidenum">
              <a:rPr lang="en-US" sz="1800" b="1" smtClean="0">
                <a:solidFill>
                  <a:schemeClr val="bg1"/>
                </a:solidFill>
              </a:rPr>
              <a:pPr/>
              <a:t>16</a:t>
            </a:fld>
            <a:endParaRPr lang="en-US" sz="1800" b="1" dirty="0">
              <a:solidFill>
                <a:schemeClr val="bg1"/>
              </a:solidFill>
            </a:endParaRPr>
          </a:p>
        </p:txBody>
      </p:sp>
      <p:sp>
        <p:nvSpPr>
          <p:cNvPr id="9" name="Content Placeholder 2"/>
          <p:cNvSpPr txBox="1">
            <a:spLocks/>
          </p:cNvSpPr>
          <p:nvPr/>
        </p:nvSpPr>
        <p:spPr>
          <a:xfrm>
            <a:off x="218940" y="1307691"/>
            <a:ext cx="11449878" cy="5337155"/>
          </a:xfrm>
          <a:prstGeom prst="rect">
            <a:avLst/>
          </a:prstGeom>
          <a:noFill/>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4800" dirty="0"/>
              <a:t>Where no specific value is fixed by law for the purpose of levying duties of customs on exported goods, an ad-valorem duty shall be assessed by taking the market value of such goods at the place of exportation at the time of export. The market value shall be taken to be the price at which the exported goods are freely sold to a purchaser abroad, or, in the absence of such sales, offered for sale in the ordinary course of trade at the place of export. The market value shall include the cost of containers and coverings of whatever nature and all owner costs, charges and expenses incurred at the place of export before the actual shipment of such goods.</a:t>
            </a:r>
          </a:p>
          <a:p>
            <a:pPr marL="0" indent="0" algn="just">
              <a:buNone/>
            </a:pPr>
            <a:endParaRPr lang="en-US" sz="4800" dirty="0" smtClean="0">
              <a:latin typeface="Arial Narrow" panose="020B0606020202030204" pitchFamily="34" charset="0"/>
            </a:endParaRPr>
          </a:p>
        </p:txBody>
      </p:sp>
    </p:spTree>
    <p:extLst>
      <p:ext uri="{BB962C8B-B14F-4D97-AF65-F5344CB8AC3E}">
        <p14:creationId xmlns:p14="http://schemas.microsoft.com/office/powerpoint/2010/main" val="4160195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61223" y="1225871"/>
            <a:ext cx="11973059" cy="5184754"/>
          </a:xfrm>
          <a:noFill/>
        </p:spPr>
        <p:txBody>
          <a:bodyPr>
            <a:normAutofit/>
          </a:bodyPr>
          <a:lstStyle/>
          <a:p>
            <a:pPr algn="just"/>
            <a:endParaRPr lang="en-US" sz="3200" dirty="0" smtClean="0"/>
          </a:p>
          <a:p>
            <a:pPr algn="just"/>
            <a:endParaRPr lang="en-US" sz="3200" dirty="0" smtClean="0"/>
          </a:p>
          <a:p>
            <a:pPr algn="just"/>
            <a:endParaRPr lang="en-US" sz="3200" dirty="0" smtClean="0">
              <a:latin typeface="Arial Narrow" panose="020B0606020202030204" pitchFamily="34" charset="0"/>
            </a:endParaRPr>
          </a:p>
        </p:txBody>
      </p:sp>
      <p:sp>
        <p:nvSpPr>
          <p:cNvPr id="8" name="Text Placeholder 2"/>
          <p:cNvSpPr txBox="1">
            <a:spLocks/>
          </p:cNvSpPr>
          <p:nvPr/>
        </p:nvSpPr>
        <p:spPr>
          <a:xfrm>
            <a:off x="218940" y="548792"/>
            <a:ext cx="11657627" cy="10335137"/>
          </a:xfrm>
          <a:prstGeom prst="rect">
            <a:avLst/>
          </a:prstGeom>
          <a:scene3d>
            <a:camera prst="orthographicFront"/>
            <a:lightRig rig="threePt" dir="t"/>
          </a:scene3d>
          <a:sp3d>
            <a:bevelT/>
          </a:sp3d>
        </p:spPr>
        <p:txBody>
          <a:bodyPr vert="horz" wrap="square" lIns="0" tIns="0" rIns="0" bIns="0" rtlCol="0">
            <a:spAutoFit/>
            <a:sp3d extrusionH="57150">
              <a:bevelT w="38100" h="38100"/>
            </a:sp3d>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fontAlgn="base">
              <a:buNone/>
            </a:pPr>
            <a:endParaRPr lang="en-US" sz="4000" b="1" dirty="0" smtClean="0"/>
          </a:p>
          <a:p>
            <a:pPr marL="0" indent="0" algn="just">
              <a:buNone/>
            </a:pPr>
            <a:r>
              <a:rPr lang="en-GB" dirty="0"/>
              <a:t>General Rule. The titles of sections, chapters and sub-chapters are provided for ease of reference only; for legal purposes, classification shall be determined according to the terms of the headings and any relative section or chapter notes and, provided such headings or notes do not otherwise require, according to the following provisions:</a:t>
            </a:r>
          </a:p>
          <a:p>
            <a:pPr algn="just"/>
            <a:r>
              <a:rPr lang="en-GB" dirty="0"/>
              <a:t>(a)	Any reference in a heading to an article shall be taken to include a reference to that article incomplete or unfinished, provided that, as imported, the incomplete or unfinished article has the essential character of the complete or finished article. It shall also be taken to include a reference to that article complete or finished (or failing to be classified as complete or finished by virtue of this rule) imported unassembled or disassembled.</a:t>
            </a:r>
          </a:p>
          <a:p>
            <a:pPr algn="just"/>
            <a:endParaRPr lang="en-US" sz="3600" dirty="0" smtClean="0">
              <a:latin typeface="Arial Narrow" panose="020B0606020202030204" pitchFamily="34" charset="0"/>
            </a:endParaRPr>
          </a:p>
          <a:p>
            <a:pPr algn="just"/>
            <a:endParaRPr lang="en-US" sz="3600" dirty="0">
              <a:latin typeface="Arial Narrow" panose="020B0606020202030204" pitchFamily="34" charset="0"/>
            </a:endParaRPr>
          </a:p>
          <a:p>
            <a:pPr algn="just"/>
            <a:endParaRPr lang="en-US" sz="3600" dirty="0" smtClean="0">
              <a:latin typeface="Arial Narrow" panose="020B0606020202030204" pitchFamily="34" charset="0"/>
            </a:endParaRPr>
          </a:p>
          <a:p>
            <a:pPr algn="just"/>
            <a:endParaRPr lang="en-US" sz="3600" dirty="0">
              <a:latin typeface="Arial Narrow" panose="020B0606020202030204" pitchFamily="34" charset="0"/>
            </a:endParaRPr>
          </a:p>
          <a:p>
            <a:endParaRPr lang="en-US" sz="3600" b="1" dirty="0" smtClean="0">
              <a:latin typeface="Arial Narrow" panose="020B0606020202030204" pitchFamily="34" charset="0"/>
            </a:endParaRPr>
          </a:p>
          <a:p>
            <a:endParaRPr lang="en-US" sz="3600" b="1" dirty="0">
              <a:latin typeface="Arial Narrow" panose="020B0606020202030204" pitchFamily="34" charset="0"/>
            </a:endParaRPr>
          </a:p>
          <a:p>
            <a:endParaRPr lang="en-US" sz="3600" b="1" dirty="0" smtClean="0">
              <a:latin typeface="Arial Narrow" panose="020B0606020202030204" pitchFamily="34" charset="0"/>
            </a:endParaRPr>
          </a:p>
        </p:txBody>
      </p:sp>
      <p:sp>
        <p:nvSpPr>
          <p:cNvPr id="4" name="Title 1"/>
          <p:cNvSpPr txBox="1">
            <a:spLocks/>
          </p:cNvSpPr>
          <p:nvPr/>
        </p:nvSpPr>
        <p:spPr bwMode="auto">
          <a:xfrm>
            <a:off x="0" y="0"/>
            <a:ext cx="9929611" cy="1097585"/>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en-GB" sz="3600" b="1" dirty="0" smtClean="0">
                <a:solidFill>
                  <a:schemeClr val="bg1"/>
                </a:solidFill>
              </a:rPr>
              <a:t>CLASSIFICATION OF IMPORTED GOODS UNDER SCHEDULE I; SECTION 1707</a:t>
            </a:r>
            <a:endParaRPr lang="en-US" sz="3600" b="1" dirty="0">
              <a:solidFill>
                <a:schemeClr val="bg1"/>
              </a:solidFill>
            </a:endParaRPr>
          </a:p>
        </p:txBody>
      </p:sp>
      <p:sp>
        <p:nvSpPr>
          <p:cNvPr id="7" name="Slide Number Placeholder 6"/>
          <p:cNvSpPr>
            <a:spLocks noGrp="1"/>
          </p:cNvSpPr>
          <p:nvPr>
            <p:ph type="sldNum" sz="quarter" idx="12"/>
          </p:nvPr>
        </p:nvSpPr>
        <p:spPr>
          <a:xfrm>
            <a:off x="8848633" y="6538912"/>
            <a:ext cx="2743200" cy="365125"/>
          </a:xfrm>
        </p:spPr>
        <p:txBody>
          <a:bodyPr/>
          <a:lstStyle/>
          <a:p>
            <a:fld id="{1AE0CC3A-0B67-4337-8D9A-F15E79C0486E}" type="slidenum">
              <a:rPr lang="en-US" sz="1800" b="1" smtClean="0">
                <a:solidFill>
                  <a:schemeClr val="bg1"/>
                </a:solidFill>
              </a:rPr>
              <a:pPr/>
              <a:t>17</a:t>
            </a:fld>
            <a:endParaRPr lang="en-US" sz="1800" b="1" dirty="0">
              <a:solidFill>
                <a:schemeClr val="bg1"/>
              </a:solidFill>
            </a:endParaRPr>
          </a:p>
        </p:txBody>
      </p:sp>
    </p:spTree>
    <p:extLst>
      <p:ext uri="{BB962C8B-B14F-4D97-AF65-F5344CB8AC3E}">
        <p14:creationId xmlns:p14="http://schemas.microsoft.com/office/powerpoint/2010/main" val="3385505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218940" y="1354158"/>
            <a:ext cx="11973059" cy="5184754"/>
          </a:xfrm>
          <a:noFill/>
        </p:spPr>
        <p:txBody>
          <a:bodyPr>
            <a:normAutofit/>
          </a:bodyPr>
          <a:lstStyle/>
          <a:p>
            <a:pPr algn="just"/>
            <a:endParaRPr lang="en-US" sz="3200" dirty="0" smtClean="0"/>
          </a:p>
          <a:p>
            <a:pPr algn="just"/>
            <a:endParaRPr lang="en-US" sz="3200" dirty="0" smtClean="0"/>
          </a:p>
          <a:p>
            <a:pPr algn="just"/>
            <a:endParaRPr lang="en-US" sz="3200" dirty="0" smtClean="0">
              <a:latin typeface="Arial Narrow" panose="020B0606020202030204" pitchFamily="34" charset="0"/>
            </a:endParaRPr>
          </a:p>
        </p:txBody>
      </p:sp>
      <p:sp>
        <p:nvSpPr>
          <p:cNvPr id="8" name="Text Placeholder 2"/>
          <p:cNvSpPr txBox="1">
            <a:spLocks/>
          </p:cNvSpPr>
          <p:nvPr/>
        </p:nvSpPr>
        <p:spPr>
          <a:xfrm>
            <a:off x="132680" y="878402"/>
            <a:ext cx="11372893" cy="9417963"/>
          </a:xfrm>
          <a:prstGeom prst="rect">
            <a:avLst/>
          </a:prstGeom>
          <a:scene3d>
            <a:camera prst="orthographicFront"/>
            <a:lightRig rig="threePt" dir="t"/>
          </a:scene3d>
          <a:sp3d>
            <a:bevelT/>
          </a:sp3d>
        </p:spPr>
        <p:txBody>
          <a:bodyPr vert="horz" wrap="square" lIns="0" tIns="0" rIns="0" bIns="0" rtlCol="0">
            <a:spAutoFit/>
            <a:sp3d extrusionH="57150">
              <a:bevelT w="38100" h="38100"/>
            </a:sp3d>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fontAlgn="base">
              <a:buNone/>
            </a:pPr>
            <a:endParaRPr lang="en-US" sz="4000" b="1" dirty="0" smtClean="0"/>
          </a:p>
          <a:p>
            <a:pPr algn="just"/>
            <a:r>
              <a:rPr lang="en-GB" dirty="0" smtClean="0"/>
              <a:t>(</a:t>
            </a:r>
            <a:r>
              <a:rPr lang="en-GB" sz="3600" dirty="0"/>
              <a:t>b)	Any reference in a heading to a material or substance shall be taken to include a reference to mixtures or combinations of that material or substance with other materials or substances. Any reference to goods of a given material or substance shall be taken to include a reference to goods consisting wholly or partly of such material or substance. The classification of goods consisting of more than one material or substance shall be according to the principles of Rule (c).</a:t>
            </a:r>
          </a:p>
          <a:p>
            <a:pPr algn="just"/>
            <a:endParaRPr lang="en-US" sz="3600" dirty="0" smtClean="0">
              <a:latin typeface="Arial Narrow" panose="020B0606020202030204" pitchFamily="34" charset="0"/>
            </a:endParaRPr>
          </a:p>
          <a:p>
            <a:pPr algn="just"/>
            <a:endParaRPr lang="en-US" sz="3600" dirty="0">
              <a:latin typeface="Arial Narrow" panose="020B0606020202030204" pitchFamily="34" charset="0"/>
            </a:endParaRPr>
          </a:p>
          <a:p>
            <a:pPr algn="just"/>
            <a:endParaRPr lang="en-US" sz="3600" dirty="0" smtClean="0">
              <a:latin typeface="Arial Narrow" panose="020B0606020202030204" pitchFamily="34" charset="0"/>
            </a:endParaRPr>
          </a:p>
          <a:p>
            <a:pPr algn="just"/>
            <a:endParaRPr lang="en-US" sz="3600" dirty="0">
              <a:latin typeface="Arial Narrow" panose="020B0606020202030204" pitchFamily="34" charset="0"/>
            </a:endParaRPr>
          </a:p>
          <a:p>
            <a:endParaRPr lang="en-US" sz="3600" b="1" dirty="0" smtClean="0">
              <a:latin typeface="Arial Narrow" panose="020B0606020202030204" pitchFamily="34" charset="0"/>
            </a:endParaRPr>
          </a:p>
          <a:p>
            <a:endParaRPr lang="en-US" sz="3600" b="1" dirty="0">
              <a:latin typeface="Arial Narrow" panose="020B0606020202030204" pitchFamily="34" charset="0"/>
            </a:endParaRPr>
          </a:p>
          <a:p>
            <a:endParaRPr lang="en-US" sz="3600" b="1" dirty="0" smtClean="0">
              <a:latin typeface="Arial Narrow" panose="020B0606020202030204" pitchFamily="34" charset="0"/>
            </a:endParaRPr>
          </a:p>
        </p:txBody>
      </p:sp>
      <p:sp>
        <p:nvSpPr>
          <p:cNvPr id="4" name="Title 1"/>
          <p:cNvSpPr txBox="1">
            <a:spLocks/>
          </p:cNvSpPr>
          <p:nvPr/>
        </p:nvSpPr>
        <p:spPr bwMode="auto">
          <a:xfrm>
            <a:off x="0" y="0"/>
            <a:ext cx="9929611" cy="1097585"/>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None/>
            </a:pPr>
            <a:r>
              <a:rPr lang="en-GB" sz="3600" b="1" dirty="0" smtClean="0">
                <a:solidFill>
                  <a:schemeClr val="bg1"/>
                </a:solidFill>
              </a:rPr>
              <a:t>CLASSIFICATION OF IMPORTED GOODS UNDER SCHEDULE I; SECTION 1707 CONT’D</a:t>
            </a:r>
            <a:endParaRPr lang="en-US" sz="3600" b="1" dirty="0">
              <a:solidFill>
                <a:schemeClr val="bg1"/>
              </a:solidFill>
            </a:endParaRPr>
          </a:p>
        </p:txBody>
      </p:sp>
      <p:sp>
        <p:nvSpPr>
          <p:cNvPr id="7" name="Slide Number Placeholder 6"/>
          <p:cNvSpPr>
            <a:spLocks noGrp="1"/>
          </p:cNvSpPr>
          <p:nvPr>
            <p:ph type="sldNum" sz="quarter" idx="12"/>
          </p:nvPr>
        </p:nvSpPr>
        <p:spPr>
          <a:xfrm>
            <a:off x="8848633" y="6538912"/>
            <a:ext cx="2743200" cy="365125"/>
          </a:xfrm>
        </p:spPr>
        <p:txBody>
          <a:bodyPr/>
          <a:lstStyle/>
          <a:p>
            <a:fld id="{1AE0CC3A-0B67-4337-8D9A-F15E79C0486E}" type="slidenum">
              <a:rPr lang="en-US" sz="1800" b="1" smtClean="0">
                <a:solidFill>
                  <a:schemeClr val="bg1"/>
                </a:solidFill>
              </a:rPr>
              <a:pPr/>
              <a:t>18</a:t>
            </a:fld>
            <a:endParaRPr lang="en-US" sz="1800" b="1" dirty="0">
              <a:solidFill>
                <a:schemeClr val="bg1"/>
              </a:solidFill>
            </a:endParaRPr>
          </a:p>
        </p:txBody>
      </p:sp>
    </p:spTree>
    <p:extLst>
      <p:ext uri="{BB962C8B-B14F-4D97-AF65-F5344CB8AC3E}">
        <p14:creationId xmlns:p14="http://schemas.microsoft.com/office/powerpoint/2010/main" val="2007609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9006385" y="6561345"/>
            <a:ext cx="2743200" cy="365125"/>
          </a:xfrm>
        </p:spPr>
        <p:txBody>
          <a:bodyPr/>
          <a:lstStyle/>
          <a:p>
            <a:fld id="{1AE0CC3A-0B67-4337-8D9A-F15E79C0486E}" type="slidenum">
              <a:rPr lang="en-US" sz="1800" b="1" smtClean="0">
                <a:solidFill>
                  <a:schemeClr val="bg1"/>
                </a:solidFill>
              </a:rPr>
              <a:pPr/>
              <a:t>19</a:t>
            </a:fld>
            <a:endParaRPr lang="en-US" sz="1800" b="1" dirty="0">
              <a:solidFill>
                <a:schemeClr val="bg1"/>
              </a:solidFill>
            </a:endParaRPr>
          </a:p>
        </p:txBody>
      </p:sp>
      <p:sp>
        <p:nvSpPr>
          <p:cNvPr id="8" name="Text Placeholder 2"/>
          <p:cNvSpPr txBox="1">
            <a:spLocks/>
          </p:cNvSpPr>
          <p:nvPr/>
        </p:nvSpPr>
        <p:spPr>
          <a:xfrm>
            <a:off x="218940" y="701279"/>
            <a:ext cx="11973060" cy="5318379"/>
          </a:xfrm>
          <a:prstGeom prst="rect">
            <a:avLst/>
          </a:prstGeom>
          <a:scene3d>
            <a:camera prst="orthographicFront"/>
            <a:lightRig rig="threePt" dir="t"/>
          </a:scene3d>
          <a:sp3d>
            <a:bevelT/>
          </a:sp3d>
        </p:spPr>
        <p:txBody>
          <a:bodyPr vert="horz" wrap="square" lIns="0" tIns="0" rIns="0" bIns="0" rtlCol="0">
            <a:spAutoFit/>
            <a:sp3d extrusionH="57150">
              <a:bevelT w="38100" h="38100"/>
            </a:sp3d>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b="1" dirty="0" smtClean="0">
              <a:solidFill>
                <a:srgbClr val="0099CC"/>
              </a:solidFill>
              <a:latin typeface="Arial Narrow" panose="020B0606020202030204" pitchFamily="34" charset="0"/>
            </a:endParaRPr>
          </a:p>
          <a:p>
            <a:pPr marL="0" lvl="0" indent="0" fontAlgn="base">
              <a:buNone/>
            </a:pPr>
            <a:endParaRPr lang="en-US" b="1" dirty="0" smtClean="0">
              <a:latin typeface="Arial Narrow" panose="020B0606020202030204" pitchFamily="34" charset="0"/>
            </a:endParaRPr>
          </a:p>
          <a:p>
            <a:pPr marL="0" lvl="0" indent="0" fontAlgn="base">
              <a:buNone/>
            </a:pPr>
            <a:endParaRPr lang="en-US" b="1" dirty="0">
              <a:latin typeface="Arial Narrow" panose="020B0606020202030204" pitchFamily="34" charset="0"/>
            </a:endParaRPr>
          </a:p>
          <a:p>
            <a:pPr marL="0" indent="0" algn="just">
              <a:buNone/>
            </a:pPr>
            <a:endParaRPr lang="en-US" dirty="0" smtClean="0">
              <a:latin typeface="Arial Narrow" panose="020B0606020202030204" pitchFamily="34" charset="0"/>
            </a:endParaRPr>
          </a:p>
          <a:p>
            <a:pPr algn="just"/>
            <a:endParaRPr lang="en-US" dirty="0">
              <a:latin typeface="Arial Narrow" panose="020B0606020202030204" pitchFamily="34" charset="0"/>
            </a:endParaRPr>
          </a:p>
          <a:p>
            <a:pPr algn="just"/>
            <a:endParaRPr lang="en-US" dirty="0" smtClean="0">
              <a:latin typeface="Arial Narrow" panose="020B0606020202030204" pitchFamily="34" charset="0"/>
            </a:endParaRPr>
          </a:p>
          <a:p>
            <a:pPr algn="just"/>
            <a:endParaRPr lang="en-US" dirty="0">
              <a:latin typeface="Arial Narrow" panose="020B0606020202030204" pitchFamily="34" charset="0"/>
            </a:endParaRPr>
          </a:p>
          <a:p>
            <a:endParaRPr lang="en-US" b="1" dirty="0" smtClean="0">
              <a:latin typeface="Arial Narrow" panose="020B0606020202030204" pitchFamily="34" charset="0"/>
            </a:endParaRPr>
          </a:p>
          <a:p>
            <a:endParaRPr lang="en-US" b="1" dirty="0">
              <a:latin typeface="Arial Narrow" panose="020B0606020202030204" pitchFamily="34" charset="0"/>
            </a:endParaRPr>
          </a:p>
          <a:p>
            <a:endParaRPr lang="en-US" b="1" dirty="0" smtClean="0">
              <a:latin typeface="Arial Narrow" panose="020B0606020202030204" pitchFamily="34" charset="0"/>
            </a:endParaRPr>
          </a:p>
        </p:txBody>
      </p:sp>
      <p:sp>
        <p:nvSpPr>
          <p:cNvPr id="4" name="Title 1"/>
          <p:cNvSpPr txBox="1">
            <a:spLocks/>
          </p:cNvSpPr>
          <p:nvPr/>
        </p:nvSpPr>
        <p:spPr bwMode="auto">
          <a:xfrm>
            <a:off x="0" y="0"/>
            <a:ext cx="9941442" cy="978195"/>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None/>
            </a:pPr>
            <a:r>
              <a:rPr lang="en-GB" sz="3600" b="1" dirty="0" smtClean="0">
                <a:solidFill>
                  <a:schemeClr val="bg1"/>
                </a:solidFill>
                <a:latin typeface="+mn-lt"/>
              </a:rPr>
              <a:t>CLASSIFICATION OF IMPORTED GOODS UNDER SCHEDULE I</a:t>
            </a:r>
            <a:r>
              <a:rPr lang="en-US" sz="3600" b="1" dirty="0" smtClean="0">
                <a:solidFill>
                  <a:schemeClr val="bg1"/>
                </a:solidFill>
              </a:rPr>
              <a:t>; </a:t>
            </a:r>
            <a:r>
              <a:rPr lang="en-US" sz="3600" b="1" dirty="0" smtClean="0"/>
              <a:t> </a:t>
            </a:r>
            <a:r>
              <a:rPr lang="en-US" sz="3600" b="1" dirty="0">
                <a:solidFill>
                  <a:schemeClr val="bg1"/>
                </a:solidFill>
              </a:rPr>
              <a:t>Section </a:t>
            </a:r>
            <a:r>
              <a:rPr lang="en-US" sz="3600" b="1" dirty="0" smtClean="0">
                <a:solidFill>
                  <a:schemeClr val="bg1"/>
                </a:solidFill>
              </a:rPr>
              <a:t>1707</a:t>
            </a:r>
            <a:endParaRPr lang="en-US" altLang="en-US" sz="3600" b="1" dirty="0">
              <a:solidFill>
                <a:schemeClr val="bg1"/>
              </a:solidFill>
              <a:latin typeface="Arial Narrow" panose="020B0606020202030204" pitchFamily="34" charset="0"/>
            </a:endParaRPr>
          </a:p>
        </p:txBody>
      </p:sp>
      <p:sp>
        <p:nvSpPr>
          <p:cNvPr id="6" name="Content Placeholder 2"/>
          <p:cNvSpPr>
            <a:spLocks noGrp="1"/>
          </p:cNvSpPr>
          <p:nvPr>
            <p:ph idx="1"/>
          </p:nvPr>
        </p:nvSpPr>
        <p:spPr>
          <a:xfrm>
            <a:off x="0" y="978195"/>
            <a:ext cx="12092612" cy="4360604"/>
          </a:xfrm>
          <a:noFill/>
        </p:spPr>
        <p:txBody>
          <a:bodyPr>
            <a:noAutofit/>
          </a:bodyPr>
          <a:lstStyle/>
          <a:p>
            <a:pPr marL="0" indent="0">
              <a:buNone/>
            </a:pPr>
            <a:r>
              <a:rPr lang="en-GB" sz="3200" dirty="0"/>
              <a:t>When for any reason, goods are, prima facie, classifiable under two or more headings, classification shall be effected as follows:</a:t>
            </a:r>
          </a:p>
          <a:p>
            <a:pPr marL="0" indent="0">
              <a:buNone/>
            </a:pPr>
            <a:r>
              <a:rPr lang="en-GB" sz="3200" dirty="0"/>
              <a:t>(1)	The heading which provides the most specific description shall be preferred to headings providing a more general description.</a:t>
            </a:r>
          </a:p>
          <a:p>
            <a:pPr marL="0" indent="0">
              <a:buNone/>
            </a:pPr>
            <a:r>
              <a:rPr lang="en-GB" sz="3200" dirty="0"/>
              <a:t>(2)	Mixtures and composite goods which consist of different materials or are made up of different components and which cannot be classified by reference to (c)(1) shall be classified as if they consisted of the material or component which gives the goods their essential character, insofar as this criterion is applicable.</a:t>
            </a:r>
          </a:p>
          <a:p>
            <a:pPr marL="0" indent="0">
              <a:buNone/>
            </a:pPr>
            <a:r>
              <a:rPr lang="en-GB" sz="3200" dirty="0"/>
              <a:t>(3)	When goods cannot be classified by reference to (c)(1) or (c)(2) they shall be classified under the heading which appears latest among those which equally merit consideration.</a:t>
            </a:r>
          </a:p>
        </p:txBody>
      </p:sp>
    </p:spTree>
    <p:extLst>
      <p:ext uri="{BB962C8B-B14F-4D97-AF65-F5344CB8AC3E}">
        <p14:creationId xmlns:p14="http://schemas.microsoft.com/office/powerpoint/2010/main" val="902964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200744"/>
            <a:ext cx="9916732" cy="1096916"/>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sz="6600" b="1" dirty="0" smtClean="0">
                <a:solidFill>
                  <a:schemeClr val="bg1"/>
                </a:solidFill>
                <a:latin typeface="Arial Narrow" panose="020B0606020202030204" pitchFamily="34" charset="0"/>
              </a:rPr>
              <a:t>OUTLINE</a:t>
            </a:r>
            <a:endParaRPr lang="en-US" altLang="en-US" sz="66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a:xfrm>
            <a:off x="8910851" y="6538911"/>
            <a:ext cx="2743200" cy="365125"/>
          </a:xfrm>
        </p:spPr>
        <p:txBody>
          <a:bodyPr/>
          <a:lstStyle/>
          <a:p>
            <a:fld id="{1AE0CC3A-0B67-4337-8D9A-F15E79C0486E}" type="slidenum">
              <a:rPr lang="en-US" sz="1600" b="1" smtClean="0">
                <a:solidFill>
                  <a:schemeClr val="bg1"/>
                </a:solidFill>
                <a:latin typeface="Trebuchet MS" panose="020B0603020202020204" pitchFamily="34" charset="0"/>
              </a:rPr>
              <a:pPr/>
              <a:t>2</a:t>
            </a:fld>
            <a:endParaRPr lang="en-US" sz="1600" b="1" dirty="0">
              <a:solidFill>
                <a:schemeClr val="bg1"/>
              </a:solidFill>
              <a:latin typeface="Trebuchet MS" panose="020B0603020202020204" pitchFamily="34" charset="0"/>
            </a:endParaRPr>
          </a:p>
        </p:txBody>
      </p:sp>
      <p:sp>
        <p:nvSpPr>
          <p:cNvPr id="2" name="Rectangle 1"/>
          <p:cNvSpPr/>
          <p:nvPr/>
        </p:nvSpPr>
        <p:spPr>
          <a:xfrm>
            <a:off x="117987" y="1297660"/>
            <a:ext cx="11808542" cy="7478970"/>
          </a:xfrm>
          <a:prstGeom prst="rect">
            <a:avLst/>
          </a:prstGeom>
        </p:spPr>
        <p:txBody>
          <a:bodyPr wrap="square">
            <a:spAutoFit/>
          </a:bodyPr>
          <a:lstStyle/>
          <a:p>
            <a:pPr marL="514350" indent="-514350">
              <a:buAutoNum type="arabicPeriod"/>
            </a:pPr>
            <a:r>
              <a:rPr lang="en-US" sz="4000" dirty="0" smtClean="0"/>
              <a:t>Duties Imposed on Import and Export</a:t>
            </a:r>
          </a:p>
          <a:p>
            <a:pPr marL="514350" indent="-514350">
              <a:buFontTx/>
              <a:buAutoNum type="arabicPeriod"/>
            </a:pPr>
            <a:r>
              <a:rPr lang="en-US" sz="4000" dirty="0"/>
              <a:t>Import Duties </a:t>
            </a:r>
            <a:r>
              <a:rPr lang="en-US" sz="4000" dirty="0" smtClean="0"/>
              <a:t>Section</a:t>
            </a:r>
          </a:p>
          <a:p>
            <a:pPr marL="514350" indent="-514350">
              <a:buFontTx/>
              <a:buAutoNum type="arabicPeriod"/>
            </a:pPr>
            <a:r>
              <a:rPr lang="en-US" sz="4000" dirty="0"/>
              <a:t> Rates </a:t>
            </a:r>
          </a:p>
          <a:p>
            <a:pPr marL="514350" indent="-514350">
              <a:buFontTx/>
              <a:buAutoNum type="arabicPeriod"/>
            </a:pPr>
            <a:r>
              <a:rPr lang="en-US" sz="4000" dirty="0"/>
              <a:t>Valuation of Imported Goods Section </a:t>
            </a:r>
            <a:endParaRPr lang="en-US" sz="4000" dirty="0" smtClean="0"/>
          </a:p>
          <a:p>
            <a:pPr marL="514350" indent="-514350">
              <a:buFontTx/>
              <a:buAutoNum type="arabicPeriod"/>
            </a:pPr>
            <a:r>
              <a:rPr lang="en-US" sz="4000" dirty="0"/>
              <a:t>Valuation of Exported Goods </a:t>
            </a:r>
          </a:p>
          <a:p>
            <a:pPr marL="514350" indent="-514350">
              <a:buFontTx/>
              <a:buAutoNum type="arabicPeriod"/>
            </a:pPr>
            <a:r>
              <a:rPr lang="en-US" sz="4000" dirty="0"/>
              <a:t>Classification of Imported Goods under Schedule I </a:t>
            </a:r>
          </a:p>
          <a:p>
            <a:pPr marL="514350" indent="-514350">
              <a:buFontTx/>
              <a:buAutoNum type="arabicPeriod"/>
            </a:pPr>
            <a:r>
              <a:rPr lang="en-US" sz="4000" dirty="0"/>
              <a:t>Exemption from Import Duties</a:t>
            </a:r>
          </a:p>
          <a:p>
            <a:pPr marL="514350" indent="-514350">
              <a:buFontTx/>
              <a:buAutoNum type="arabicPeriod"/>
            </a:pPr>
            <a:r>
              <a:rPr lang="en-US" sz="4000" dirty="0"/>
              <a:t>Power of Minister to Determine Questions </a:t>
            </a:r>
          </a:p>
          <a:p>
            <a:pPr marL="514350" indent="-514350">
              <a:buFontTx/>
              <a:buAutoNum type="arabicPeriod"/>
            </a:pPr>
            <a:endParaRPr lang="en-US" sz="4000" dirty="0"/>
          </a:p>
          <a:p>
            <a:pPr marL="514350" indent="-514350">
              <a:buAutoNum type="arabicPeriod"/>
            </a:pPr>
            <a:endParaRPr lang="en-US" sz="4000" dirty="0"/>
          </a:p>
          <a:p>
            <a:r>
              <a:rPr lang="en-US" sz="4000" dirty="0"/>
              <a:t>         </a:t>
            </a:r>
            <a:endParaRPr lang="en-US" sz="4000" dirty="0" smtClean="0"/>
          </a:p>
          <a:p>
            <a:r>
              <a:rPr lang="en-US" sz="4000" dirty="0" smtClean="0"/>
              <a:t>2</a:t>
            </a:r>
            <a:r>
              <a:rPr lang="en-US" sz="4000" dirty="0"/>
              <a:t>. Examination Stations at Customs Airports</a:t>
            </a:r>
          </a:p>
        </p:txBody>
      </p:sp>
    </p:spTree>
    <p:extLst>
      <p:ext uri="{BB962C8B-B14F-4D97-AF65-F5344CB8AC3E}">
        <p14:creationId xmlns:p14="http://schemas.microsoft.com/office/powerpoint/2010/main" val="223515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9006385" y="6561345"/>
            <a:ext cx="2743200" cy="365125"/>
          </a:xfrm>
        </p:spPr>
        <p:txBody>
          <a:bodyPr/>
          <a:lstStyle/>
          <a:p>
            <a:fld id="{1AE0CC3A-0B67-4337-8D9A-F15E79C0486E}" type="slidenum">
              <a:rPr lang="en-US" sz="1800" b="1" smtClean="0">
                <a:solidFill>
                  <a:schemeClr val="bg1"/>
                </a:solidFill>
              </a:rPr>
              <a:pPr/>
              <a:t>20</a:t>
            </a:fld>
            <a:endParaRPr lang="en-US" sz="1800" b="1" dirty="0">
              <a:solidFill>
                <a:schemeClr val="bg1"/>
              </a:solidFill>
            </a:endParaRPr>
          </a:p>
        </p:txBody>
      </p:sp>
      <p:sp>
        <p:nvSpPr>
          <p:cNvPr id="8" name="Text Placeholder 2"/>
          <p:cNvSpPr txBox="1">
            <a:spLocks/>
          </p:cNvSpPr>
          <p:nvPr/>
        </p:nvSpPr>
        <p:spPr>
          <a:xfrm>
            <a:off x="218940" y="701279"/>
            <a:ext cx="11973060" cy="5318379"/>
          </a:xfrm>
          <a:prstGeom prst="rect">
            <a:avLst/>
          </a:prstGeom>
          <a:scene3d>
            <a:camera prst="orthographicFront"/>
            <a:lightRig rig="threePt" dir="t"/>
          </a:scene3d>
          <a:sp3d>
            <a:bevelT/>
          </a:sp3d>
        </p:spPr>
        <p:txBody>
          <a:bodyPr vert="horz" wrap="square" lIns="0" tIns="0" rIns="0" bIns="0" rtlCol="0">
            <a:spAutoFit/>
            <a:sp3d extrusionH="57150">
              <a:bevelT w="38100" h="38100"/>
            </a:sp3d>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b="1" dirty="0" smtClean="0">
              <a:solidFill>
                <a:srgbClr val="0099CC"/>
              </a:solidFill>
              <a:latin typeface="Arial Narrow" panose="020B0606020202030204" pitchFamily="34" charset="0"/>
            </a:endParaRPr>
          </a:p>
          <a:p>
            <a:pPr marL="0" lvl="0" indent="0" fontAlgn="base">
              <a:buNone/>
            </a:pPr>
            <a:endParaRPr lang="en-US" b="1" dirty="0" smtClean="0">
              <a:latin typeface="Arial Narrow" panose="020B0606020202030204" pitchFamily="34" charset="0"/>
            </a:endParaRPr>
          </a:p>
          <a:p>
            <a:pPr marL="0" lvl="0" indent="0" fontAlgn="base">
              <a:buNone/>
            </a:pPr>
            <a:endParaRPr lang="en-US" b="1" dirty="0">
              <a:latin typeface="Arial Narrow" panose="020B0606020202030204" pitchFamily="34" charset="0"/>
            </a:endParaRPr>
          </a:p>
          <a:p>
            <a:pPr marL="0" indent="0" algn="just">
              <a:buNone/>
            </a:pPr>
            <a:endParaRPr lang="en-US" dirty="0" smtClean="0">
              <a:latin typeface="Arial Narrow" panose="020B0606020202030204" pitchFamily="34" charset="0"/>
            </a:endParaRPr>
          </a:p>
          <a:p>
            <a:pPr algn="just"/>
            <a:endParaRPr lang="en-US" dirty="0">
              <a:latin typeface="Arial Narrow" panose="020B0606020202030204" pitchFamily="34" charset="0"/>
            </a:endParaRPr>
          </a:p>
          <a:p>
            <a:pPr algn="just"/>
            <a:endParaRPr lang="en-US" dirty="0" smtClean="0">
              <a:latin typeface="Arial Narrow" panose="020B0606020202030204" pitchFamily="34" charset="0"/>
            </a:endParaRPr>
          </a:p>
          <a:p>
            <a:pPr algn="just"/>
            <a:endParaRPr lang="en-US" dirty="0">
              <a:latin typeface="Arial Narrow" panose="020B0606020202030204" pitchFamily="34" charset="0"/>
            </a:endParaRPr>
          </a:p>
          <a:p>
            <a:endParaRPr lang="en-US" b="1" dirty="0" smtClean="0">
              <a:latin typeface="Arial Narrow" panose="020B0606020202030204" pitchFamily="34" charset="0"/>
            </a:endParaRPr>
          </a:p>
          <a:p>
            <a:endParaRPr lang="en-US" b="1" dirty="0">
              <a:latin typeface="Arial Narrow" panose="020B0606020202030204" pitchFamily="34" charset="0"/>
            </a:endParaRPr>
          </a:p>
          <a:p>
            <a:endParaRPr lang="en-US" b="1" dirty="0" smtClean="0">
              <a:latin typeface="Arial Narrow" panose="020B0606020202030204" pitchFamily="34" charset="0"/>
            </a:endParaRPr>
          </a:p>
        </p:txBody>
      </p:sp>
      <p:sp>
        <p:nvSpPr>
          <p:cNvPr id="4" name="Title 1"/>
          <p:cNvSpPr txBox="1">
            <a:spLocks/>
          </p:cNvSpPr>
          <p:nvPr/>
        </p:nvSpPr>
        <p:spPr bwMode="auto">
          <a:xfrm>
            <a:off x="0" y="0"/>
            <a:ext cx="9941442" cy="978195"/>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None/>
            </a:pPr>
            <a:r>
              <a:rPr lang="en-GB" sz="3600" b="1" dirty="0" smtClean="0">
                <a:solidFill>
                  <a:schemeClr val="bg1"/>
                </a:solidFill>
                <a:latin typeface="+mn-lt"/>
              </a:rPr>
              <a:t>CLASSIFICATION OF IMPORTED GOODS UNDER SCHEDULE I</a:t>
            </a:r>
            <a:r>
              <a:rPr lang="en-US" sz="3600" b="1" dirty="0" smtClean="0">
                <a:solidFill>
                  <a:schemeClr val="bg1"/>
                </a:solidFill>
              </a:rPr>
              <a:t>; </a:t>
            </a:r>
            <a:r>
              <a:rPr lang="en-US" sz="3600" b="1" dirty="0" smtClean="0"/>
              <a:t> </a:t>
            </a:r>
            <a:r>
              <a:rPr lang="en-US" sz="3600" b="1" dirty="0">
                <a:solidFill>
                  <a:schemeClr val="bg1"/>
                </a:solidFill>
              </a:rPr>
              <a:t>Section </a:t>
            </a:r>
            <a:r>
              <a:rPr lang="en-US" sz="3600" b="1" dirty="0" smtClean="0">
                <a:solidFill>
                  <a:schemeClr val="bg1"/>
                </a:solidFill>
              </a:rPr>
              <a:t>1707 CONT’D</a:t>
            </a:r>
            <a:endParaRPr lang="en-US" altLang="en-US" sz="3600" b="1" dirty="0">
              <a:solidFill>
                <a:schemeClr val="bg1"/>
              </a:solidFill>
              <a:latin typeface="Arial Narrow" panose="020B0606020202030204" pitchFamily="34" charset="0"/>
            </a:endParaRPr>
          </a:p>
        </p:txBody>
      </p:sp>
      <p:sp>
        <p:nvSpPr>
          <p:cNvPr id="6" name="Content Placeholder 2"/>
          <p:cNvSpPr>
            <a:spLocks noGrp="1"/>
          </p:cNvSpPr>
          <p:nvPr>
            <p:ph idx="1"/>
          </p:nvPr>
        </p:nvSpPr>
        <p:spPr>
          <a:xfrm>
            <a:off x="218940" y="1318624"/>
            <a:ext cx="11706446" cy="4360604"/>
          </a:xfrm>
          <a:noFill/>
        </p:spPr>
        <p:txBody>
          <a:bodyPr>
            <a:noAutofit/>
          </a:bodyPr>
          <a:lstStyle/>
          <a:p>
            <a:pPr marL="0" indent="0" algn="just">
              <a:buNone/>
            </a:pPr>
            <a:r>
              <a:rPr lang="en-GB" sz="3200" dirty="0" smtClean="0"/>
              <a:t> </a:t>
            </a:r>
            <a:r>
              <a:rPr lang="en-GB" sz="3600" dirty="0" smtClean="0"/>
              <a:t>(d)</a:t>
            </a:r>
            <a:r>
              <a:rPr lang="en-GB" sz="3600" dirty="0"/>
              <a:t>	Goods not falling within any heading of the nomenclature shall be classified under the heading appropriate to the goods to which they are most akin.</a:t>
            </a:r>
          </a:p>
          <a:p>
            <a:pPr marL="0" indent="0" algn="just">
              <a:buNone/>
            </a:pPr>
            <a:r>
              <a:rPr lang="en-GB" sz="3600" dirty="0"/>
              <a:t>(e)	Except as provided in a note to a section or chapter of the schedule any term used in a sub-heading shall be construed in the same way as, and limited in extent by, the major heading of the Section or Chapter to which the sub-heading belongs.</a:t>
            </a:r>
          </a:p>
        </p:txBody>
      </p:sp>
    </p:spTree>
    <p:extLst>
      <p:ext uri="{BB962C8B-B14F-4D97-AF65-F5344CB8AC3E}">
        <p14:creationId xmlns:p14="http://schemas.microsoft.com/office/powerpoint/2010/main" val="8785022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9466"/>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GB" sz="3600" b="1" dirty="0" smtClean="0">
                <a:solidFill>
                  <a:schemeClr val="bg1"/>
                </a:solidFill>
                <a:latin typeface="+mn-lt"/>
              </a:rPr>
              <a:t>EXEMPTION FROM IMPORT DUTIES; SECTION 1708</a:t>
            </a: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21</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460092"/>
            <a:ext cx="11287432" cy="563271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t>a) General Rule. Any goods otherwise chargeable with customs import duties in accordance with Schedule I of this Chapter (the External Tariff Law) are exempt from duty if an exemption is specified in this Code and listed in Schedule II of this Chapter. The Minister’s certification that the goods qualify for exemption is required for listing in Schedule II.</a:t>
            </a:r>
          </a:p>
          <a:p>
            <a:pPr marL="0" indent="0">
              <a:buNone/>
            </a:pPr>
            <a:r>
              <a:rPr lang="en-GB" sz="3200" dirty="0"/>
              <a:t>b) Special Rule for Mining and Petroleum Projects. During the period from the inception of exploration until the date commercial production begins, a Chapter 7 mining project or petroleum project is allowed an import duty exemption of the following goods</a:t>
            </a:r>
            <a:r>
              <a:rPr lang="en-GB" sz="3200" dirty="0" smtClean="0"/>
              <a:t>:</a:t>
            </a:r>
            <a:endParaRPr lang="en-GB" sz="3200" dirty="0"/>
          </a:p>
        </p:txBody>
      </p:sp>
    </p:spTree>
    <p:extLst>
      <p:ext uri="{BB962C8B-B14F-4D97-AF65-F5344CB8AC3E}">
        <p14:creationId xmlns:p14="http://schemas.microsoft.com/office/powerpoint/2010/main" val="470234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9466"/>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GB" sz="3600" b="1" dirty="0" smtClean="0">
                <a:solidFill>
                  <a:schemeClr val="bg1"/>
                </a:solidFill>
                <a:latin typeface="+mn-lt"/>
              </a:rPr>
              <a:t>EXEMPTION FROM IMPORT DUTIES; SECTION 1708 CONT’D</a:t>
            </a: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22</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460092"/>
            <a:ext cx="11287432" cy="563271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3600" dirty="0" smtClean="0"/>
              <a:t>(1)	Plant or equipment (including four-wheel-drive motor vehicles but not sedans or luxury vehicles as defined by regulation) and capital spare parts for these goods;</a:t>
            </a:r>
          </a:p>
          <a:p>
            <a:pPr marL="0" indent="0" algn="just">
              <a:buNone/>
            </a:pPr>
            <a:r>
              <a:rPr lang="en-GB" sz="3600" dirty="0" smtClean="0"/>
              <a:t>(2)	Intermediate inputs (including but not limited to explosives, drilling mud, grinding balls, tires for trucks used in operations, and similar items specified in regulations); and</a:t>
            </a:r>
          </a:p>
          <a:p>
            <a:pPr marL="0" indent="0" algn="just">
              <a:buNone/>
            </a:pPr>
            <a:r>
              <a:rPr lang="en-GB" sz="3600" dirty="0" smtClean="0"/>
              <a:t>(3) Raw materials, except that no exemption is permitted from the 10 percent duty on gasoline and gas oil.</a:t>
            </a:r>
          </a:p>
          <a:p>
            <a:pPr marL="0" indent="0" algn="just">
              <a:buNone/>
            </a:pPr>
            <a:endParaRPr lang="en-US" sz="3200" dirty="0">
              <a:latin typeface="Arial Narrow" panose="020B0606020202030204" pitchFamily="34" charset="0"/>
            </a:endParaRPr>
          </a:p>
        </p:txBody>
      </p:sp>
    </p:spTree>
    <p:extLst>
      <p:ext uri="{BB962C8B-B14F-4D97-AF65-F5344CB8AC3E}">
        <p14:creationId xmlns:p14="http://schemas.microsoft.com/office/powerpoint/2010/main" val="582046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9466"/>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GB" sz="3600" b="1" dirty="0" smtClean="0">
                <a:solidFill>
                  <a:schemeClr val="bg1"/>
                </a:solidFill>
                <a:latin typeface="+mn-lt"/>
              </a:rPr>
              <a:t>EXEMPTION FROM IMPORT DUTIES; SECTION 1708 CONT’D</a:t>
            </a: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23</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218940" y="1095153"/>
            <a:ext cx="11774586" cy="563271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3200" dirty="0" smtClean="0"/>
              <a:t>(1)	</a:t>
            </a:r>
            <a:r>
              <a:rPr lang="en-GB" sz="3200" dirty="0"/>
              <a:t>(c) Special Rule for Renewable Resource Projects. During the period from the effective date of a Chapter 6 renewable resource contract until commercial production begins, a renewable resource project is allowed an import duty exemption on the import of capital equipment and inputs specified in regulations. No exemption is permitted from the 10 percent duty on gasoline and gas oil.</a:t>
            </a:r>
          </a:p>
          <a:p>
            <a:pPr marL="0" indent="0" algn="just">
              <a:buNone/>
            </a:pPr>
            <a:r>
              <a:rPr lang="en-GB" sz="3200" dirty="0"/>
              <a:t>(d) Medical and Educational Imports. A project described in (b) or (c) is allowed an import duty exemption on all medical and educational equipment and supplies purchased for use directly in or in connection with the project and intended to be placed in service within one year of purchase</a:t>
            </a:r>
            <a:r>
              <a:rPr lang="en-GB" sz="3200" dirty="0" smtClean="0"/>
              <a:t>.</a:t>
            </a:r>
            <a:endParaRPr lang="en-GB" sz="3200" dirty="0"/>
          </a:p>
        </p:txBody>
      </p:sp>
    </p:spTree>
    <p:extLst>
      <p:ext uri="{BB962C8B-B14F-4D97-AF65-F5344CB8AC3E}">
        <p14:creationId xmlns:p14="http://schemas.microsoft.com/office/powerpoint/2010/main" val="10955003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9466"/>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 typeface="Arial" panose="020B0604020202020204" pitchFamily="34" charset="0"/>
              <a:buNone/>
            </a:pPr>
            <a:r>
              <a:rPr lang="en-GB" sz="3600" b="1" dirty="0" smtClean="0">
                <a:solidFill>
                  <a:schemeClr val="bg1"/>
                </a:solidFill>
                <a:latin typeface="+mn-lt"/>
              </a:rPr>
              <a:t>EXEMPTION FROM IMPORT DUTIES; SECTION 1708 CONT’D</a:t>
            </a: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24</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088762"/>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3600" dirty="0" smtClean="0"/>
              <a:t>(</a:t>
            </a:r>
            <a:r>
              <a:rPr lang="en-GB" sz="3600" dirty="0"/>
              <a:t>e) Special Rule for Legislators. A member of the Legislature is allowed an exemption from import duties and fees (but not the ECOWAS Trade Levy) on two vehicles (in the class of passenger automobiles or up-to-2-ton pickup truck or SUV) per calendar year. The foregoing exemption shall extend to and cover the personal effects of a Legislator.</a:t>
            </a:r>
          </a:p>
          <a:p>
            <a:pPr marL="0" indent="0" algn="just">
              <a:buNone/>
            </a:pPr>
            <a:endParaRPr lang="en-US" dirty="0">
              <a:latin typeface="Arial Narrow" panose="020B0606020202030204" pitchFamily="34" charset="0"/>
            </a:endParaRPr>
          </a:p>
        </p:txBody>
      </p:sp>
    </p:spTree>
    <p:extLst>
      <p:ext uri="{BB962C8B-B14F-4D97-AF65-F5344CB8AC3E}">
        <p14:creationId xmlns:p14="http://schemas.microsoft.com/office/powerpoint/2010/main" val="38016455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9466"/>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en-GB" sz="3600" b="1" dirty="0" smtClean="0">
                <a:solidFill>
                  <a:schemeClr val="bg1"/>
                </a:solidFill>
              </a:rPr>
              <a:t>POWER OF MINISTER TO DETERMINE QUESTIONS</a:t>
            </a:r>
            <a:r>
              <a:rPr lang="en-GB" sz="3600" b="1" dirty="0" smtClean="0">
                <a:solidFill>
                  <a:schemeClr val="bg1"/>
                </a:solidFill>
                <a:latin typeface="+mn-lt"/>
              </a:rPr>
              <a:t>; </a:t>
            </a:r>
            <a:r>
              <a:rPr lang="en-GB" sz="3600" b="1" dirty="0">
                <a:solidFill>
                  <a:schemeClr val="bg1"/>
                </a:solidFill>
                <a:latin typeface="+mn-lt"/>
              </a:rPr>
              <a:t>SECTION </a:t>
            </a:r>
            <a:r>
              <a:rPr lang="en-GB" sz="3600" b="1" dirty="0" smtClean="0">
                <a:solidFill>
                  <a:schemeClr val="bg1"/>
                </a:solidFill>
                <a:latin typeface="+mn-lt"/>
              </a:rPr>
              <a:t>1709</a:t>
            </a: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25</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088762"/>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4800" dirty="0"/>
              <a:t>If any question arises as to whether any particular goods are or are not included in a heading or sub-heading appearing in the Schedule of this Act, such question shall be decided by the Minister.</a:t>
            </a:r>
          </a:p>
        </p:txBody>
      </p:sp>
    </p:spTree>
    <p:extLst>
      <p:ext uri="{BB962C8B-B14F-4D97-AF65-F5344CB8AC3E}">
        <p14:creationId xmlns:p14="http://schemas.microsoft.com/office/powerpoint/2010/main" val="2227766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18735" y="273075"/>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b="1" dirty="0" smtClean="0">
                <a:solidFill>
                  <a:schemeClr val="bg1"/>
                </a:solidFill>
              </a:rPr>
              <a:t>UNITS OF QUANTITY FOR CUSTOMS AND STATISTICAL PURPOSES; </a:t>
            </a:r>
            <a:r>
              <a:rPr lang="en-GB" b="1" dirty="0">
                <a:solidFill>
                  <a:schemeClr val="bg1"/>
                </a:solidFill>
              </a:rPr>
              <a:t>SECTION </a:t>
            </a:r>
            <a:r>
              <a:rPr lang="en-GB" b="1" dirty="0" smtClean="0">
                <a:solidFill>
                  <a:schemeClr val="bg1"/>
                </a:solidFill>
              </a:rPr>
              <a:t>1710</a:t>
            </a:r>
            <a:endParaRPr lang="en-US" altLang="en-US"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26</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535330"/>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4400" dirty="0"/>
              <a:t>Goods shall be declared for customs and statistical purposes according to the unit of quantity shown in the Schedule, which, except as otherwise indicated, shall be the same as those of the United States of America. Where it is necessary to make conversions from other systems of measurements, the equivalents to be used shall be those approved by the Minister.</a:t>
            </a:r>
          </a:p>
          <a:p>
            <a:pPr marL="0" indent="0" algn="just">
              <a:buNone/>
            </a:pPr>
            <a:endParaRPr lang="en-GB" sz="4800" dirty="0"/>
          </a:p>
        </p:txBody>
      </p:sp>
    </p:spTree>
    <p:extLst>
      <p:ext uri="{BB962C8B-B14F-4D97-AF65-F5344CB8AC3E}">
        <p14:creationId xmlns:p14="http://schemas.microsoft.com/office/powerpoint/2010/main" val="3811365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POWER TO MAKE CHANGES TO SCHEDULES; </a:t>
            </a:r>
            <a:r>
              <a:rPr lang="en-GB" sz="3600" b="1" dirty="0">
                <a:solidFill>
                  <a:schemeClr val="bg1"/>
                </a:solidFill>
              </a:rPr>
              <a:t>SECTION </a:t>
            </a:r>
            <a:r>
              <a:rPr lang="en-GB" sz="3600" b="1" dirty="0" smtClean="0">
                <a:solidFill>
                  <a:schemeClr val="bg1"/>
                </a:solidFill>
              </a:rPr>
              <a:t>1711</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27</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535330"/>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400" dirty="0"/>
              <a:t>The Government may in accordance with its Constitutional requirements—</a:t>
            </a:r>
          </a:p>
          <a:p>
            <a:pPr marL="0" indent="0">
              <a:buNone/>
            </a:pPr>
            <a:r>
              <a:rPr lang="en-GB" sz="4400" dirty="0"/>
              <a:t>(a)	impose whether with or without qualifications, conditions, limitations or exemptions, import and export duties of customs;</a:t>
            </a:r>
          </a:p>
          <a:p>
            <a:pPr marL="0" indent="0">
              <a:buNone/>
            </a:pPr>
            <a:r>
              <a:rPr lang="en-GB" sz="4400" dirty="0"/>
              <a:t>(b)	amend, suspend or terminate existing import and export duties of customs;</a:t>
            </a:r>
          </a:p>
          <a:p>
            <a:pPr marL="0" indent="0" algn="just">
              <a:buNone/>
            </a:pPr>
            <a:endParaRPr lang="en-GB" sz="4800" dirty="0"/>
          </a:p>
        </p:txBody>
      </p:sp>
    </p:spTree>
    <p:extLst>
      <p:ext uri="{BB962C8B-B14F-4D97-AF65-F5344CB8AC3E}">
        <p14:creationId xmlns:p14="http://schemas.microsoft.com/office/powerpoint/2010/main" val="2581912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POWER TO MAKE CHANGES TO SCHEDULES; </a:t>
            </a:r>
            <a:r>
              <a:rPr lang="en-GB" sz="3600" b="1" dirty="0">
                <a:solidFill>
                  <a:schemeClr val="bg1"/>
                </a:solidFill>
              </a:rPr>
              <a:t>SECTION </a:t>
            </a:r>
            <a:r>
              <a:rPr lang="en-GB" sz="3600" b="1" dirty="0" smtClean="0">
                <a:solidFill>
                  <a:schemeClr val="bg1"/>
                </a:solidFill>
              </a:rPr>
              <a:t>1711 CONT’D</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28</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235861" y="1089868"/>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4000" dirty="0"/>
              <a:t>(c)	amend the headings of goods, statistical numbers and units of quantity of any of the Schedules to this Act:</a:t>
            </a:r>
          </a:p>
          <a:p>
            <a:pPr marL="0" indent="0" algn="just">
              <a:buNone/>
            </a:pPr>
            <a:r>
              <a:rPr lang="en-GB" sz="4000" dirty="0"/>
              <a:t>Provided that the Government shall have regard to the Convention on the Nomenclature for the Classification of Goods in Customs Tariffs and the Standard International Trade Classification in making any amendment to the Schedule of duties of customs on imported goods.</a:t>
            </a:r>
          </a:p>
          <a:p>
            <a:endParaRPr lang="en-GB" sz="4400" dirty="0"/>
          </a:p>
          <a:p>
            <a:pPr marL="0" indent="0" algn="just">
              <a:buNone/>
            </a:pPr>
            <a:endParaRPr lang="en-GB" sz="4800" dirty="0"/>
          </a:p>
        </p:txBody>
      </p:sp>
    </p:spTree>
    <p:extLst>
      <p:ext uri="{BB962C8B-B14F-4D97-AF65-F5344CB8AC3E}">
        <p14:creationId xmlns:p14="http://schemas.microsoft.com/office/powerpoint/2010/main" val="2893057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NOTIFICATION OF CHANGES IN SCHEDULES; </a:t>
            </a:r>
            <a:r>
              <a:rPr lang="en-GB" sz="3600" b="1" dirty="0">
                <a:solidFill>
                  <a:schemeClr val="bg1"/>
                </a:solidFill>
              </a:rPr>
              <a:t>SECTION </a:t>
            </a:r>
            <a:r>
              <a:rPr lang="en-GB" sz="3600" b="1" dirty="0" smtClean="0">
                <a:solidFill>
                  <a:schemeClr val="bg1"/>
                </a:solidFill>
              </a:rPr>
              <a:t>1712</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29</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235861" y="1089868"/>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4000" dirty="0"/>
              <a:t>Any order amending a Schedule to this Act shall be—</a:t>
            </a:r>
          </a:p>
          <a:p>
            <a:pPr marL="0" indent="0">
              <a:buNone/>
            </a:pPr>
            <a:r>
              <a:rPr lang="en-GB" sz="4000" dirty="0"/>
              <a:t>(a)	published in the Official Gazette; or</a:t>
            </a:r>
          </a:p>
          <a:p>
            <a:pPr marL="0" indent="0">
              <a:buNone/>
            </a:pPr>
            <a:r>
              <a:rPr lang="en-GB" sz="4000" dirty="0"/>
              <a:t>(b)	exhibited at customs houses in a place to which the public has free access; or</a:t>
            </a:r>
          </a:p>
          <a:p>
            <a:pPr marL="0" indent="0">
              <a:buNone/>
            </a:pPr>
            <a:r>
              <a:rPr lang="en-GB" sz="4000" dirty="0"/>
              <a:t>(c)	published in a newspaper in general circulation; or</a:t>
            </a:r>
          </a:p>
          <a:p>
            <a:pPr marL="0" indent="0">
              <a:buNone/>
            </a:pPr>
            <a:r>
              <a:rPr lang="en-GB" sz="4000" dirty="0"/>
              <a:t>(d)	published in a handbill. </a:t>
            </a:r>
          </a:p>
          <a:p>
            <a:pPr marL="0" indent="0">
              <a:buNone/>
            </a:pPr>
            <a:endParaRPr lang="en-GB" sz="4400" dirty="0" smtClean="0"/>
          </a:p>
          <a:p>
            <a:pPr marL="0" indent="0" algn="just">
              <a:buNone/>
            </a:pPr>
            <a:endParaRPr lang="en-GB" sz="4800" dirty="0"/>
          </a:p>
        </p:txBody>
      </p:sp>
    </p:spTree>
    <p:extLst>
      <p:ext uri="{BB962C8B-B14F-4D97-AF65-F5344CB8AC3E}">
        <p14:creationId xmlns:p14="http://schemas.microsoft.com/office/powerpoint/2010/main" val="1210227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200743"/>
            <a:ext cx="9916732" cy="1096916"/>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sz="6600" b="1" dirty="0" smtClean="0">
                <a:solidFill>
                  <a:schemeClr val="bg1"/>
                </a:solidFill>
                <a:latin typeface="Arial Narrow" panose="020B0606020202030204" pitchFamily="34" charset="0"/>
              </a:rPr>
              <a:t>OUTLINE CONT’D</a:t>
            </a:r>
            <a:endParaRPr lang="en-US" altLang="en-US" sz="66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a:xfrm>
            <a:off x="8910851" y="6538911"/>
            <a:ext cx="2743200" cy="365125"/>
          </a:xfrm>
        </p:spPr>
        <p:txBody>
          <a:bodyPr/>
          <a:lstStyle/>
          <a:p>
            <a:fld id="{1AE0CC3A-0B67-4337-8D9A-F15E79C0486E}" type="slidenum">
              <a:rPr lang="en-US" sz="1600" b="1" smtClean="0">
                <a:solidFill>
                  <a:schemeClr val="bg1"/>
                </a:solidFill>
                <a:latin typeface="Trebuchet MS" panose="020B0603020202020204" pitchFamily="34" charset="0"/>
              </a:rPr>
              <a:pPr/>
              <a:t>3</a:t>
            </a:fld>
            <a:endParaRPr lang="en-US" sz="1600" b="1" dirty="0">
              <a:solidFill>
                <a:schemeClr val="bg1"/>
              </a:solidFill>
              <a:latin typeface="Trebuchet MS" panose="020B0603020202020204" pitchFamily="34" charset="0"/>
            </a:endParaRPr>
          </a:p>
        </p:txBody>
      </p:sp>
      <p:sp>
        <p:nvSpPr>
          <p:cNvPr id="2" name="Rectangle 1"/>
          <p:cNvSpPr/>
          <p:nvPr/>
        </p:nvSpPr>
        <p:spPr>
          <a:xfrm>
            <a:off x="88490" y="1528435"/>
            <a:ext cx="12103510" cy="5078313"/>
          </a:xfrm>
          <a:prstGeom prst="rect">
            <a:avLst/>
          </a:prstGeom>
        </p:spPr>
        <p:txBody>
          <a:bodyPr wrap="square">
            <a:spAutoFit/>
          </a:bodyPr>
          <a:lstStyle/>
          <a:p>
            <a:r>
              <a:rPr lang="en-US" sz="3600" dirty="0" smtClean="0"/>
              <a:t>9. Units </a:t>
            </a:r>
            <a:r>
              <a:rPr lang="en-US" sz="3600" dirty="0"/>
              <a:t>of Quantity for Customs and Statistical Purposes </a:t>
            </a:r>
            <a:endParaRPr lang="en-US" sz="3600" dirty="0" smtClean="0"/>
          </a:p>
          <a:p>
            <a:r>
              <a:rPr lang="en-US" sz="3600" dirty="0" smtClean="0"/>
              <a:t>10. Power </a:t>
            </a:r>
            <a:r>
              <a:rPr lang="en-US" sz="3600" dirty="0"/>
              <a:t>to Make Changes to </a:t>
            </a:r>
            <a:r>
              <a:rPr lang="en-US" sz="3600" dirty="0" smtClean="0"/>
              <a:t>Schedules</a:t>
            </a:r>
          </a:p>
          <a:p>
            <a:r>
              <a:rPr lang="en-US" sz="3600" dirty="0" smtClean="0"/>
              <a:t>11. Notification </a:t>
            </a:r>
            <a:r>
              <a:rPr lang="en-US" sz="3600" dirty="0"/>
              <a:t>of Changes in </a:t>
            </a:r>
            <a:r>
              <a:rPr lang="en-US" sz="3600" dirty="0" smtClean="0"/>
              <a:t>Schedules</a:t>
            </a:r>
          </a:p>
          <a:p>
            <a:r>
              <a:rPr lang="en-US" sz="3600" dirty="0" smtClean="0"/>
              <a:t>12. Administrative </a:t>
            </a:r>
            <a:r>
              <a:rPr lang="en-US" sz="3600" dirty="0"/>
              <a:t>Exemptions from Payment of Duty Authorized </a:t>
            </a:r>
          </a:p>
          <a:p>
            <a:endParaRPr lang="en-US" sz="3600" dirty="0"/>
          </a:p>
          <a:p>
            <a:endParaRPr lang="en-US" sz="3600" dirty="0"/>
          </a:p>
          <a:p>
            <a:endParaRPr lang="en-US" sz="3600" dirty="0"/>
          </a:p>
          <a:p>
            <a:endParaRPr lang="en-US" sz="3600" dirty="0"/>
          </a:p>
        </p:txBody>
      </p:sp>
    </p:spTree>
    <p:extLst>
      <p:ext uri="{BB962C8B-B14F-4D97-AF65-F5344CB8AC3E}">
        <p14:creationId xmlns:p14="http://schemas.microsoft.com/office/powerpoint/2010/main" val="6681221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ADMINISTRATIVE EXEMPTIONS FROM PAYMENT OF DUTY AUTHORIZED; </a:t>
            </a:r>
            <a:r>
              <a:rPr lang="en-GB" sz="3600" b="1" dirty="0">
                <a:solidFill>
                  <a:schemeClr val="bg1"/>
                </a:solidFill>
              </a:rPr>
              <a:t>SECTION </a:t>
            </a:r>
            <a:r>
              <a:rPr lang="en-GB" sz="3600" b="1" dirty="0" smtClean="0">
                <a:solidFill>
                  <a:schemeClr val="bg1"/>
                </a:solidFill>
              </a:rPr>
              <a:t>1713</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30</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291887"/>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3600" dirty="0"/>
              <a:t>(a)	Amounts Less Than $200.00. The Minister in order to avoid expense and inconvenience to the Government disproportionate to the amount of revenue that would otherwise be collected, under such regulations as he shall prescribe, is hereby authorized to disregard a difference of less than $200.00 between total estimated duties, taxes or other charges deposited by the importer on making entry of goods and the final computation of such duties, taxes and other customs charges due thereon.</a:t>
            </a:r>
          </a:p>
          <a:p>
            <a:pPr marL="0" indent="0" algn="just">
              <a:buNone/>
            </a:pPr>
            <a:r>
              <a:rPr lang="en-GB" sz="3600" dirty="0" smtClean="0"/>
              <a:t>. </a:t>
            </a:r>
            <a:endParaRPr lang="en-GB" sz="3600" dirty="0"/>
          </a:p>
          <a:p>
            <a:pPr marL="0" indent="0">
              <a:buNone/>
            </a:pPr>
            <a:endParaRPr lang="en-GB" sz="4400" dirty="0" smtClean="0"/>
          </a:p>
          <a:p>
            <a:pPr marL="0" indent="0" algn="just">
              <a:buNone/>
            </a:pPr>
            <a:endParaRPr lang="en-GB" sz="4800" dirty="0"/>
          </a:p>
        </p:txBody>
      </p:sp>
    </p:spTree>
    <p:extLst>
      <p:ext uri="{BB962C8B-B14F-4D97-AF65-F5344CB8AC3E}">
        <p14:creationId xmlns:p14="http://schemas.microsoft.com/office/powerpoint/2010/main" val="21268259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ADMINISTRATIVE EXEMPTIONS FROM PAYMENT OF DUTY AUTHORIZED; </a:t>
            </a:r>
            <a:r>
              <a:rPr lang="en-GB" sz="3600" b="1" dirty="0">
                <a:solidFill>
                  <a:schemeClr val="bg1"/>
                </a:solidFill>
              </a:rPr>
              <a:t>SECTION </a:t>
            </a:r>
            <a:r>
              <a:rPr lang="en-GB" sz="3600" b="1" dirty="0" smtClean="0">
                <a:solidFill>
                  <a:schemeClr val="bg1"/>
                </a:solidFill>
              </a:rPr>
              <a:t>1713 CON’TD</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31</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291887"/>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t>(b)	Accompanied Baggage.</a:t>
            </a:r>
          </a:p>
          <a:p>
            <a:pPr marL="0" indent="0">
              <a:buNone/>
            </a:pPr>
            <a:r>
              <a:rPr lang="en-GB" sz="3200" dirty="0"/>
              <a:t>(1)	Tariff number 100.05. Reasonably used household and personal effects in reasonable quantities when accepted by such by the Customs Authority and imported by or for the account of any citizen of Liberia arriving from abroad.</a:t>
            </a:r>
          </a:p>
          <a:p>
            <a:pPr marL="0" indent="0">
              <a:buNone/>
            </a:pPr>
            <a:r>
              <a:rPr lang="en-GB" sz="3200" dirty="0"/>
              <a:t>(2)	Item number 100.07. When carried on the person or in his accompanied baggage and provided they are intended solely for his personal use or gifts and not for sale or as stock in trade—</a:t>
            </a:r>
          </a:p>
          <a:p>
            <a:pPr marL="0" indent="0">
              <a:buNone/>
            </a:pPr>
            <a:r>
              <a:rPr lang="en-GB" sz="3200" dirty="0"/>
              <a:t>•	200 cigarettes or 250 </a:t>
            </a:r>
            <a:r>
              <a:rPr lang="en-GB" sz="3200" dirty="0" err="1"/>
              <a:t>grammes</a:t>
            </a:r>
            <a:r>
              <a:rPr lang="en-GB" sz="3200" dirty="0"/>
              <a:t> of tobacco or 100 cigarillos or 50 cigars; and</a:t>
            </a:r>
          </a:p>
          <a:p>
            <a:pPr marL="0" indent="0">
              <a:buNone/>
            </a:pPr>
            <a:endParaRPr lang="en-GB" sz="4800" dirty="0"/>
          </a:p>
        </p:txBody>
      </p:sp>
    </p:spTree>
    <p:extLst>
      <p:ext uri="{BB962C8B-B14F-4D97-AF65-F5344CB8AC3E}">
        <p14:creationId xmlns:p14="http://schemas.microsoft.com/office/powerpoint/2010/main" val="19577998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ADMINISTRATIVE EXEMPTIONS FROM PAYMENT OF DUTY AUTHORIZED; </a:t>
            </a:r>
            <a:r>
              <a:rPr lang="en-GB" sz="3600" b="1" dirty="0">
                <a:solidFill>
                  <a:schemeClr val="bg1"/>
                </a:solidFill>
              </a:rPr>
              <a:t>SECTION </a:t>
            </a:r>
            <a:r>
              <a:rPr lang="en-GB" sz="3600" b="1" dirty="0" smtClean="0">
                <a:solidFill>
                  <a:schemeClr val="bg1"/>
                </a:solidFill>
              </a:rPr>
              <a:t>1713 CON’TD</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32</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291887"/>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t>1 </a:t>
            </a:r>
            <a:r>
              <a:rPr lang="en-GB" sz="3200" dirty="0" err="1"/>
              <a:t>liter</a:t>
            </a:r>
            <a:r>
              <a:rPr lang="en-GB" sz="3200" dirty="0"/>
              <a:t> of spirit; and</a:t>
            </a:r>
          </a:p>
          <a:p>
            <a:pPr marL="0" indent="0">
              <a:buNone/>
            </a:pPr>
            <a:r>
              <a:rPr lang="en-GB" sz="3200" dirty="0"/>
              <a:t>•	2 </a:t>
            </a:r>
            <a:r>
              <a:rPr lang="en-GB" sz="3200" dirty="0" err="1"/>
              <a:t>liters</a:t>
            </a:r>
            <a:r>
              <a:rPr lang="en-GB" sz="3200" dirty="0"/>
              <a:t> of wine; and</a:t>
            </a:r>
          </a:p>
          <a:p>
            <a:pPr marL="0" indent="0">
              <a:buNone/>
            </a:pPr>
            <a:r>
              <a:rPr lang="en-GB" sz="3200" dirty="0"/>
              <a:t>•	¼ </a:t>
            </a:r>
            <a:r>
              <a:rPr lang="en-GB" sz="3200" dirty="0" err="1"/>
              <a:t>liter</a:t>
            </a:r>
            <a:r>
              <a:rPr lang="en-GB" sz="3200" dirty="0"/>
              <a:t> of toilet water; and</a:t>
            </a:r>
          </a:p>
          <a:p>
            <a:pPr marL="0" indent="0">
              <a:buNone/>
            </a:pPr>
            <a:r>
              <a:rPr lang="en-GB" sz="3200" dirty="0"/>
              <a:t>•	50 grams perfumed and</a:t>
            </a:r>
          </a:p>
          <a:p>
            <a:pPr marL="0" indent="0">
              <a:buNone/>
            </a:pPr>
            <a:r>
              <a:rPr lang="en-GB" sz="3200" dirty="0"/>
              <a:t>other goods, new or used, not to exceed 2 suit cases</a:t>
            </a:r>
          </a:p>
          <a:p>
            <a:pPr marL="0" indent="0">
              <a:buNone/>
            </a:pPr>
            <a:r>
              <a:rPr lang="en-GB" sz="3200" dirty="0"/>
              <a:t>Provided that the allowance granted in respect of items above, shall not apply in the case of a person under 17 years of age and, further, that the Minister may restrict any allowance in respect of a person who makes frequent journeys into and out of Liberia.</a:t>
            </a:r>
          </a:p>
          <a:p>
            <a:pPr marL="0" indent="0">
              <a:buNone/>
            </a:pPr>
            <a:endParaRPr lang="en-GB" sz="4000" dirty="0"/>
          </a:p>
          <a:p>
            <a:pPr marL="0" indent="0" algn="just">
              <a:buNone/>
            </a:pPr>
            <a:endParaRPr lang="en-GB" sz="4400" dirty="0"/>
          </a:p>
          <a:p>
            <a:pPr marL="0" indent="0">
              <a:buNone/>
            </a:pPr>
            <a:endParaRPr lang="en-GB" sz="4800" dirty="0"/>
          </a:p>
        </p:txBody>
      </p:sp>
    </p:spTree>
    <p:extLst>
      <p:ext uri="{BB962C8B-B14F-4D97-AF65-F5344CB8AC3E}">
        <p14:creationId xmlns:p14="http://schemas.microsoft.com/office/powerpoint/2010/main" val="40542249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ADMINISTRATIVE EXEMPTIONS FROM PAYMENT OF DUTY AUTHORIZED; </a:t>
            </a:r>
            <a:r>
              <a:rPr lang="en-GB" sz="3600" b="1" dirty="0">
                <a:solidFill>
                  <a:schemeClr val="bg1"/>
                </a:solidFill>
              </a:rPr>
              <a:t>SECTION </a:t>
            </a:r>
            <a:r>
              <a:rPr lang="en-GB" sz="3600" b="1" dirty="0" smtClean="0">
                <a:solidFill>
                  <a:schemeClr val="bg1"/>
                </a:solidFill>
              </a:rPr>
              <a:t>1713 CON’TD</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33</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118735" y="1154022"/>
            <a:ext cx="11754428" cy="2898447"/>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lphaLcParenBoth" startAt="3"/>
            </a:pPr>
            <a:r>
              <a:rPr lang="en-GB" sz="3200" dirty="0" smtClean="0"/>
              <a:t>Other </a:t>
            </a:r>
            <a:r>
              <a:rPr lang="en-GB" sz="3200" dirty="0"/>
              <a:t>Personal Effects. Any other personal effects (other than goods of the assigned value of $100,000.00 specified in Subparagraph (3) below) shall not be subject to customs duty whether or not carried with him or in his baggage</a:t>
            </a:r>
            <a:r>
              <a:rPr lang="en-GB" sz="3200" dirty="0" smtClean="0"/>
              <a:t>: </a:t>
            </a:r>
          </a:p>
          <a:p>
            <a:pPr marL="514350" indent="-514350">
              <a:buAutoNum type="alphaLcParenBoth" startAt="3"/>
            </a:pPr>
            <a:r>
              <a:rPr lang="en-GB" sz="3200" dirty="0" smtClean="0"/>
              <a:t>(</a:t>
            </a:r>
            <a:r>
              <a:rPr lang="en-GB" sz="3200" dirty="0"/>
              <a:t>1)	they are intended solely for his own or his dependants’ personal use; and</a:t>
            </a:r>
          </a:p>
          <a:p>
            <a:pPr marL="0" indent="0">
              <a:buNone/>
            </a:pPr>
            <a:r>
              <a:rPr lang="en-GB" sz="3200" dirty="0"/>
              <a:t>(2)	they have been owned and used abroad by the person who imports them for -</a:t>
            </a:r>
          </a:p>
          <a:p>
            <a:pPr marL="0" indent="0">
              <a:buNone/>
            </a:pPr>
            <a:r>
              <a:rPr lang="en-GB" sz="3200" dirty="0"/>
              <a:t>(A)	Not less than three months in the case of clothing, footwear and household textiles or any value and any other thing or set of things of a value not exceeding $500; </a:t>
            </a:r>
            <a:r>
              <a:rPr lang="en-GB" sz="3200" dirty="0" smtClean="0"/>
              <a:t>or (</a:t>
            </a:r>
            <a:r>
              <a:rPr lang="en-GB" sz="3200" dirty="0"/>
              <a:t>B)	Not less than one year in any other case; and</a:t>
            </a:r>
          </a:p>
          <a:p>
            <a:pPr marL="0" indent="0">
              <a:buNone/>
            </a:pPr>
            <a:endParaRPr lang="en-GB" sz="4000" dirty="0"/>
          </a:p>
          <a:p>
            <a:pPr marL="0" indent="0" algn="just">
              <a:buNone/>
            </a:pPr>
            <a:endParaRPr lang="en-GB" sz="4400" dirty="0"/>
          </a:p>
          <a:p>
            <a:pPr marL="0" indent="0">
              <a:buNone/>
            </a:pPr>
            <a:endParaRPr lang="en-GB" sz="4800" dirty="0"/>
          </a:p>
        </p:txBody>
      </p:sp>
    </p:spTree>
    <p:extLst>
      <p:ext uri="{BB962C8B-B14F-4D97-AF65-F5344CB8AC3E}">
        <p14:creationId xmlns:p14="http://schemas.microsoft.com/office/powerpoint/2010/main" val="18110941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3600" b="1" dirty="0" smtClean="0">
                <a:solidFill>
                  <a:schemeClr val="bg1"/>
                </a:solidFill>
              </a:rPr>
              <a:t>ADMINISTRATIVE EXEMPTIONS FROM PAYMENT OF DUTY AUTHORIZED; </a:t>
            </a:r>
            <a:r>
              <a:rPr lang="en-GB" sz="3600" b="1" dirty="0">
                <a:solidFill>
                  <a:schemeClr val="bg1"/>
                </a:solidFill>
              </a:rPr>
              <a:t>SECTION </a:t>
            </a:r>
            <a:r>
              <a:rPr lang="en-GB" sz="3600" b="1" dirty="0" smtClean="0">
                <a:solidFill>
                  <a:schemeClr val="bg1"/>
                </a:solidFill>
              </a:rPr>
              <a:t>1713 CON’TD</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34</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9" name="Content Placeholder 2"/>
          <p:cNvSpPr txBox="1">
            <a:spLocks/>
          </p:cNvSpPr>
          <p:nvPr/>
        </p:nvSpPr>
        <p:spPr>
          <a:xfrm>
            <a:off x="-35302" y="1253486"/>
            <a:ext cx="11754428" cy="1312732"/>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4000" smtClean="0"/>
              <a:t>3)	they are not intended for sale or as stock in trade, such as:</a:t>
            </a:r>
          </a:p>
          <a:p>
            <a:pPr marL="0" indent="0">
              <a:buNone/>
            </a:pPr>
            <a:endParaRPr lang="en-GB" sz="4000" smtClean="0"/>
          </a:p>
          <a:p>
            <a:pPr marL="0" indent="0" algn="just">
              <a:buNone/>
            </a:pPr>
            <a:endParaRPr lang="en-GB" sz="4400" smtClean="0"/>
          </a:p>
          <a:p>
            <a:pPr marL="0" indent="0">
              <a:buNone/>
            </a:pPr>
            <a:endParaRPr lang="en-GB" sz="4800" dirty="0"/>
          </a:p>
        </p:txBody>
      </p:sp>
      <p:graphicFrame>
        <p:nvGraphicFramePr>
          <p:cNvPr id="2" name="Table 1"/>
          <p:cNvGraphicFramePr>
            <a:graphicFrameLocks noGrp="1"/>
          </p:cNvGraphicFramePr>
          <p:nvPr>
            <p:extLst>
              <p:ext uri="{D42A27DB-BD31-4B8C-83A1-F6EECF244321}">
                <p14:modId xmlns:p14="http://schemas.microsoft.com/office/powerpoint/2010/main" val="1935710215"/>
              </p:ext>
            </p:extLst>
          </p:nvPr>
        </p:nvGraphicFramePr>
        <p:xfrm>
          <a:off x="1972932" y="2091648"/>
          <a:ext cx="7043477" cy="4023360"/>
        </p:xfrm>
        <a:graphic>
          <a:graphicData uri="http://schemas.openxmlformats.org/drawingml/2006/table">
            <a:tbl>
              <a:tblPr firstRow="1" bandRow="1">
                <a:tableStyleId>{5C22544A-7EE6-4342-B048-85BDC9FD1C3A}</a:tableStyleId>
              </a:tblPr>
              <a:tblGrid>
                <a:gridCol w="3348723"/>
                <a:gridCol w="1346928"/>
                <a:gridCol w="2347826"/>
              </a:tblGrid>
              <a:tr h="301945">
                <a:tc>
                  <a:txBody>
                    <a:bodyPr/>
                    <a:lstStyle/>
                    <a:p>
                      <a:endParaRPr lang="en-US" dirty="0"/>
                    </a:p>
                  </a:txBody>
                  <a:tcPr/>
                </a:tc>
                <a:tc>
                  <a:txBody>
                    <a:bodyPr/>
                    <a:lstStyle/>
                    <a:p>
                      <a:endParaRPr lang="en-US"/>
                    </a:p>
                  </a:txBody>
                  <a:tcPr/>
                </a:tc>
                <a:tc>
                  <a:txBody>
                    <a:bodyPr/>
                    <a:lstStyle/>
                    <a:p>
                      <a:endParaRPr lang="en-US"/>
                    </a:p>
                  </a:txBody>
                  <a:tcPr/>
                </a:tc>
              </a:tr>
              <a:tr h="2754731">
                <a:tc>
                  <a:txBody>
                    <a:bodyPr/>
                    <a:lstStyle/>
                    <a:p>
                      <a:pPr marL="45720" marR="45720" algn="l">
                        <a:spcBef>
                          <a:spcPts val="1000"/>
                        </a:spcBef>
                        <a:spcAft>
                          <a:spcPts val="1000"/>
                        </a:spcAft>
                      </a:pPr>
                      <a:r>
                        <a:rPr lang="en-GB" sz="1800" dirty="0" smtClean="0">
                          <a:solidFill>
                            <a:srgbClr val="000000"/>
                          </a:solidFill>
                          <a:effectLst/>
                          <a:latin typeface="Times New Roman" panose="02020603050405020304" pitchFamily="18" charset="0"/>
                          <a:ea typeface="ヒラギノ角ゴ Pro W3"/>
                        </a:rPr>
                        <a:t>Automobiles, trailers, aircraft, motorcycles, boats, and similar means of transportation, and the usual equipment accompanying the foregoing imported in connection with the arrival of such person and to be used in the Republic of Liberia only for the transportation of such person, his family and guests, and such incidental carriage of articles as may be appropriate to his personal use of conveyance</a:t>
                      </a:r>
                      <a:endParaRPr lang="en-GB" sz="1800" dirty="0">
                        <a:solidFill>
                          <a:srgbClr val="000000"/>
                        </a:solidFill>
                        <a:effectLst/>
                        <a:latin typeface="Times New Roman" panose="02020603050405020304" pitchFamily="18" charset="0"/>
                        <a:ea typeface="ヒラギノ角ゴ Pro W3"/>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rgbClr val="000000"/>
                          </a:solidFill>
                          <a:effectLst/>
                          <a:latin typeface="Times New Roman" panose="02020603050405020304" pitchFamily="18" charset="0"/>
                          <a:ea typeface="ヒラギノ角ゴ Pro W3"/>
                        </a:rPr>
                        <a:t>Free for such temporary period as the Minister shall prescribe.</a:t>
                      </a:r>
                    </a:p>
                    <a:p>
                      <a:endParaRPr lang="en-US" dirty="0"/>
                    </a:p>
                  </a:txBody>
                  <a:tcPr/>
                </a:tc>
                <a:tc>
                  <a:txBody>
                    <a:bodyPr/>
                    <a:lstStyle/>
                    <a:p>
                      <a:pPr marR="45720" indent="45720" algn="ctr">
                        <a:spcBef>
                          <a:spcPts val="1000"/>
                        </a:spcBef>
                        <a:spcAft>
                          <a:spcPts val="1000"/>
                        </a:spcAft>
                      </a:pPr>
                      <a:r>
                        <a:rPr lang="en-GB" sz="1800" dirty="0" smtClean="0">
                          <a:solidFill>
                            <a:srgbClr val="000000"/>
                          </a:solidFill>
                          <a:effectLst/>
                          <a:latin typeface="Times New Roman" panose="02020603050405020304" pitchFamily="18" charset="0"/>
                          <a:ea typeface="ヒラギノ角ゴ Pro W3"/>
                        </a:rPr>
                        <a:t>Value</a:t>
                      </a:r>
                      <a:endParaRPr lang="en-GB" sz="1800" dirty="0">
                        <a:solidFill>
                          <a:srgbClr val="000000"/>
                        </a:solidFill>
                        <a:effectLst/>
                        <a:latin typeface="Times New Roman" panose="02020603050405020304" pitchFamily="18" charset="0"/>
                        <a:ea typeface="ヒラギノ角ゴ Pro W3"/>
                      </a:endParaRPr>
                    </a:p>
                  </a:txBody>
                  <a:tcPr/>
                </a:tc>
              </a:tr>
            </a:tbl>
          </a:graphicData>
        </a:graphic>
      </p:graphicFrame>
    </p:spTree>
    <p:extLst>
      <p:ext uri="{BB962C8B-B14F-4D97-AF65-F5344CB8AC3E}">
        <p14:creationId xmlns:p14="http://schemas.microsoft.com/office/powerpoint/2010/main" val="12345586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35</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432389" y="1151930"/>
            <a:ext cx="11337853" cy="4524315"/>
          </a:xfrm>
          <a:prstGeom prst="rect">
            <a:avLst/>
          </a:prstGeom>
        </p:spPr>
        <p:txBody>
          <a:bodyPr wrap="square">
            <a:spAutoFit/>
          </a:bodyPr>
          <a:lstStyle/>
          <a:p>
            <a:pPr algn="just"/>
            <a:r>
              <a:rPr lang="en-GB" sz="2400" dirty="0"/>
              <a:t>(</a:t>
            </a:r>
            <a:r>
              <a:rPr lang="en-GB" sz="3200" dirty="0"/>
              <a:t>a)	Subject to the other provisions of this section, drawback shall be allowed on:</a:t>
            </a:r>
          </a:p>
          <a:p>
            <a:pPr algn="just"/>
            <a:r>
              <a:rPr lang="en-GB" sz="3200" dirty="0"/>
              <a:t>(1)	goods incorporating imported components; and</a:t>
            </a:r>
          </a:p>
          <a:p>
            <a:pPr algn="just"/>
            <a:r>
              <a:rPr lang="en-GB" sz="3200" dirty="0"/>
              <a:t>(2)	goods produced or manufactured from imported materials or goods in the manufacture of which such imported materials have been used, when import duty has been paid on such components and materials and not drawn back and when such goods are either exported or deposited in a warehouse or free zone for exportation or for shipment as stores.</a:t>
            </a:r>
          </a:p>
        </p:txBody>
      </p:sp>
    </p:spTree>
    <p:extLst>
      <p:ext uri="{BB962C8B-B14F-4D97-AF65-F5344CB8AC3E}">
        <p14:creationId xmlns:p14="http://schemas.microsoft.com/office/powerpoint/2010/main" val="6378413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a:t>
            </a: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36</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432389" y="1151930"/>
            <a:ext cx="11440774" cy="4832092"/>
          </a:xfrm>
          <a:prstGeom prst="rect">
            <a:avLst/>
          </a:prstGeom>
        </p:spPr>
        <p:txBody>
          <a:bodyPr wrap="square">
            <a:spAutoFit/>
          </a:bodyPr>
          <a:lstStyle/>
          <a:p>
            <a:pPr algn="just"/>
            <a:r>
              <a:rPr lang="en-GB" sz="2400" dirty="0"/>
              <a:t>(</a:t>
            </a:r>
            <a:r>
              <a:rPr lang="en-GB" sz="2800" dirty="0"/>
              <a:t>b)	In the case of goods referred to in Subparagraph (1) of Paragraph (a) above:</a:t>
            </a:r>
          </a:p>
          <a:p>
            <a:pPr algn="just"/>
            <a:r>
              <a:rPr lang="en-GB" sz="2800" dirty="0"/>
              <a:t>(1)	drawback shall, except as otherwise provided, be equal to the duty paid on the imported components incorporated in the goods;</a:t>
            </a:r>
          </a:p>
          <a:p>
            <a:pPr algn="just"/>
            <a:r>
              <a:rPr lang="en-GB" sz="2800" dirty="0"/>
              <a:t>(2)	drawback shall not be allowed unless the goods are exported or deposited in a warehouse or free zone by the importer of the goods or anyone who has taken delivery of the goods direct from the importer, or anyone who has taken delivery of the goods incorporating such imported articles direct from either one of the aforementioned persons; and</a:t>
            </a:r>
          </a:p>
          <a:p>
            <a:pPr algn="just"/>
            <a:r>
              <a:rPr lang="en-GB" sz="2800" dirty="0"/>
              <a:t>(3)	drawback shall not be allowed if the imported components have been used, other than for normal testing.</a:t>
            </a:r>
          </a:p>
        </p:txBody>
      </p:sp>
    </p:spTree>
    <p:extLst>
      <p:ext uri="{BB962C8B-B14F-4D97-AF65-F5344CB8AC3E}">
        <p14:creationId xmlns:p14="http://schemas.microsoft.com/office/powerpoint/2010/main" val="9242255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CONT’D</a:t>
            </a:r>
          </a:p>
          <a:p>
            <a:pPr algn="ctr">
              <a:spcBef>
                <a:spcPct val="0"/>
              </a:spcBef>
              <a:buNone/>
            </a:pP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37</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432389" y="1151930"/>
            <a:ext cx="11337853" cy="4524315"/>
          </a:xfrm>
          <a:prstGeom prst="rect">
            <a:avLst/>
          </a:prstGeom>
        </p:spPr>
        <p:txBody>
          <a:bodyPr wrap="square">
            <a:spAutoFit/>
          </a:bodyPr>
          <a:lstStyle/>
          <a:p>
            <a:pPr algn="just"/>
            <a:r>
              <a:rPr lang="en-GB" sz="2400" dirty="0"/>
              <a:t>(</a:t>
            </a:r>
            <a:r>
              <a:rPr lang="en-GB" sz="3200" dirty="0"/>
              <a:t>a)	Subject to the other provisions of this section, drawback shall be allowed on:</a:t>
            </a:r>
          </a:p>
          <a:p>
            <a:pPr algn="just"/>
            <a:r>
              <a:rPr lang="en-GB" sz="3200" dirty="0"/>
              <a:t>(1)	goods incorporating imported components; and</a:t>
            </a:r>
          </a:p>
          <a:p>
            <a:pPr algn="just"/>
            <a:r>
              <a:rPr lang="en-GB" sz="3200" dirty="0"/>
              <a:t>(2)	goods produced or manufactured from imported materials or goods in the manufacture of which such imported materials have been used, when import duty has been paid on such components and materials and not drawn back and when such goods are either exported or deposited in a warehouse or free zone for exportation or for shipment as stores.</a:t>
            </a:r>
          </a:p>
        </p:txBody>
      </p:sp>
    </p:spTree>
    <p:extLst>
      <p:ext uri="{BB962C8B-B14F-4D97-AF65-F5344CB8AC3E}">
        <p14:creationId xmlns:p14="http://schemas.microsoft.com/office/powerpoint/2010/main" val="30594406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CONT’D</a:t>
            </a:r>
          </a:p>
          <a:p>
            <a:pPr algn="ctr">
              <a:spcBef>
                <a:spcPct val="0"/>
              </a:spcBef>
              <a:buNone/>
            </a:pP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38</a:t>
            </a:fld>
            <a:endParaRPr lang="en-US" sz="1800" b="1" dirty="0">
              <a:solidFill>
                <a:schemeClr val="bg1"/>
              </a:solidFill>
            </a:endParaRPr>
          </a:p>
        </p:txBody>
      </p:sp>
      <p:sp>
        <p:nvSpPr>
          <p:cNvPr id="6" name="Content Placeholder 2"/>
          <p:cNvSpPr>
            <a:spLocks noGrp="1"/>
          </p:cNvSpPr>
          <p:nvPr>
            <p:ph idx="1"/>
          </p:nvPr>
        </p:nvSpPr>
        <p:spPr>
          <a:xfrm>
            <a:off x="28353" y="2183106"/>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345955" y="1396479"/>
            <a:ext cx="11337853" cy="5016758"/>
          </a:xfrm>
          <a:prstGeom prst="rect">
            <a:avLst/>
          </a:prstGeom>
        </p:spPr>
        <p:txBody>
          <a:bodyPr wrap="square">
            <a:spAutoFit/>
          </a:bodyPr>
          <a:lstStyle/>
          <a:p>
            <a:r>
              <a:rPr lang="en-GB" sz="3200" dirty="0" smtClean="0"/>
              <a:t>(c)	In the case of goods referred in Sub-paragraph (2) of Paragraph (a) above:</a:t>
            </a:r>
          </a:p>
          <a:p>
            <a:r>
              <a:rPr lang="en-GB" sz="3200" dirty="0" smtClean="0"/>
              <a:t>(1)	drawback shall, except as otherwise provided, be equal to the duty paid on the imported materials used in the manufacture of the goods: Provided that that there is no receipt of an application for an amount of drawback the Minister may approve an amount which (1) appears to be appropriate, and (2) on average does not result in the duty drawn back amounting to more than the duty paid, and (3) relates to the number or quantity of the goods exported or deposited;</a:t>
            </a:r>
          </a:p>
        </p:txBody>
      </p:sp>
    </p:spTree>
    <p:extLst>
      <p:ext uri="{BB962C8B-B14F-4D97-AF65-F5344CB8AC3E}">
        <p14:creationId xmlns:p14="http://schemas.microsoft.com/office/powerpoint/2010/main" val="405111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CONT’D</a:t>
            </a:r>
          </a:p>
          <a:p>
            <a:pPr algn="ctr">
              <a:spcBef>
                <a:spcPct val="0"/>
              </a:spcBef>
              <a:buNone/>
            </a:pP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39</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218940" y="1173195"/>
            <a:ext cx="11337853" cy="5016758"/>
          </a:xfrm>
          <a:prstGeom prst="rect">
            <a:avLst/>
          </a:prstGeom>
        </p:spPr>
        <p:txBody>
          <a:bodyPr wrap="square">
            <a:spAutoFit/>
          </a:bodyPr>
          <a:lstStyle/>
          <a:p>
            <a:r>
              <a:rPr lang="en-GB" sz="3200" dirty="0" smtClean="0"/>
              <a:t>(2)	drawback shall not be allowed, if, since duty was paid, the materials or any goods produced or manufactured therefrom have been used otherwise than in the course of production or manufacture or for normal testing; and</a:t>
            </a:r>
          </a:p>
          <a:p>
            <a:r>
              <a:rPr lang="en-GB" sz="3200" dirty="0" smtClean="0"/>
              <a:t>(</a:t>
            </a:r>
            <a:r>
              <a:rPr lang="en-GB" sz="3200" dirty="0"/>
              <a:t>3)	drawback shall not be allowed unless the goods are exported or deposited in a warehouse or free zone either by the manufacturer thereof, who must have either imported the dutiable materials on which drawback is claimed or obtained them direct from the importer, or by a person who has obtained the goods direct from the manufacturer.</a:t>
            </a:r>
          </a:p>
        </p:txBody>
      </p:sp>
    </p:spTree>
    <p:extLst>
      <p:ext uri="{BB962C8B-B14F-4D97-AF65-F5344CB8AC3E}">
        <p14:creationId xmlns:p14="http://schemas.microsoft.com/office/powerpoint/2010/main" val="3933595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6" name="Text Placeholder 2"/>
          <p:cNvSpPr txBox="1">
            <a:spLocks/>
          </p:cNvSpPr>
          <p:nvPr/>
        </p:nvSpPr>
        <p:spPr>
          <a:xfrm>
            <a:off x="259307" y="374875"/>
            <a:ext cx="11462984" cy="6032421"/>
          </a:xfrm>
          <a:prstGeom prst="rect">
            <a:avLst/>
          </a:prstGeom>
        </p:spPr>
        <p:txBody>
          <a:bodyPr vert="horz" wrap="square" lIns="0" tIns="0" rIns="0" bIns="0" rtlCol="0">
            <a:spAutoFit/>
            <a:scene3d>
              <a:camera prst="orthographicFront"/>
              <a:lightRig rig="threePt" dir="t"/>
            </a:scene3d>
            <a:sp3d extrusionH="57150">
              <a:bevelT w="38100" h="38100"/>
            </a:sp3d>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endParaRPr lang="en-US" sz="4800" b="1" dirty="0">
              <a:latin typeface="Trebuchet MS" panose="020B0603020202020204" pitchFamily="34" charset="0"/>
            </a:endParaRPr>
          </a:p>
          <a:p>
            <a:endParaRPr lang="en-US" b="1" dirty="0" smtClean="0">
              <a:latin typeface="Trebuchet MS" panose="020B0603020202020204" pitchFamily="34" charset="0"/>
            </a:endParaRPr>
          </a:p>
          <a:p>
            <a:pPr marL="0" indent="0">
              <a:buNone/>
            </a:pPr>
            <a:r>
              <a:rPr lang="en-GB" dirty="0"/>
              <a:t>(a)	Duties.</a:t>
            </a:r>
          </a:p>
          <a:p>
            <a:pPr marL="0" indent="0">
              <a:buNone/>
            </a:pPr>
            <a:r>
              <a:rPr lang="en-GB" dirty="0"/>
              <a:t>(1)	There shall be levied, collected, and paid on all goods imported into Liberia import duties at the rates set forth in this Chapter’s Schedule 1, External Tariff Schedule.</a:t>
            </a:r>
          </a:p>
          <a:p>
            <a:pPr marL="0" indent="0">
              <a:buNone/>
            </a:pPr>
            <a:r>
              <a:rPr lang="en-GB" dirty="0"/>
              <a:t>(2)	No duties are imposed on exports from Liberia, or on goods imported solely for the purpose of transhipment out of Liberia.</a:t>
            </a:r>
          </a:p>
          <a:p>
            <a:pPr marL="0" indent="0">
              <a:buNone/>
            </a:pPr>
            <a:r>
              <a:rPr lang="en-GB" dirty="0"/>
              <a:t>(3)	Regulations may specify the levy, security, and other measures appropriate to ensure that import duties will be paid if an import that entered as intended for transhipment out of Liberia is not subsequently exported</a:t>
            </a:r>
            <a:r>
              <a:rPr lang="en-GB" dirty="0" smtClean="0"/>
              <a:t>.</a:t>
            </a:r>
            <a:endParaRPr lang="en-US" b="1" dirty="0" smtClean="0">
              <a:latin typeface="Trebuchet MS" panose="020B0603020202020204" pitchFamily="34" charset="0"/>
            </a:endParaRPr>
          </a:p>
        </p:txBody>
      </p:sp>
      <p:sp>
        <p:nvSpPr>
          <p:cNvPr id="4" name="Title 1"/>
          <p:cNvSpPr txBox="1">
            <a:spLocks/>
          </p:cNvSpPr>
          <p:nvPr/>
        </p:nvSpPr>
        <p:spPr bwMode="auto">
          <a:xfrm>
            <a:off x="0" y="337221"/>
            <a:ext cx="9916732" cy="1325563"/>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fontScale="92500"/>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r>
              <a:rPr lang="en-US" sz="4400" b="1" dirty="0" smtClean="0">
                <a:solidFill>
                  <a:schemeClr val="bg1"/>
                </a:solidFill>
                <a:latin typeface="+mn-lt"/>
              </a:rPr>
              <a:t>DUTIES IMPOSED ON IMPORT AND EXPORT;</a:t>
            </a:r>
          </a:p>
          <a:p>
            <a:pPr algn="ctr">
              <a:spcBef>
                <a:spcPct val="0"/>
              </a:spcBef>
              <a:buFontTx/>
              <a:buNone/>
            </a:pPr>
            <a:r>
              <a:rPr lang="en-US" sz="4400" b="1" dirty="0" smtClean="0">
                <a:solidFill>
                  <a:schemeClr val="bg1"/>
                </a:solidFill>
              </a:rPr>
              <a:t>SECTION 1701 </a:t>
            </a:r>
            <a:endParaRPr lang="en-US" altLang="en-US" sz="44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a:xfrm>
            <a:off x="8979090" y="6547467"/>
            <a:ext cx="2743200" cy="365125"/>
          </a:xfrm>
        </p:spPr>
        <p:txBody>
          <a:bodyPr/>
          <a:lstStyle/>
          <a:p>
            <a:fld id="{1AE0CC3A-0B67-4337-8D9A-F15E79C0486E}" type="slidenum">
              <a:rPr lang="en-US" sz="1800" b="1" smtClean="0">
                <a:solidFill>
                  <a:schemeClr val="bg1"/>
                </a:solidFill>
              </a:rPr>
              <a:pPr/>
              <a:t>4</a:t>
            </a:fld>
            <a:endParaRPr lang="en-US" sz="1800" b="1" dirty="0">
              <a:solidFill>
                <a:schemeClr val="bg1"/>
              </a:solidFill>
            </a:endParaRPr>
          </a:p>
        </p:txBody>
      </p:sp>
    </p:spTree>
    <p:extLst>
      <p:ext uri="{BB962C8B-B14F-4D97-AF65-F5344CB8AC3E}">
        <p14:creationId xmlns:p14="http://schemas.microsoft.com/office/powerpoint/2010/main" val="1478884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CONT’D</a:t>
            </a:r>
          </a:p>
          <a:p>
            <a:pPr algn="ctr">
              <a:spcBef>
                <a:spcPct val="0"/>
              </a:spcBef>
              <a:buNone/>
            </a:pP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40</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218940" y="1173195"/>
            <a:ext cx="11337853" cy="4401205"/>
          </a:xfrm>
          <a:prstGeom prst="rect">
            <a:avLst/>
          </a:prstGeom>
        </p:spPr>
        <p:txBody>
          <a:bodyPr wrap="square">
            <a:spAutoFit/>
          </a:bodyPr>
          <a:lstStyle/>
          <a:p>
            <a:r>
              <a:rPr lang="en-GB" sz="4000" dirty="0"/>
              <a:t>(d)	Notwithstanding any thing herein before contained, drawback shall not be allowed if the amount of the drawback claimed exceeds the value of the goods.</a:t>
            </a:r>
          </a:p>
          <a:p>
            <a:r>
              <a:rPr lang="en-GB" sz="4000" dirty="0"/>
              <a:t>(e)	Allowance of drawback shall be subject to compliance with such conditions as the Minister shall prescribe</a:t>
            </a:r>
            <a:r>
              <a:rPr lang="en-GB" sz="4000" dirty="0" smtClean="0"/>
              <a:t>.</a:t>
            </a:r>
            <a:endParaRPr lang="en-GB" sz="4000" dirty="0"/>
          </a:p>
        </p:txBody>
      </p:sp>
    </p:spTree>
    <p:extLst>
      <p:ext uri="{BB962C8B-B14F-4D97-AF65-F5344CB8AC3E}">
        <p14:creationId xmlns:p14="http://schemas.microsoft.com/office/powerpoint/2010/main" val="36894471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82530" y="274181"/>
            <a:ext cx="9843972" cy="81568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r>
              <a:rPr lang="en-GB" sz="4400" b="1" dirty="0" smtClean="0">
                <a:solidFill>
                  <a:schemeClr val="bg1"/>
                </a:solidFill>
              </a:rPr>
              <a:t>DRAWBACK: GENERAL PROVISION</a:t>
            </a:r>
            <a:r>
              <a:rPr lang="en-GB" sz="3600" b="1" dirty="0" smtClean="0">
                <a:solidFill>
                  <a:schemeClr val="bg1"/>
                </a:solidFill>
              </a:rPr>
              <a:t>; </a:t>
            </a:r>
            <a:r>
              <a:rPr lang="en-GB" sz="3600" b="1" dirty="0">
                <a:solidFill>
                  <a:schemeClr val="bg1"/>
                </a:solidFill>
              </a:rPr>
              <a:t>SECTION </a:t>
            </a:r>
            <a:r>
              <a:rPr lang="en-GB" sz="3600" b="1" dirty="0" smtClean="0">
                <a:solidFill>
                  <a:schemeClr val="bg1"/>
                </a:solidFill>
              </a:rPr>
              <a:t>1714  CONT’D</a:t>
            </a:r>
          </a:p>
          <a:p>
            <a:pPr algn="ctr">
              <a:spcBef>
                <a:spcPct val="0"/>
              </a:spcBef>
              <a:buNone/>
            </a:pPr>
            <a:endParaRPr lang="en-US" altLang="en-US" sz="3600"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41</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218940" y="1173195"/>
            <a:ext cx="11337853" cy="4524315"/>
          </a:xfrm>
          <a:prstGeom prst="rect">
            <a:avLst/>
          </a:prstGeom>
        </p:spPr>
        <p:txBody>
          <a:bodyPr wrap="square">
            <a:spAutoFit/>
          </a:bodyPr>
          <a:lstStyle/>
          <a:p>
            <a:r>
              <a:rPr lang="en-GB" sz="3200" dirty="0" smtClean="0"/>
              <a:t>(</a:t>
            </a:r>
            <a:r>
              <a:rPr lang="en-GB" sz="3200" dirty="0"/>
              <a:t>f)	The Minister may require any person who has been concerned at any stage with the goods or any materials or components on which drawback has been claimed to furnish such information as may in his opinion be necessary to enable him to determine whether duty had been paid and not drawn back and to calculate the amount payable; and such person may also be required to produce to the Minister books of accounts or other documents of whatever nature relating to the goods, the materials or components.</a:t>
            </a:r>
          </a:p>
        </p:txBody>
      </p:sp>
    </p:spTree>
    <p:extLst>
      <p:ext uri="{BB962C8B-B14F-4D97-AF65-F5344CB8AC3E}">
        <p14:creationId xmlns:p14="http://schemas.microsoft.com/office/powerpoint/2010/main" val="3068849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23247" y="444760"/>
            <a:ext cx="9775665" cy="90318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endParaRPr lang="en-GB" sz="4000" b="1" dirty="0" smtClean="0">
              <a:solidFill>
                <a:schemeClr val="bg1"/>
              </a:solidFill>
            </a:endParaRPr>
          </a:p>
          <a:p>
            <a:pPr algn="ctr">
              <a:spcBef>
                <a:spcPct val="0"/>
              </a:spcBef>
              <a:buNone/>
            </a:pPr>
            <a:r>
              <a:rPr lang="en-GB" sz="4000" b="1" dirty="0" smtClean="0">
                <a:solidFill>
                  <a:schemeClr val="bg1"/>
                </a:solidFill>
              </a:rPr>
              <a:t>DRAWBACK: GENERAL PROVISION</a:t>
            </a:r>
            <a:r>
              <a:rPr lang="en-GB" b="1" dirty="0" smtClean="0">
                <a:solidFill>
                  <a:schemeClr val="bg1"/>
                </a:solidFill>
              </a:rPr>
              <a:t>;</a:t>
            </a:r>
          </a:p>
          <a:p>
            <a:pPr algn="ctr">
              <a:spcBef>
                <a:spcPct val="0"/>
              </a:spcBef>
              <a:buNone/>
            </a:pPr>
            <a:r>
              <a:rPr lang="en-GB" b="1" dirty="0" smtClean="0">
                <a:solidFill>
                  <a:schemeClr val="bg1"/>
                </a:solidFill>
              </a:rPr>
              <a:t> </a:t>
            </a:r>
            <a:r>
              <a:rPr lang="en-GB" b="1" dirty="0">
                <a:solidFill>
                  <a:schemeClr val="bg1"/>
                </a:solidFill>
              </a:rPr>
              <a:t>SECTION </a:t>
            </a:r>
            <a:r>
              <a:rPr lang="en-GB" b="1" dirty="0" smtClean="0">
                <a:solidFill>
                  <a:schemeClr val="bg1"/>
                </a:solidFill>
              </a:rPr>
              <a:t>1715</a:t>
            </a:r>
          </a:p>
          <a:p>
            <a:pPr algn="ctr">
              <a:spcBef>
                <a:spcPct val="0"/>
              </a:spcBef>
              <a:buNone/>
            </a:pPr>
            <a:endParaRPr lang="en-US" altLang="en-US"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42</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335898" y="1535130"/>
            <a:ext cx="11337853" cy="4524315"/>
          </a:xfrm>
          <a:prstGeom prst="rect">
            <a:avLst/>
          </a:prstGeom>
        </p:spPr>
        <p:txBody>
          <a:bodyPr wrap="square">
            <a:spAutoFit/>
          </a:bodyPr>
          <a:lstStyle/>
          <a:p>
            <a:r>
              <a:rPr lang="en-GB" sz="3200" dirty="0"/>
              <a:t>(a)	the intention to claim drawback shall be made and, where appropriate, a rate shall be established before any goods are exported or deposited in a warehouse or free zone.</a:t>
            </a:r>
          </a:p>
          <a:p>
            <a:r>
              <a:rPr lang="en-GB" sz="3200" dirty="0"/>
              <a:t>(b)	Every claim for payment of drawback shall be made within a period of twelve calendar months from the date of exportation or from the date of deposit in a bonded warehouse or free zone.</a:t>
            </a:r>
          </a:p>
          <a:p>
            <a:r>
              <a:rPr lang="en-GB" sz="3200" dirty="0"/>
              <a:t>(c)	Every claim for payment of drawback shall be </a:t>
            </a:r>
            <a:r>
              <a:rPr lang="en-GB" sz="3200" dirty="0" err="1"/>
              <a:t>honored</a:t>
            </a:r>
            <a:r>
              <a:rPr lang="en-GB" sz="3200" dirty="0"/>
              <a:t> by the Minister on presentation of the proper debenture certified as correct by the Commissioner of Customs.</a:t>
            </a:r>
          </a:p>
        </p:txBody>
      </p:sp>
    </p:spTree>
    <p:extLst>
      <p:ext uri="{BB962C8B-B14F-4D97-AF65-F5344CB8AC3E}">
        <p14:creationId xmlns:p14="http://schemas.microsoft.com/office/powerpoint/2010/main" val="15006194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0"/>
            <a:ext cx="9898912" cy="170120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endParaRPr lang="en-GB" sz="4000" b="1" dirty="0" smtClean="0">
              <a:solidFill>
                <a:schemeClr val="bg1"/>
              </a:solidFill>
            </a:endParaRPr>
          </a:p>
          <a:p>
            <a:pPr algn="ctr">
              <a:spcBef>
                <a:spcPct val="0"/>
              </a:spcBef>
              <a:buNone/>
            </a:pPr>
            <a:r>
              <a:rPr lang="en-GB" sz="4000" b="1" dirty="0" smtClean="0">
                <a:solidFill>
                  <a:schemeClr val="bg1"/>
                </a:solidFill>
              </a:rPr>
              <a:t>EXPORTER’S DRAWBACK DECLARATION; GOODS DESTROYED OR DAMAGED POST-SHIPMENT</a:t>
            </a:r>
            <a:r>
              <a:rPr lang="en-GB" b="1" dirty="0" smtClean="0">
                <a:solidFill>
                  <a:schemeClr val="bg1"/>
                </a:solidFill>
              </a:rPr>
              <a:t>; </a:t>
            </a:r>
            <a:r>
              <a:rPr lang="en-GB" b="1" dirty="0">
                <a:solidFill>
                  <a:schemeClr val="bg1"/>
                </a:solidFill>
              </a:rPr>
              <a:t>SECTION </a:t>
            </a:r>
            <a:r>
              <a:rPr lang="en-GB" b="1" dirty="0" smtClean="0">
                <a:solidFill>
                  <a:schemeClr val="bg1"/>
                </a:solidFill>
              </a:rPr>
              <a:t>1716</a:t>
            </a:r>
          </a:p>
          <a:p>
            <a:pPr algn="ctr">
              <a:spcBef>
                <a:spcPct val="0"/>
              </a:spcBef>
              <a:buNone/>
            </a:pPr>
            <a:endParaRPr lang="en-US" altLang="en-US"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43</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304000" y="1701209"/>
            <a:ext cx="11337853" cy="4524315"/>
          </a:xfrm>
          <a:prstGeom prst="rect">
            <a:avLst/>
          </a:prstGeom>
        </p:spPr>
        <p:txBody>
          <a:bodyPr wrap="square">
            <a:spAutoFit/>
          </a:bodyPr>
          <a:lstStyle/>
          <a:p>
            <a:r>
              <a:rPr lang="en-GB" sz="3200" dirty="0"/>
              <a:t>(a)	The owner of any goods on which drawback is claimed shall make a declaration in the prescribed form to the Minister that the conditions under which drawback is allowed have been fulfilled.</a:t>
            </a:r>
          </a:p>
          <a:p>
            <a:r>
              <a:rPr lang="en-GB" sz="3200" dirty="0"/>
              <a:t>(b)	Where it is proved to the satisfaction of the Minister that any goods after having been duly placed on board a vessel, aircraft, or vehicle for exportation have been destroyed by accident on board such vessel, aircraft, or vehicle any drawback payable on the goods shall be payable in the same manner as if the goods had been actually exported</a:t>
            </a:r>
            <a:r>
              <a:rPr lang="en-GB" sz="3200" dirty="0" smtClean="0"/>
              <a:t>.</a:t>
            </a:r>
            <a:endParaRPr lang="en-GB" sz="3200" dirty="0"/>
          </a:p>
        </p:txBody>
      </p:sp>
    </p:spTree>
    <p:extLst>
      <p:ext uri="{BB962C8B-B14F-4D97-AF65-F5344CB8AC3E}">
        <p14:creationId xmlns:p14="http://schemas.microsoft.com/office/powerpoint/2010/main" val="36757566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0"/>
            <a:ext cx="9898912" cy="170120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None/>
            </a:pPr>
            <a:endParaRPr lang="en-GB" b="1" dirty="0" smtClean="0">
              <a:solidFill>
                <a:schemeClr val="bg1"/>
              </a:solidFill>
            </a:endParaRPr>
          </a:p>
          <a:p>
            <a:pPr algn="ctr">
              <a:spcBef>
                <a:spcPct val="0"/>
              </a:spcBef>
              <a:buNone/>
            </a:pPr>
            <a:endParaRPr lang="en-GB" sz="4000" b="1" dirty="0" smtClean="0">
              <a:solidFill>
                <a:schemeClr val="bg1"/>
              </a:solidFill>
            </a:endParaRPr>
          </a:p>
          <a:p>
            <a:pPr algn="ctr">
              <a:spcBef>
                <a:spcPct val="0"/>
              </a:spcBef>
              <a:buNone/>
            </a:pPr>
            <a:r>
              <a:rPr lang="en-GB" sz="4000" b="1" dirty="0" smtClean="0">
                <a:solidFill>
                  <a:schemeClr val="bg1"/>
                </a:solidFill>
              </a:rPr>
              <a:t>EXPORTER’S DRAWBACK DECLARATION; GOODS DESTROYED OR DAMAGED POST-SHIPMENT</a:t>
            </a:r>
            <a:r>
              <a:rPr lang="en-GB" b="1" dirty="0" smtClean="0">
                <a:solidFill>
                  <a:schemeClr val="bg1"/>
                </a:solidFill>
              </a:rPr>
              <a:t>; </a:t>
            </a:r>
            <a:r>
              <a:rPr lang="en-GB" sz="3600" b="1" dirty="0">
                <a:solidFill>
                  <a:schemeClr val="bg1"/>
                </a:solidFill>
              </a:rPr>
              <a:t>SECTION </a:t>
            </a:r>
            <a:r>
              <a:rPr lang="en-GB" sz="3600" b="1" dirty="0" smtClean="0">
                <a:solidFill>
                  <a:schemeClr val="bg1"/>
                </a:solidFill>
              </a:rPr>
              <a:t>1716 CONT’D</a:t>
            </a:r>
          </a:p>
          <a:p>
            <a:pPr algn="ctr">
              <a:spcBef>
                <a:spcPct val="0"/>
              </a:spcBef>
              <a:buNone/>
            </a:pPr>
            <a:endParaRPr lang="en-US" altLang="en-US" b="1" dirty="0">
              <a:solidFill>
                <a:schemeClr val="bg1"/>
              </a:solidFill>
            </a:endParaRPr>
          </a:p>
          <a:p>
            <a:pPr algn="ctr">
              <a:spcBef>
                <a:spcPct val="0"/>
              </a:spcBef>
              <a:buNone/>
            </a:pPr>
            <a:endParaRPr lang="en-US" altLang="en-US" sz="3600" b="1" dirty="0">
              <a:solidFill>
                <a:schemeClr val="bg1"/>
              </a:solidFill>
              <a:latin typeface="+mn-lt"/>
            </a:endParaRPr>
          </a:p>
        </p:txBody>
      </p:sp>
      <p:sp>
        <p:nvSpPr>
          <p:cNvPr id="7" name="Slide Number Placeholder 6"/>
          <p:cNvSpPr>
            <a:spLocks noGrp="1"/>
          </p:cNvSpPr>
          <p:nvPr>
            <p:ph type="sldNum" sz="quarter" idx="12"/>
          </p:nvPr>
        </p:nvSpPr>
        <p:spPr>
          <a:xfrm>
            <a:off x="9129963" y="6538912"/>
            <a:ext cx="2743200" cy="365125"/>
          </a:xfrm>
        </p:spPr>
        <p:txBody>
          <a:bodyPr/>
          <a:lstStyle/>
          <a:p>
            <a:fld id="{1AE0CC3A-0B67-4337-8D9A-F15E79C0486E}" type="slidenum">
              <a:rPr lang="en-US" sz="1800" b="1" smtClean="0">
                <a:solidFill>
                  <a:schemeClr val="bg1"/>
                </a:solidFill>
              </a:rPr>
              <a:pPr/>
              <a:t>44</a:t>
            </a:fld>
            <a:endParaRPr lang="en-US" sz="1800" b="1" dirty="0">
              <a:solidFill>
                <a:schemeClr val="bg1"/>
              </a:solidFill>
            </a:endParaRPr>
          </a:p>
        </p:txBody>
      </p:sp>
      <p:sp>
        <p:nvSpPr>
          <p:cNvPr id="6" name="Content Placeholder 2"/>
          <p:cNvSpPr>
            <a:spLocks noGrp="1"/>
          </p:cNvSpPr>
          <p:nvPr>
            <p:ph idx="1"/>
          </p:nvPr>
        </p:nvSpPr>
        <p:spPr>
          <a:xfrm>
            <a:off x="218940" y="1460092"/>
            <a:ext cx="11973059" cy="5184754"/>
          </a:xfrm>
          <a:noFill/>
        </p:spPr>
        <p:txBody>
          <a:bodyPr>
            <a:normAutofit/>
          </a:bodyPr>
          <a:lstStyle/>
          <a:p>
            <a:pPr algn="just"/>
            <a:endParaRPr lang="en-US" dirty="0" smtClean="0"/>
          </a:p>
          <a:p>
            <a:pPr algn="just"/>
            <a:endParaRPr lang="en-US" dirty="0" smtClean="0"/>
          </a:p>
          <a:p>
            <a:pPr algn="just"/>
            <a:endParaRPr lang="en-US" dirty="0" smtClean="0">
              <a:latin typeface="Arial Narrow" panose="020B0606020202030204" pitchFamily="34" charset="0"/>
            </a:endParaRPr>
          </a:p>
        </p:txBody>
      </p:sp>
      <p:sp>
        <p:nvSpPr>
          <p:cNvPr id="8" name="Rectangle 7"/>
          <p:cNvSpPr/>
          <p:nvPr/>
        </p:nvSpPr>
        <p:spPr>
          <a:xfrm>
            <a:off x="144512" y="1983566"/>
            <a:ext cx="11337853" cy="4031873"/>
          </a:xfrm>
          <a:prstGeom prst="rect">
            <a:avLst/>
          </a:prstGeom>
        </p:spPr>
        <p:txBody>
          <a:bodyPr wrap="square">
            <a:spAutoFit/>
          </a:bodyPr>
          <a:lstStyle/>
          <a:p>
            <a:r>
              <a:rPr lang="en-GB" sz="3200" dirty="0"/>
              <a:t>(c)	Where it is proved to the satisfaction of the Minister that any goods after having duly been placed on board a vessel, aircraft, or vehicle, for exportation have been materially damaged by accident on board such vessel, aircraft, or vehicle any drawback payable in respect of the goods shall, if they are landed in Liberia with the consent of the Commissioner of Customs and are either abandoned to the Government or destroyed under customs supervision, be payable as if the goods had been actually exported.</a:t>
            </a:r>
          </a:p>
        </p:txBody>
      </p:sp>
    </p:spTree>
    <p:extLst>
      <p:ext uri="{BB962C8B-B14F-4D97-AF65-F5344CB8AC3E}">
        <p14:creationId xmlns:p14="http://schemas.microsoft.com/office/powerpoint/2010/main" val="30730810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1664930"/>
            <a:ext cx="10515600" cy="1368336"/>
          </a:xfrm>
          <a:noFill/>
        </p:spPr>
        <p:txBody>
          <a:bodyPr>
            <a:normAutofit/>
          </a:bodyPr>
          <a:lstStyle/>
          <a:p>
            <a:endParaRPr lang="en-US" dirty="0" smtClean="0"/>
          </a:p>
          <a:p>
            <a:endParaRPr lang="en-US" dirty="0"/>
          </a:p>
        </p:txBody>
      </p:sp>
      <p:sp>
        <p:nvSpPr>
          <p:cNvPr id="7" name="Slide Number Placeholder 6"/>
          <p:cNvSpPr>
            <a:spLocks noGrp="1"/>
          </p:cNvSpPr>
          <p:nvPr>
            <p:ph type="sldNum" sz="quarter" idx="12"/>
          </p:nvPr>
        </p:nvSpPr>
        <p:spPr/>
        <p:txBody>
          <a:bodyPr/>
          <a:lstStyle/>
          <a:p>
            <a:fld id="{1AE0CC3A-0B67-4337-8D9A-F15E79C0486E}" type="slidenum">
              <a:rPr lang="en-US" smtClean="0"/>
              <a:pPr/>
              <a:t>45</a:t>
            </a:fld>
            <a:endParaRPr lang="en-US"/>
          </a:p>
        </p:txBody>
      </p:sp>
      <p:pic>
        <p:nvPicPr>
          <p:cNvPr id="10"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787" y="2562622"/>
            <a:ext cx="9344025" cy="1641608"/>
          </a:xfrm>
          <a:prstGeom prst="rect">
            <a:avLst/>
          </a:prstGeom>
        </p:spPr>
      </p:pic>
    </p:spTree>
    <p:extLst>
      <p:ext uri="{BB962C8B-B14F-4D97-AF65-F5344CB8AC3E}">
        <p14:creationId xmlns:p14="http://schemas.microsoft.com/office/powerpoint/2010/main" val="234519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108217" y="268396"/>
            <a:ext cx="10127226" cy="1108120"/>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US" altLang="en-US" sz="30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a:xfrm>
            <a:off x="9254817" y="6564573"/>
            <a:ext cx="2743200" cy="365125"/>
          </a:xfrm>
        </p:spPr>
        <p:txBody>
          <a:bodyPr/>
          <a:lstStyle/>
          <a:p>
            <a:fld id="{1AE0CC3A-0B67-4337-8D9A-F15E79C0486E}" type="slidenum">
              <a:rPr lang="en-US" sz="1800" b="1" smtClean="0">
                <a:solidFill>
                  <a:schemeClr val="bg1"/>
                </a:solidFill>
              </a:rPr>
              <a:pPr/>
              <a:t>5</a:t>
            </a:fld>
            <a:endParaRPr lang="en-US" sz="1800" b="1" dirty="0">
              <a:solidFill>
                <a:schemeClr val="bg1"/>
              </a:solidFill>
            </a:endParaRPr>
          </a:p>
        </p:txBody>
      </p:sp>
      <p:sp>
        <p:nvSpPr>
          <p:cNvPr id="6" name="Title 1"/>
          <p:cNvSpPr>
            <a:spLocks noGrp="1"/>
          </p:cNvSpPr>
          <p:nvPr>
            <p:ph type="title"/>
          </p:nvPr>
        </p:nvSpPr>
        <p:spPr>
          <a:xfrm>
            <a:off x="108217" y="812139"/>
            <a:ext cx="9607299" cy="560923"/>
          </a:xfrm>
        </p:spPr>
        <p:txBody>
          <a:bodyPr>
            <a:noAutofit/>
          </a:bodyPr>
          <a:lstStyle/>
          <a:p>
            <a:r>
              <a:rPr lang="en-US" sz="4000" b="1" dirty="0">
                <a:solidFill>
                  <a:schemeClr val="bg1"/>
                </a:solidFill>
                <a:latin typeface="+mn-lt"/>
              </a:rPr>
              <a:t>DUTIES IMPOSED ON IMPORT AND EXPORT</a:t>
            </a:r>
            <a:r>
              <a:rPr lang="en-US" sz="4000" b="1" dirty="0" smtClean="0">
                <a:solidFill>
                  <a:schemeClr val="bg1"/>
                </a:solidFill>
                <a:latin typeface="+mn-lt"/>
              </a:rPr>
              <a:t>; SECTION 1701 CONT’D </a:t>
            </a:r>
            <a:r>
              <a:rPr lang="en-US" altLang="en-US" sz="4800" b="1" dirty="0">
                <a:solidFill>
                  <a:schemeClr val="bg1"/>
                </a:solidFill>
                <a:latin typeface="Arial Narrow" panose="020B0606020202030204" pitchFamily="34" charset="0"/>
              </a:rPr>
              <a:t/>
            </a:r>
            <a:br>
              <a:rPr lang="en-US" altLang="en-US" sz="4800" b="1" dirty="0">
                <a:solidFill>
                  <a:schemeClr val="bg1"/>
                </a:solidFill>
                <a:latin typeface="Arial Narrow" panose="020B0606020202030204" pitchFamily="34" charset="0"/>
              </a:rPr>
            </a:br>
            <a:endParaRPr lang="en-US" altLang="en-US" sz="4800" b="1" dirty="0">
              <a:solidFill>
                <a:schemeClr val="bg1"/>
              </a:solidFill>
              <a:latin typeface="+mn-lt"/>
            </a:endParaRPr>
          </a:p>
        </p:txBody>
      </p:sp>
      <p:sp>
        <p:nvSpPr>
          <p:cNvPr id="8" name="Text Placeholder 2"/>
          <p:cNvSpPr txBox="1">
            <a:spLocks/>
          </p:cNvSpPr>
          <p:nvPr/>
        </p:nvSpPr>
        <p:spPr>
          <a:xfrm>
            <a:off x="108217" y="1434465"/>
            <a:ext cx="11843301" cy="5072158"/>
          </a:xfrm>
          <a:prstGeom prst="rect">
            <a:avLst/>
          </a:prstGeom>
        </p:spPr>
        <p:txBody>
          <a:bodyPr vert="horz" wrap="square" lIns="0" tIns="0" rIns="0" bIns="0" rtlCol="0">
            <a:spAutoFit/>
            <a:scene3d>
              <a:camera prst="orthographicFront"/>
              <a:lightRig rig="threePt" dir="t"/>
            </a:scene3d>
            <a:sp3d extrusionH="57150">
              <a:bevelT w="38100" h="38100"/>
            </a:sp3d>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a:t>(</a:t>
            </a:r>
            <a:r>
              <a:rPr lang="en-GB" dirty="0" smtClean="0"/>
              <a:t>b)Prohibition</a:t>
            </a:r>
            <a:r>
              <a:rPr lang="en-GB" dirty="0"/>
              <a:t>. It shall be unlawful for a government agency other than the Ministry of Finance to impose a customs levy on an import or export, including goods imported for </a:t>
            </a:r>
            <a:r>
              <a:rPr lang="en-GB" dirty="0" err="1"/>
              <a:t>transshipment</a:t>
            </a:r>
            <a:r>
              <a:rPr lang="en-GB" dirty="0"/>
              <a:t> out of Liberia, other than the levies imposed by this Code and specified in Schedule 1, External Tariff Schedule</a:t>
            </a:r>
          </a:p>
          <a:p>
            <a:pPr marL="0" indent="0">
              <a:buNone/>
            </a:pPr>
            <a:endParaRPr lang="en-GB" dirty="0" smtClean="0"/>
          </a:p>
          <a:p>
            <a:pPr marL="0" indent="0" algn="just">
              <a:buNone/>
            </a:pPr>
            <a:r>
              <a:rPr lang="en-GB" dirty="0" smtClean="0"/>
              <a:t>(1)	It is unlawful for a government agency to restrict the free movement of imports or exports in any manner, including by regulations, sale of forms (other than Customs entry forms) to the public, or the requirement of any permit or payment as a condition for movement of imports or exports.</a:t>
            </a:r>
          </a:p>
        </p:txBody>
      </p:sp>
    </p:spTree>
    <p:extLst>
      <p:ext uri="{BB962C8B-B14F-4D97-AF65-F5344CB8AC3E}">
        <p14:creationId xmlns:p14="http://schemas.microsoft.com/office/powerpoint/2010/main" val="992637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0" y="337221"/>
            <a:ext cx="10038522" cy="915109"/>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US" altLang="en-US" sz="3000" b="1" dirty="0">
              <a:solidFill>
                <a:schemeClr val="bg1"/>
              </a:solidFill>
              <a:latin typeface="Arial Narrow" panose="020B0606020202030204" pitchFamily="34" charset="0"/>
            </a:endParaRPr>
          </a:p>
        </p:txBody>
      </p:sp>
      <p:sp>
        <p:nvSpPr>
          <p:cNvPr id="5" name="Slide Number Placeholder 4"/>
          <p:cNvSpPr>
            <a:spLocks noGrp="1"/>
          </p:cNvSpPr>
          <p:nvPr>
            <p:ph type="sldNum" sz="quarter" idx="12"/>
          </p:nvPr>
        </p:nvSpPr>
        <p:spPr>
          <a:xfrm>
            <a:off x="9254817" y="6564573"/>
            <a:ext cx="2743200" cy="365125"/>
          </a:xfrm>
        </p:spPr>
        <p:txBody>
          <a:bodyPr/>
          <a:lstStyle/>
          <a:p>
            <a:fld id="{1AE0CC3A-0B67-4337-8D9A-F15E79C0486E}" type="slidenum">
              <a:rPr lang="en-US" sz="1800" b="1" smtClean="0">
                <a:solidFill>
                  <a:schemeClr val="bg1"/>
                </a:solidFill>
              </a:rPr>
              <a:pPr/>
              <a:t>6</a:t>
            </a:fld>
            <a:endParaRPr lang="en-US" sz="1800" b="1" dirty="0">
              <a:solidFill>
                <a:schemeClr val="bg1"/>
              </a:solidFill>
            </a:endParaRPr>
          </a:p>
        </p:txBody>
      </p:sp>
      <p:sp>
        <p:nvSpPr>
          <p:cNvPr id="6" name="Title 1"/>
          <p:cNvSpPr>
            <a:spLocks noGrp="1"/>
          </p:cNvSpPr>
          <p:nvPr>
            <p:ph type="title"/>
          </p:nvPr>
        </p:nvSpPr>
        <p:spPr>
          <a:xfrm>
            <a:off x="215611" y="514313"/>
            <a:ext cx="9822911" cy="560923"/>
          </a:xfrm>
        </p:spPr>
        <p:txBody>
          <a:bodyPr>
            <a:noAutofit/>
          </a:bodyPr>
          <a:lstStyle/>
          <a:p>
            <a:pPr algn="just"/>
            <a:r>
              <a:rPr lang="en-US" sz="3200" b="1" dirty="0">
                <a:solidFill>
                  <a:schemeClr val="bg1"/>
                </a:solidFill>
                <a:latin typeface="+mn-lt"/>
              </a:rPr>
              <a:t>DUTIES IMPOSED ON IMPORT AND EXPORT; SECTION 1701 CONT’D</a:t>
            </a:r>
            <a:endParaRPr lang="en-US" altLang="en-US" sz="3200" b="1" dirty="0">
              <a:solidFill>
                <a:schemeClr val="bg1"/>
              </a:solidFill>
              <a:latin typeface="+mn-lt"/>
            </a:endParaRPr>
          </a:p>
        </p:txBody>
      </p:sp>
      <p:sp>
        <p:nvSpPr>
          <p:cNvPr id="8" name="Text Placeholder 2"/>
          <p:cNvSpPr txBox="1">
            <a:spLocks/>
          </p:cNvSpPr>
          <p:nvPr/>
        </p:nvSpPr>
        <p:spPr>
          <a:xfrm>
            <a:off x="154716" y="1519885"/>
            <a:ext cx="11843301" cy="5361468"/>
          </a:xfrm>
          <a:prstGeom prst="rect">
            <a:avLst/>
          </a:prstGeom>
        </p:spPr>
        <p:txBody>
          <a:bodyPr vert="horz" wrap="square" lIns="0" tIns="0" rIns="0" bIns="0" rtlCol="0">
            <a:spAutoFit/>
            <a:scene3d>
              <a:camera prst="orthographicFront"/>
              <a:lightRig rig="threePt" dir="t"/>
            </a:scene3d>
            <a:sp3d extrusionH="57150">
              <a:bevelT w="38100" h="38100"/>
            </a:sp3d>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gn="just">
              <a:buAutoNum type="arabicParenBoth" startAt="2"/>
            </a:pPr>
            <a:r>
              <a:rPr lang="en-GB" sz="3600" dirty="0" smtClean="0"/>
              <a:t>A </a:t>
            </a:r>
            <a:r>
              <a:rPr lang="en-GB" sz="3600" dirty="0"/>
              <a:t>person who intentionally acts in a manner that impedes the free movement of trade is subject to criminal sanctions, as provided in this Code</a:t>
            </a:r>
            <a:r>
              <a:rPr lang="en-GB" sz="3600" dirty="0" smtClean="0"/>
              <a:t>.</a:t>
            </a:r>
          </a:p>
          <a:p>
            <a:pPr marL="514350" indent="-514350" algn="just">
              <a:buAutoNum type="arabicParenBoth" startAt="2"/>
            </a:pPr>
            <a:endParaRPr lang="en-GB" sz="3600" dirty="0" smtClean="0"/>
          </a:p>
          <a:p>
            <a:pPr marL="514350" indent="-514350" algn="just">
              <a:buAutoNum type="arabicParenBoth" startAt="2"/>
            </a:pPr>
            <a:r>
              <a:rPr lang="en-GB" sz="3600" dirty="0" smtClean="0"/>
              <a:t>The </a:t>
            </a:r>
            <a:r>
              <a:rPr lang="en-GB" sz="3600" dirty="0"/>
              <a:t>Deputy Minister is required to monitor the movement of goods, and is empowered, in consultation with the Ministry of Commerce and Industry, to take appropriate measures to ensure the free movement of imports and exports.</a:t>
            </a:r>
          </a:p>
          <a:p>
            <a:pPr algn="just"/>
            <a:endParaRPr lang="en-GB" sz="3600" dirty="0"/>
          </a:p>
          <a:p>
            <a:pPr marL="0" indent="0" algn="just">
              <a:buNone/>
            </a:pPr>
            <a:r>
              <a:rPr lang="en-US" dirty="0" smtClean="0"/>
              <a:t> </a:t>
            </a:r>
            <a:endParaRPr lang="en-US" sz="2800" b="1" dirty="0" smtClean="0">
              <a:solidFill>
                <a:srgbClr val="0099CC"/>
              </a:solidFill>
              <a:latin typeface="Trebuchet MS" panose="020B0603020202020204" pitchFamily="34" charset="0"/>
            </a:endParaRPr>
          </a:p>
        </p:txBody>
      </p:sp>
    </p:spTree>
    <p:extLst>
      <p:ext uri="{BB962C8B-B14F-4D97-AF65-F5344CB8AC3E}">
        <p14:creationId xmlns:p14="http://schemas.microsoft.com/office/powerpoint/2010/main" val="1671141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233952" y="257707"/>
            <a:ext cx="10120711" cy="845536"/>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US" b="1" dirty="0" smtClean="0">
              <a:solidFill>
                <a:schemeClr val="bg1"/>
              </a:solidFill>
            </a:endParaRPr>
          </a:p>
          <a:p>
            <a:pPr algn="ctr">
              <a:spcBef>
                <a:spcPct val="0"/>
              </a:spcBef>
              <a:buNone/>
            </a:pPr>
            <a:endParaRPr lang="en-US" sz="4400" b="1" dirty="0" smtClean="0">
              <a:solidFill>
                <a:schemeClr val="bg1"/>
              </a:solidFill>
              <a:latin typeface="+mn-lt"/>
            </a:endParaRPr>
          </a:p>
          <a:p>
            <a:pPr algn="ctr">
              <a:spcBef>
                <a:spcPct val="0"/>
              </a:spcBef>
              <a:buNone/>
            </a:pPr>
            <a:r>
              <a:rPr lang="en-US" sz="4400" b="1" dirty="0" smtClean="0">
                <a:solidFill>
                  <a:schemeClr val="bg1"/>
                </a:solidFill>
                <a:latin typeface="+mn-lt"/>
              </a:rPr>
              <a:t>IMPORT DUTIES; SECTION 1702</a:t>
            </a:r>
          </a:p>
          <a:p>
            <a:pPr algn="ctr">
              <a:spcBef>
                <a:spcPct val="0"/>
              </a:spcBef>
              <a:buFontTx/>
              <a:buNone/>
            </a:pPr>
            <a:r>
              <a:rPr lang="en-US" sz="4400" dirty="0" smtClean="0">
                <a:solidFill>
                  <a:schemeClr val="bg1"/>
                </a:solidFill>
                <a:latin typeface="+mn-lt"/>
              </a:rPr>
              <a:t/>
            </a:r>
            <a:br>
              <a:rPr lang="en-US" sz="4400" dirty="0" smtClean="0">
                <a:solidFill>
                  <a:schemeClr val="bg1"/>
                </a:solidFill>
                <a:latin typeface="+mn-lt"/>
              </a:rPr>
            </a:br>
            <a:endParaRPr lang="en-US" altLang="en-US" sz="4400" b="1" dirty="0">
              <a:solidFill>
                <a:schemeClr val="bg1"/>
              </a:solidFill>
              <a:latin typeface="+mn-lt"/>
            </a:endParaRPr>
          </a:p>
        </p:txBody>
      </p:sp>
      <p:sp>
        <p:nvSpPr>
          <p:cNvPr id="5" name="Slide Number Placeholder 4"/>
          <p:cNvSpPr>
            <a:spLocks noGrp="1"/>
          </p:cNvSpPr>
          <p:nvPr>
            <p:ph type="sldNum" sz="quarter" idx="12"/>
          </p:nvPr>
        </p:nvSpPr>
        <p:spPr>
          <a:xfrm>
            <a:off x="9129215" y="6593549"/>
            <a:ext cx="2743200" cy="365125"/>
          </a:xfrm>
        </p:spPr>
        <p:txBody>
          <a:bodyPr/>
          <a:lstStyle/>
          <a:p>
            <a:fld id="{1AE0CC3A-0B67-4337-8D9A-F15E79C0486E}" type="slidenum">
              <a:rPr lang="en-US" sz="1800" b="1" smtClean="0">
                <a:solidFill>
                  <a:schemeClr val="bg1"/>
                </a:solidFill>
              </a:rPr>
              <a:pPr/>
              <a:t>7</a:t>
            </a:fld>
            <a:endParaRPr lang="en-US" sz="1800" b="1" dirty="0">
              <a:solidFill>
                <a:schemeClr val="bg1"/>
              </a:solidFill>
            </a:endParaRPr>
          </a:p>
        </p:txBody>
      </p:sp>
      <p:sp>
        <p:nvSpPr>
          <p:cNvPr id="2" name="Rectangle 1"/>
          <p:cNvSpPr/>
          <p:nvPr/>
        </p:nvSpPr>
        <p:spPr>
          <a:xfrm>
            <a:off x="109330" y="1185010"/>
            <a:ext cx="11559210" cy="5355312"/>
          </a:xfrm>
          <a:prstGeom prst="rect">
            <a:avLst/>
          </a:prstGeom>
        </p:spPr>
        <p:txBody>
          <a:bodyPr wrap="square">
            <a:spAutoFit/>
          </a:bodyPr>
          <a:lstStyle/>
          <a:p>
            <a:pPr marL="742950" indent="-742950" algn="just">
              <a:buAutoNum type="alphaLcParenBoth"/>
            </a:pPr>
            <a:r>
              <a:rPr lang="en-GB" sz="3600" dirty="0" smtClean="0"/>
              <a:t>Levy </a:t>
            </a:r>
            <a:r>
              <a:rPr lang="en-GB" sz="3600" dirty="0"/>
              <a:t>and Payment. Customs import duties shall be levied on and paid by the importer in respect of goods listed in this Chapter’s Schedule 1, External Tariff Schedule at the rates specified therein</a:t>
            </a:r>
            <a:r>
              <a:rPr lang="en-GB" sz="3600" dirty="0" smtClean="0"/>
              <a:t>.</a:t>
            </a:r>
          </a:p>
          <a:p>
            <a:pPr marL="742950" indent="-742950" algn="just">
              <a:buAutoNum type="alphaLcParenBoth"/>
            </a:pPr>
            <a:endParaRPr lang="en-GB" sz="3600" dirty="0"/>
          </a:p>
          <a:p>
            <a:pPr algn="just"/>
            <a:r>
              <a:rPr lang="en-GB" sz="3600" dirty="0"/>
              <a:t>(b)	Exception. In the case of an import qualifying under Section 1708 for exemption from import duty, no duty is payable. An exempt import is nonetheless subject to the Customs User Fee described in Section 1802.</a:t>
            </a:r>
          </a:p>
          <a:p>
            <a:pPr algn="just"/>
            <a:endParaRPr lang="en-US" dirty="0"/>
          </a:p>
        </p:txBody>
      </p:sp>
    </p:spTree>
    <p:extLst>
      <p:ext uri="{BB962C8B-B14F-4D97-AF65-F5344CB8AC3E}">
        <p14:creationId xmlns:p14="http://schemas.microsoft.com/office/powerpoint/2010/main" val="2221526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84221" y="337221"/>
            <a:ext cx="9916732" cy="86593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en-US" sz="4000" b="1" dirty="0" smtClean="0">
                <a:solidFill>
                  <a:schemeClr val="bg1"/>
                </a:solidFill>
              </a:rPr>
              <a:t>RATES; SECTION 1704</a:t>
            </a:r>
            <a:endParaRPr lang="en-US" sz="3600" dirty="0">
              <a:solidFill>
                <a:schemeClr val="bg1"/>
              </a:solidFill>
            </a:endParaRPr>
          </a:p>
        </p:txBody>
      </p:sp>
      <p:sp>
        <p:nvSpPr>
          <p:cNvPr id="5" name="Slide Number Placeholder 4"/>
          <p:cNvSpPr>
            <a:spLocks noGrp="1"/>
          </p:cNvSpPr>
          <p:nvPr>
            <p:ph type="sldNum" sz="quarter" idx="12"/>
          </p:nvPr>
        </p:nvSpPr>
        <p:spPr>
          <a:xfrm>
            <a:off x="8848633" y="6562060"/>
            <a:ext cx="2743200" cy="365125"/>
          </a:xfrm>
        </p:spPr>
        <p:txBody>
          <a:bodyPr/>
          <a:lstStyle/>
          <a:p>
            <a:fld id="{1AE0CC3A-0B67-4337-8D9A-F15E79C0486E}" type="slidenum">
              <a:rPr lang="en-US" sz="1800" b="1" smtClean="0">
                <a:solidFill>
                  <a:schemeClr val="bg1"/>
                </a:solidFill>
              </a:rPr>
              <a:pPr/>
              <a:t>8</a:t>
            </a:fld>
            <a:endParaRPr lang="en-US" sz="1800" b="1">
              <a:solidFill>
                <a:schemeClr val="bg1"/>
              </a:solidFill>
            </a:endParaRPr>
          </a:p>
        </p:txBody>
      </p:sp>
      <p:sp>
        <p:nvSpPr>
          <p:cNvPr id="6" name="Text Placeholder 2"/>
          <p:cNvSpPr txBox="1">
            <a:spLocks/>
          </p:cNvSpPr>
          <p:nvPr/>
        </p:nvSpPr>
        <p:spPr>
          <a:xfrm>
            <a:off x="139148" y="1486643"/>
            <a:ext cx="11313537" cy="2742289"/>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b="1" dirty="0" smtClean="0">
              <a:latin typeface="Trebuchet MS" panose="020B0603020202020204" pitchFamily="34" charset="0"/>
            </a:endParaRPr>
          </a:p>
          <a:p>
            <a:r>
              <a:rPr lang="en-GB" sz="5400" dirty="0"/>
              <a:t>The rates at which Customs duties are imposed are specified in Schedule 1, External Tariff Schedule.</a:t>
            </a:r>
          </a:p>
        </p:txBody>
      </p:sp>
    </p:spTree>
    <p:extLst>
      <p:ext uri="{BB962C8B-B14F-4D97-AF65-F5344CB8AC3E}">
        <p14:creationId xmlns:p14="http://schemas.microsoft.com/office/powerpoint/2010/main" val="3866715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5000" b="-4000"/>
          </a:stretch>
        </a:blip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79513" y="44757"/>
            <a:ext cx="9916732" cy="865937"/>
          </a:xfrm>
          <a:prstGeom prst="rect">
            <a:avLst/>
          </a:prstGeom>
          <a:solidFill>
            <a:srgbClr val="00246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j-ea"/>
                <a:cs typeface="+mj-cs"/>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3600" b="1" dirty="0" smtClean="0">
                <a:solidFill>
                  <a:schemeClr val="bg1"/>
                </a:solidFill>
                <a:latin typeface="+mn-lt"/>
              </a:rPr>
              <a:t>VALUATION OF IMPORTED GOODS; SECTION 1705</a:t>
            </a:r>
            <a:r>
              <a:rPr lang="en-US" sz="4400" dirty="0" smtClean="0"/>
              <a:t> </a:t>
            </a:r>
            <a:endParaRPr lang="en-US" sz="4400" dirty="0"/>
          </a:p>
        </p:txBody>
      </p:sp>
      <p:sp>
        <p:nvSpPr>
          <p:cNvPr id="5" name="Slide Number Placeholder 4"/>
          <p:cNvSpPr>
            <a:spLocks noGrp="1"/>
          </p:cNvSpPr>
          <p:nvPr>
            <p:ph type="sldNum" sz="quarter" idx="12"/>
          </p:nvPr>
        </p:nvSpPr>
        <p:spPr>
          <a:xfrm>
            <a:off x="8706134" y="6538912"/>
            <a:ext cx="2743200" cy="365125"/>
          </a:xfrm>
        </p:spPr>
        <p:txBody>
          <a:bodyPr/>
          <a:lstStyle/>
          <a:p>
            <a:fld id="{1AE0CC3A-0B67-4337-8D9A-F15E79C0486E}" type="slidenum">
              <a:rPr lang="en-US" sz="1800" b="1" smtClean="0">
                <a:solidFill>
                  <a:schemeClr val="bg1"/>
                </a:solidFill>
              </a:rPr>
              <a:pPr/>
              <a:t>9</a:t>
            </a:fld>
            <a:endParaRPr lang="en-US" sz="1800" b="1">
              <a:solidFill>
                <a:schemeClr val="bg1"/>
              </a:solidFill>
            </a:endParaRPr>
          </a:p>
        </p:txBody>
      </p:sp>
      <p:sp>
        <p:nvSpPr>
          <p:cNvPr id="8" name="TextBox 7"/>
          <p:cNvSpPr txBox="1"/>
          <p:nvPr/>
        </p:nvSpPr>
        <p:spPr>
          <a:xfrm>
            <a:off x="168965" y="910694"/>
            <a:ext cx="11559209" cy="6247864"/>
          </a:xfrm>
          <a:prstGeom prst="rect">
            <a:avLst/>
          </a:prstGeom>
          <a:noFill/>
        </p:spPr>
        <p:txBody>
          <a:bodyPr wrap="square" rtlCol="0">
            <a:spAutoFit/>
          </a:bodyPr>
          <a:lstStyle/>
          <a:p>
            <a:r>
              <a:rPr lang="en-GB" sz="3600" dirty="0"/>
              <a:t>a) Value Based on Normal Price.</a:t>
            </a:r>
          </a:p>
          <a:p>
            <a:r>
              <a:rPr lang="en-GB" sz="3600" dirty="0"/>
              <a:t>(1)	The value of any imported goods shall be taken to be the normal price that is to say, the price which they would fetch at the time referred to in Subparagraph (2)(D) of this Section on a sale in the open market between a buyer and a seller independent of each other.</a:t>
            </a:r>
          </a:p>
          <a:p>
            <a:r>
              <a:rPr lang="en-GB" sz="3600" dirty="0" smtClean="0"/>
              <a:t>(2)	The normal price of any imported goods shall be determined on the following assumptions:</a:t>
            </a:r>
          </a:p>
          <a:p>
            <a:r>
              <a:rPr lang="en-GB" sz="3600" dirty="0" smtClean="0"/>
              <a:t>(A)	that the goods are delivered to the buyer at the port or place of importation into Liberia;</a:t>
            </a:r>
          </a:p>
          <a:p>
            <a:pPr marL="742950" indent="-742950">
              <a:buAutoNum type="alphaLcParenBoth" startAt="4"/>
            </a:pPr>
            <a:endParaRPr lang="en-GB" sz="4000" dirty="0"/>
          </a:p>
        </p:txBody>
      </p:sp>
    </p:spTree>
    <p:extLst>
      <p:ext uri="{BB962C8B-B14F-4D97-AF65-F5344CB8AC3E}">
        <p14:creationId xmlns:p14="http://schemas.microsoft.com/office/powerpoint/2010/main" val="365323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13416</TotalTime>
  <Words>1499</Words>
  <Application>Microsoft Office PowerPoint</Application>
  <PresentationFormat>Widescreen</PresentationFormat>
  <Paragraphs>343</Paragraphs>
  <Slides>45</Slides>
  <Notes>29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Arial Narrow</vt:lpstr>
      <vt:lpstr>Calibri</vt:lpstr>
      <vt:lpstr>Calibri Light</vt:lpstr>
      <vt:lpstr>Times New Roman</vt:lpstr>
      <vt:lpstr>Trebuchet MS</vt:lpstr>
      <vt:lpstr>ヒラギノ角ゴ Pro W3</vt:lpstr>
      <vt:lpstr>Office Theme</vt:lpstr>
      <vt:lpstr>      CUSTOMS ASSESSMENT </vt:lpstr>
      <vt:lpstr>PowerPoint Presentation</vt:lpstr>
      <vt:lpstr>PowerPoint Presentation</vt:lpstr>
      <vt:lpstr>PowerPoint Presentation</vt:lpstr>
      <vt:lpstr>DUTIES IMPOSED ON IMPORT AND EXPORT; SECTION 1701 CONT’D  </vt:lpstr>
      <vt:lpstr>DUTIES IMPOSED ON IMPORT AND EXPORT; SECTION 1701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Massachusetts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Habib</dc:creator>
  <cp:lastModifiedBy>Isaac B. Stevens</cp:lastModifiedBy>
  <cp:revision>226</cp:revision>
  <cp:lastPrinted>2017-08-07T16:08:54Z</cp:lastPrinted>
  <dcterms:created xsi:type="dcterms:W3CDTF">2017-01-14T21:20:37Z</dcterms:created>
  <dcterms:modified xsi:type="dcterms:W3CDTF">2017-08-07T16:10:47Z</dcterms:modified>
</cp:coreProperties>
</file>