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2" r:id="rId17"/>
    <p:sldId id="293" r:id="rId18"/>
    <p:sldId id="294" r:id="rId19"/>
    <p:sldId id="295" r:id="rId20"/>
    <p:sldId id="299" r:id="rId21"/>
    <p:sldId id="296" r:id="rId22"/>
    <p:sldId id="297" r:id="rId23"/>
    <p:sldId id="300" r:id="rId24"/>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87" d="100"/>
          <a:sy n="87" d="100"/>
        </p:scale>
        <p:origin x="114" y="1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D4D7E-261C-4B08-A279-BD862CEDB6A5}"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D4D7E-261C-4B08-A279-BD862CEDB6A5}" type="datetimeFigureOut">
              <a:rPr lang="en-US" smtClean="0"/>
              <a:pPr/>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BD4D7E-261C-4B08-A279-BD862CEDB6A5}"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BD4D7E-261C-4B08-A279-BD862CEDB6A5}" type="datetimeFigureOut">
              <a:rPr lang="en-US" smtClean="0"/>
              <a:pPr/>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D4D7E-261C-4B08-A279-BD862CEDB6A5}" type="datetimeFigureOut">
              <a:rPr lang="en-US" smtClean="0"/>
              <a:pPr/>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D4D7E-261C-4B08-A279-BD862CEDB6A5}" type="datetimeFigureOut">
              <a:rPr lang="en-US" smtClean="0"/>
              <a:pPr/>
              <a:t>8/13/2021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D7E-261C-4B08-A279-BD862CEDB6A5}" type="datetimeFigureOut">
              <a:rPr lang="en-US" smtClean="0"/>
              <a:pPr/>
              <a:t>8/13/2021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75075" y="1889279"/>
            <a:ext cx="10058402" cy="2387600"/>
          </a:xfrm>
        </p:spPr>
        <p:txBody>
          <a:bodyPr>
            <a:normAutofit fontScale="90000"/>
          </a:bodyPr>
          <a:lstStyle/>
          <a:p>
            <a:pPr algn="l"/>
            <a:r>
              <a:rPr lang="en-US" b="1" dirty="0" smtClean="0">
                <a:solidFill>
                  <a:schemeClr val="bg1"/>
                </a:solidFill>
              </a:rPr>
              <a:t>TAX PRACTITIONER COMPETENCY </a:t>
            </a:r>
            <a:r>
              <a:rPr lang="en-US" b="1" dirty="0" smtClean="0">
                <a:solidFill>
                  <a:schemeClr val="bg1"/>
                </a:solidFill>
              </a:rPr>
              <a:t>LICENSING </a:t>
            </a:r>
            <a:r>
              <a:rPr lang="en-US" b="1" dirty="0" smtClean="0">
                <a:solidFill>
                  <a:schemeClr val="bg1"/>
                </a:solidFill>
              </a:rPr>
              <a:t>TRAINING MODULE</a:t>
            </a:r>
            <a:endParaRPr lang="en-US" b="1" dirty="0">
              <a:solidFill>
                <a:schemeClr val="bg1"/>
              </a:solidFill>
            </a:endParaRPr>
          </a:p>
        </p:txBody>
      </p:sp>
      <p:sp>
        <p:nvSpPr>
          <p:cNvPr id="3" name="Subtitle 2"/>
          <p:cNvSpPr>
            <a:spLocks noGrp="1"/>
          </p:cNvSpPr>
          <p:nvPr>
            <p:ph type="subTitle" idx="1"/>
          </p:nvPr>
        </p:nvSpPr>
        <p:spPr>
          <a:xfrm>
            <a:off x="875075" y="4368954"/>
            <a:ext cx="10058402" cy="1655762"/>
          </a:xfrm>
        </p:spPr>
        <p:txBody>
          <a:bodyPr>
            <a:normAutofit fontScale="70000" lnSpcReduction="20000"/>
          </a:bodyPr>
          <a:lstStyle/>
          <a:p>
            <a:pPr algn="l"/>
            <a:r>
              <a:rPr lang="en-US" sz="3600" dirty="0" smtClean="0">
                <a:solidFill>
                  <a:schemeClr val="bg1"/>
                </a:solidFill>
              </a:rPr>
              <a:t>Tax Practitioner </a:t>
            </a:r>
            <a:r>
              <a:rPr lang="en-US" sz="3600" dirty="0" smtClean="0">
                <a:solidFill>
                  <a:schemeClr val="bg1"/>
                </a:solidFill>
              </a:rPr>
              <a:t>licensing and Administrative Regulation</a:t>
            </a:r>
          </a:p>
          <a:p>
            <a:pPr algn="l"/>
            <a:endParaRPr lang="en-US" sz="3600" dirty="0">
              <a:solidFill>
                <a:schemeClr val="bg1"/>
              </a:solidFill>
            </a:endParaRPr>
          </a:p>
          <a:p>
            <a:pPr algn="l"/>
            <a:endParaRPr lang="en-US" sz="3600" dirty="0" smtClean="0">
              <a:solidFill>
                <a:schemeClr val="bg1"/>
              </a:solidFill>
            </a:endParaRPr>
          </a:p>
          <a:p>
            <a:pPr algn="l"/>
            <a:r>
              <a:rPr lang="en-US" sz="3600" dirty="0" smtClean="0">
                <a:solidFill>
                  <a:schemeClr val="bg1"/>
                </a:solidFill>
              </a:rPr>
              <a:t>Presented by Mr. </a:t>
            </a:r>
            <a:r>
              <a:rPr lang="en-US" sz="3600" dirty="0" smtClean="0">
                <a:solidFill>
                  <a:schemeClr val="bg1"/>
                </a:solidFill>
              </a:rPr>
              <a:t>James Y. Gayflor &amp; Roosevelt F. Hanky</a:t>
            </a:r>
            <a:endParaRPr lang="en-US" sz="3600" dirty="0">
              <a:solidFill>
                <a:schemeClr val="bg1"/>
              </a:solidFill>
            </a:endParaRPr>
          </a:p>
        </p:txBody>
      </p:sp>
    </p:spTree>
    <p:extLst>
      <p:ext uri="{BB962C8B-B14F-4D97-AF65-F5344CB8AC3E}">
        <p14:creationId xmlns:p14="http://schemas.microsoft.com/office/powerpoint/2010/main" val="3200751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Tax Practitioner </a:t>
            </a:r>
            <a:r>
              <a:rPr lang="en-US" b="1" dirty="0" smtClean="0"/>
              <a:t>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a:bodyPr>
          <a:lstStyle/>
          <a:p>
            <a:pPr lvl="0" algn="just" fontAlgn="base"/>
            <a:r>
              <a:rPr lang="en-US" b="1" dirty="0"/>
              <a:t>Written Tax Advice</a:t>
            </a:r>
            <a:r>
              <a:rPr lang="en-US" dirty="0"/>
              <a:t>. In providing written advice concerning any </a:t>
            </a:r>
            <a:r>
              <a:rPr lang="en-US" dirty="0" smtClean="0"/>
              <a:t>domestic tax </a:t>
            </a:r>
            <a:r>
              <a:rPr lang="en-US" dirty="0"/>
              <a:t>matters, a licensed </a:t>
            </a:r>
            <a:r>
              <a:rPr lang="en-US" dirty="0" smtClean="0"/>
              <a:t>Tax </a:t>
            </a:r>
            <a:r>
              <a:rPr lang="en-US" dirty="0" smtClean="0"/>
              <a:t>Practitioner </a:t>
            </a:r>
            <a:r>
              <a:rPr lang="en-US" dirty="0"/>
              <a:t>shall </a:t>
            </a:r>
            <a:r>
              <a:rPr lang="en-US" dirty="0"/>
              <a:t>(</a:t>
            </a:r>
            <a:r>
              <a:rPr lang="en-US" dirty="0" err="1"/>
              <a:t>i</a:t>
            </a:r>
            <a:r>
              <a:rPr lang="en-US" dirty="0"/>
              <a:t>) base the advice rendered on reasonable lawful assumptions (ii) use the LRC and the regulations promulgated thereunder as well as any other relevant and applicable law and regulation as a basis for rendering said advice (iii) reasonably consider all relevant facts that the </a:t>
            </a:r>
            <a:r>
              <a:rPr lang="en-US" dirty="0"/>
              <a:t>Practitioner knows </a:t>
            </a:r>
            <a:r>
              <a:rPr lang="en-US" dirty="0"/>
              <a:t>or should know and (iv) use reasonable efforts to identify and ascertain the relevant facts. </a:t>
            </a:r>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398478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Tax Practitioner </a:t>
            </a:r>
            <a:r>
              <a:rPr lang="en-US" b="1" dirty="0" smtClean="0"/>
              <a:t>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a:bodyPr>
          <a:lstStyle/>
          <a:p>
            <a:r>
              <a:rPr lang="en-US" b="1" dirty="0"/>
              <a:t>Errors and Omissions</a:t>
            </a:r>
            <a:r>
              <a:rPr lang="en-US" dirty="0"/>
              <a:t>. If a licensed </a:t>
            </a:r>
            <a:r>
              <a:rPr lang="en-US" dirty="0"/>
              <a:t>Tax Practitioner knows </a:t>
            </a:r>
            <a:r>
              <a:rPr lang="en-US" dirty="0"/>
              <a:t>that a client has not complied with the LRC or the LRA Act, or any applicable or relevant laws affecting tax matters or has made an error or omission in any return, declaration,  affidavit, or other document which the client submitted or executed pursuant to the LRC or LRA ACT or regulations promulgated thereunder,  the </a:t>
            </a:r>
            <a:r>
              <a:rPr lang="en-US" dirty="0"/>
              <a:t>Tax Practitioner shall  </a:t>
            </a:r>
            <a:r>
              <a:rPr lang="en-US" dirty="0"/>
              <a:t>promptly inform the client of that noncompliance, error, or omission and advise the client of the consequences under the Code, LRA ACT, or other relevant rules and regulations of said non-compliance, error, or omission, and keep records of such notification provided the client..</a:t>
            </a:r>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265121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Tax Practitioner </a:t>
            </a:r>
            <a:r>
              <a:rPr lang="en-US" b="1" dirty="0" smtClean="0"/>
              <a:t>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fontScale="92500" lnSpcReduction="10000"/>
          </a:bodyPr>
          <a:lstStyle/>
          <a:p>
            <a:pPr lvl="0" algn="just" fontAlgn="base"/>
            <a:r>
              <a:rPr lang="en-US" b="1" dirty="0"/>
              <a:t>Furnishing Information to the LRA</a:t>
            </a:r>
            <a:r>
              <a:rPr lang="en-US" dirty="0"/>
              <a:t>. If a licensed </a:t>
            </a:r>
            <a:r>
              <a:rPr lang="en-US" dirty="0"/>
              <a:t>Tax Practitioner receives </a:t>
            </a:r>
            <a:r>
              <a:rPr lang="en-US" dirty="0"/>
              <a:t>a proper request for information from the LRA, the Customs Broker shall promptly submit the requested information in accordance with Section 55 of the LRC. </a:t>
            </a:r>
          </a:p>
          <a:p>
            <a:pPr marL="0" indent="0" algn="just">
              <a:buNone/>
            </a:pPr>
            <a:endParaRPr lang="en-US" dirty="0"/>
          </a:p>
          <a:p>
            <a:pPr lvl="0" algn="just" fontAlgn="base"/>
            <a:r>
              <a:rPr lang="en-US" b="1" dirty="0"/>
              <a:t>Handling Matters Promptly</a:t>
            </a:r>
            <a:r>
              <a:rPr lang="en-US" dirty="0"/>
              <a:t>. A licensed </a:t>
            </a:r>
            <a:r>
              <a:rPr lang="en-US" dirty="0"/>
              <a:t>Tax </a:t>
            </a:r>
            <a:r>
              <a:rPr lang="en-US" dirty="0" smtClean="0"/>
              <a:t>Practitioner shall </a:t>
            </a:r>
            <a:r>
              <a:rPr lang="en-US" dirty="0"/>
              <a:t>not unreasonably delay the prompt disposition of any matter before the LRA. This applies with respect to responding to your client as well as to LRA personnel. A licensed </a:t>
            </a:r>
            <a:r>
              <a:rPr lang="en-US" dirty="0"/>
              <a:t>Tax Practitioner shall </a:t>
            </a:r>
            <a:r>
              <a:rPr lang="en-US" dirty="0"/>
              <a:t>not advise a client to submit any document to the LRA for the purpose of delaying or impeding the administration of the LRC or LRA Act or the regulations promulgated thereunder or any other relevant and applicable laws.</a:t>
            </a:r>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40075099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Tax Practitioner 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lnSpcReduction="10000"/>
          </a:bodyPr>
          <a:lstStyle/>
          <a:p>
            <a:pPr lvl="0" algn="just" fontAlgn="base"/>
            <a:r>
              <a:rPr lang="en-US" b="1" dirty="0"/>
              <a:t>Client Records</a:t>
            </a:r>
            <a:r>
              <a:rPr lang="en-US" dirty="0"/>
              <a:t>. On request of a client, a licensed </a:t>
            </a:r>
            <a:r>
              <a:rPr lang="en-US" dirty="0"/>
              <a:t>Tax Practitioner shall </a:t>
            </a:r>
            <a:r>
              <a:rPr lang="en-US" dirty="0"/>
              <a:t>promptly return any records of a client necessary for the client to comply with its tax obligations to the LRA and by extension to the Government of Liberia in accordance with Section 55 of the LRC. </a:t>
            </a:r>
          </a:p>
          <a:p>
            <a:pPr marL="0" indent="0" algn="just">
              <a:buNone/>
            </a:pPr>
            <a:endParaRPr lang="en-US" dirty="0"/>
          </a:p>
          <a:p>
            <a:pPr lvl="0" algn="just" fontAlgn="base"/>
            <a:r>
              <a:rPr lang="en-US" b="1" dirty="0"/>
              <a:t>Solicitation.</a:t>
            </a:r>
            <a:r>
              <a:rPr lang="en-US" dirty="0"/>
              <a:t> With respect to any matter before the LRA, a licensed </a:t>
            </a:r>
            <a:r>
              <a:rPr lang="en-US" dirty="0"/>
              <a:t>Tax Practitioner shall </a:t>
            </a:r>
            <a:r>
              <a:rPr lang="en-US" dirty="0"/>
              <a:t>not solicit money, materials, or services for or on behalf of the LRA or its staff for the exercise of its duties and responsibilities under the provisions of the LRC and related laws. Nor should a licensed Broker give any gift, cold water, Saturday, money or bribe to any LRA staff or agents.</a:t>
            </a:r>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376776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32386" y="365125"/>
            <a:ext cx="10321413" cy="863907"/>
          </a:xfrm>
        </p:spPr>
        <p:txBody>
          <a:bodyPr>
            <a:normAutofit fontScale="90000"/>
          </a:bodyPr>
          <a:lstStyle/>
          <a:p>
            <a:r>
              <a:rPr lang="en-US" b="1" dirty="0"/>
              <a:t>Tax Practitioner 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fontScale="70000" lnSpcReduction="20000"/>
          </a:bodyPr>
          <a:lstStyle/>
          <a:p>
            <a:pPr lvl="0" algn="just" fontAlgn="base"/>
            <a:r>
              <a:rPr lang="en-US" sz="3100" b="1" dirty="0"/>
              <a:t>Negotiating Checks</a:t>
            </a:r>
            <a:r>
              <a:rPr lang="en-US" sz="3100" dirty="0"/>
              <a:t>. A licensed </a:t>
            </a:r>
            <a:r>
              <a:rPr lang="en-US" sz="3200" dirty="0"/>
              <a:t>Tax Practitioner </a:t>
            </a:r>
            <a:r>
              <a:rPr lang="en-US" sz="3100" dirty="0" smtClean="0"/>
              <a:t>shall </a:t>
            </a:r>
            <a:r>
              <a:rPr lang="en-US" sz="3100" dirty="0"/>
              <a:t>not endorse, negotiate, electronically transfer, or direct the deposit of any government check relating to a LRA tax refund or payment that is not for the </a:t>
            </a:r>
            <a:r>
              <a:rPr lang="en-US" sz="3200" dirty="0" smtClean="0"/>
              <a:t>Practitioner</a:t>
            </a:r>
            <a:r>
              <a:rPr lang="en-US" sz="3100" dirty="0" smtClean="0"/>
              <a:t>.  </a:t>
            </a:r>
            <a:r>
              <a:rPr lang="en-US" sz="3100" dirty="0"/>
              <a:t>A licensed </a:t>
            </a:r>
            <a:r>
              <a:rPr lang="en-US" sz="3200" dirty="0"/>
              <a:t>Tax Practitioner </a:t>
            </a:r>
            <a:r>
              <a:rPr lang="en-US" sz="3100" dirty="0" smtClean="0"/>
              <a:t>shall </a:t>
            </a:r>
            <a:r>
              <a:rPr lang="en-US" sz="3100" dirty="0"/>
              <a:t>not direct or accept payment from the LRA or the government of Liberia to a taxpayer into an account owned or controlled by the </a:t>
            </a:r>
            <a:r>
              <a:rPr lang="en-US" sz="3200" dirty="0" smtClean="0"/>
              <a:t>Practitioner</a:t>
            </a:r>
            <a:r>
              <a:rPr lang="en-US" sz="3100" dirty="0" smtClean="0"/>
              <a:t> </a:t>
            </a:r>
            <a:r>
              <a:rPr lang="en-US" sz="3100" dirty="0"/>
              <a:t>unless </a:t>
            </a:r>
            <a:r>
              <a:rPr lang="en-US" sz="3100" dirty="0" smtClean="0"/>
              <a:t>the</a:t>
            </a:r>
            <a:r>
              <a:rPr lang="en-US" sz="3200" dirty="0" smtClean="0"/>
              <a:t> </a:t>
            </a:r>
            <a:r>
              <a:rPr lang="en-US" sz="3200" dirty="0"/>
              <a:t>Practitioner</a:t>
            </a:r>
            <a:r>
              <a:rPr lang="en-US" sz="3100" dirty="0" smtClean="0"/>
              <a:t> </a:t>
            </a:r>
            <a:r>
              <a:rPr lang="en-US" sz="3100" dirty="0"/>
              <a:t>has a legal power of attorney or other written legal authorization from the client.</a:t>
            </a:r>
          </a:p>
          <a:p>
            <a:pPr marL="0" indent="0" algn="just">
              <a:buNone/>
            </a:pPr>
            <a:endParaRPr lang="en-US" sz="3100" dirty="0"/>
          </a:p>
          <a:p>
            <a:pPr lvl="0" algn="just" fontAlgn="base"/>
            <a:r>
              <a:rPr lang="en-US" sz="3100" b="1" dirty="0"/>
              <a:t>Personal Tax Compliance Responsibilities</a:t>
            </a:r>
            <a:r>
              <a:rPr lang="en-US" sz="3100" dirty="0"/>
              <a:t>: A licensed </a:t>
            </a:r>
            <a:r>
              <a:rPr lang="en-US" sz="3200" dirty="0"/>
              <a:t>Tax Practitioner </a:t>
            </a:r>
            <a:r>
              <a:rPr lang="en-US" sz="3100" dirty="0" smtClean="0"/>
              <a:t>is </a:t>
            </a:r>
            <a:r>
              <a:rPr lang="en-US" sz="3100" dirty="0"/>
              <a:t>responsible for ensuring the timely filing and payment of his/her personal income tax returns and the tax returns of any entity over which the </a:t>
            </a:r>
            <a:r>
              <a:rPr lang="en-US" sz="3200" dirty="0" smtClean="0"/>
              <a:t>Practitioner</a:t>
            </a:r>
            <a:r>
              <a:rPr lang="en-US" sz="3100" dirty="0" smtClean="0"/>
              <a:t> </a:t>
            </a:r>
            <a:r>
              <a:rPr lang="en-US" sz="3100" dirty="0"/>
              <a:t>has or shares control. Failing to file income tax returns or employment/service/excise tax returns is considered disreputable and incompetent conduct for which </a:t>
            </a:r>
            <a:r>
              <a:rPr lang="en-US" sz="3100" dirty="0" smtClean="0"/>
              <a:t>a </a:t>
            </a:r>
            <a:r>
              <a:rPr lang="en-US" sz="3200" dirty="0" smtClean="0"/>
              <a:t>Practitioner</a:t>
            </a:r>
            <a:r>
              <a:rPr lang="en-US" sz="3100" dirty="0" smtClean="0"/>
              <a:t> </a:t>
            </a:r>
            <a:r>
              <a:rPr lang="en-US" sz="3100" dirty="0"/>
              <a:t>may be summarily suspended, indefinitely and/or permanently bar from practicing before the LRA. The willful evasion or avoidance of the assessment or payment of tax is a serious violation and a professional misconduct that may be subject to the aforementioned sanctions.</a:t>
            </a:r>
          </a:p>
          <a:p>
            <a:pPr algn="just"/>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7764757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Tax Practitioner 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fontScale="77500" lnSpcReduction="20000"/>
          </a:bodyPr>
          <a:lstStyle/>
          <a:p>
            <a:pPr lvl="0" algn="just" fontAlgn="base"/>
            <a:r>
              <a:rPr lang="en-US" sz="3400" b="1" dirty="0">
                <a:solidFill>
                  <a:prstClr val="black"/>
                </a:solidFill>
              </a:rPr>
              <a:t>Books and Records</a:t>
            </a:r>
            <a:r>
              <a:rPr lang="en-US" sz="3400" dirty="0">
                <a:solidFill>
                  <a:prstClr val="black"/>
                </a:solidFill>
              </a:rPr>
              <a:t>: All licensed </a:t>
            </a:r>
            <a:r>
              <a:rPr lang="en-US" sz="3600" dirty="0"/>
              <a:t>Tax </a:t>
            </a:r>
            <a:r>
              <a:rPr lang="en-US" sz="3600" dirty="0" smtClean="0"/>
              <a:t>Practitioners </a:t>
            </a:r>
            <a:r>
              <a:rPr lang="en-US" sz="3400" dirty="0" smtClean="0">
                <a:solidFill>
                  <a:prstClr val="black"/>
                </a:solidFill>
              </a:rPr>
              <a:t>shall </a:t>
            </a:r>
            <a:r>
              <a:rPr lang="en-US" sz="3400" dirty="0">
                <a:solidFill>
                  <a:prstClr val="black"/>
                </a:solidFill>
              </a:rPr>
              <a:t>be required to maintain their records in accordance with Section 55 of the LRC and the regulations promulgated thereunder.</a:t>
            </a:r>
          </a:p>
          <a:p>
            <a:pPr marL="0" lvl="0" indent="0" algn="just">
              <a:buNone/>
            </a:pPr>
            <a:r>
              <a:rPr lang="en-US" sz="3400" dirty="0">
                <a:solidFill>
                  <a:prstClr val="black"/>
                </a:solidFill>
              </a:rPr>
              <a:t> </a:t>
            </a:r>
          </a:p>
          <a:p>
            <a:pPr lvl="0" algn="just" fontAlgn="base"/>
            <a:r>
              <a:rPr lang="en-US" sz="3400" b="1" dirty="0">
                <a:solidFill>
                  <a:prstClr val="black"/>
                </a:solidFill>
              </a:rPr>
              <a:t>The Offering of Gratuity</a:t>
            </a:r>
            <a:r>
              <a:rPr lang="en-US" sz="3400" dirty="0">
                <a:solidFill>
                  <a:prstClr val="black"/>
                </a:solidFill>
              </a:rPr>
              <a:t>: No licensed </a:t>
            </a:r>
            <a:r>
              <a:rPr lang="en-US" sz="3600" dirty="0"/>
              <a:t>Tax Practitioner </a:t>
            </a:r>
            <a:r>
              <a:rPr lang="en-US" sz="3400" dirty="0" smtClean="0">
                <a:solidFill>
                  <a:prstClr val="black"/>
                </a:solidFill>
              </a:rPr>
              <a:t>or </a:t>
            </a:r>
            <a:r>
              <a:rPr lang="en-US" sz="3400" dirty="0">
                <a:solidFill>
                  <a:prstClr val="black"/>
                </a:solidFill>
              </a:rPr>
              <a:t>anyone acting on behalf of a licensed </a:t>
            </a:r>
            <a:r>
              <a:rPr lang="en-US" sz="3600" dirty="0"/>
              <a:t>Tax Practitioner </a:t>
            </a:r>
            <a:r>
              <a:rPr lang="en-US" sz="3400" dirty="0" smtClean="0">
                <a:solidFill>
                  <a:prstClr val="black"/>
                </a:solidFill>
              </a:rPr>
              <a:t>shall </a:t>
            </a:r>
            <a:r>
              <a:rPr lang="en-US" sz="3400" dirty="0">
                <a:solidFill>
                  <a:prstClr val="black"/>
                </a:solidFill>
              </a:rPr>
              <a:t>offer or pay directly or indirectly to any LRA employee or anyone acting on behalf of an LRA employee or any employee within the employed of any MAC,  gratuity  of any kind whether or not  it could reasonably be expected to directly or indirectly influence the LRA employee’s official actions or judgment, or could reasonably be considered as a reward for any official action or inaction on the part of the LRA employee or anyone acting on behalf of the LRA employee.</a:t>
            </a:r>
          </a:p>
          <a:p>
            <a:pPr algn="just"/>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012267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Specific Violations</a:t>
            </a:r>
          </a:p>
        </p:txBody>
      </p:sp>
      <p:sp>
        <p:nvSpPr>
          <p:cNvPr id="3" name="Content Placeholder 2"/>
          <p:cNvSpPr>
            <a:spLocks noGrp="1"/>
          </p:cNvSpPr>
          <p:nvPr>
            <p:ph idx="1"/>
          </p:nvPr>
        </p:nvSpPr>
        <p:spPr/>
        <p:txBody>
          <a:bodyPr>
            <a:normAutofit fontScale="55000" lnSpcReduction="20000"/>
          </a:bodyPr>
          <a:lstStyle/>
          <a:p>
            <a:pPr lvl="0" algn="just"/>
            <a:endParaRPr lang="en-US" sz="3400" b="1" dirty="0" smtClean="0">
              <a:solidFill>
                <a:prstClr val="black"/>
              </a:solidFill>
            </a:endParaRPr>
          </a:p>
          <a:p>
            <a:pPr marL="0" indent="0" algn="just">
              <a:buNone/>
            </a:pPr>
            <a:r>
              <a:rPr lang="en-US" sz="3200" dirty="0"/>
              <a:t>The following list of specific violations is indicative and not exhaustive. A </a:t>
            </a:r>
            <a:r>
              <a:rPr lang="en-US" sz="3200" dirty="0"/>
              <a:t>Tax Practitioner</a:t>
            </a:r>
            <a:r>
              <a:rPr lang="en-US" sz="3200" dirty="0" smtClean="0"/>
              <a:t> </a:t>
            </a:r>
            <a:r>
              <a:rPr lang="en-US" sz="3200" dirty="0"/>
              <a:t>commits a specific violation if the </a:t>
            </a:r>
            <a:r>
              <a:rPr lang="en-US" sz="3200" dirty="0" smtClean="0"/>
              <a:t>Practitioner</a:t>
            </a:r>
            <a:r>
              <a:rPr lang="en-US" sz="3200" dirty="0" smtClean="0"/>
              <a:t> </a:t>
            </a:r>
            <a:r>
              <a:rPr lang="en-US" sz="3200" dirty="0"/>
              <a:t>-</a:t>
            </a:r>
          </a:p>
          <a:p>
            <a:pPr lvl="0" algn="just" fontAlgn="base"/>
            <a:r>
              <a:rPr lang="en-US" sz="3200" dirty="0"/>
              <a:t>Contravenes the provisions of legislation or regulation relating to the </a:t>
            </a:r>
            <a:r>
              <a:rPr lang="en-US" sz="3200" dirty="0" smtClean="0"/>
              <a:t>practice of taxation.</a:t>
            </a:r>
            <a:endParaRPr lang="en-US" sz="3200" dirty="0"/>
          </a:p>
          <a:p>
            <a:pPr lvl="0" algn="just" fontAlgn="base"/>
            <a:r>
              <a:rPr lang="en-US" sz="3200" dirty="0"/>
              <a:t>Contravenes the LRC</a:t>
            </a:r>
          </a:p>
          <a:p>
            <a:pPr lvl="0" algn="just" fontAlgn="base"/>
            <a:r>
              <a:rPr lang="en-US" sz="3200" dirty="0"/>
              <a:t>Acts in a manner likely to defraud the Government of the Republic of Liberia or a client such as </a:t>
            </a:r>
            <a:r>
              <a:rPr lang="en-US" sz="3200" dirty="0" smtClean="0"/>
              <a:t>false return preparation, </a:t>
            </a:r>
            <a:r>
              <a:rPr lang="en-US" sz="3200" dirty="0"/>
              <a:t>false invoicing, under </a:t>
            </a:r>
            <a:r>
              <a:rPr lang="en-US" sz="3200" dirty="0" smtClean="0"/>
              <a:t>reporting income, over stating expenses, tax </a:t>
            </a:r>
            <a:r>
              <a:rPr lang="en-US" sz="3200" dirty="0"/>
              <a:t>evasion, tax avoidance </a:t>
            </a:r>
            <a:r>
              <a:rPr lang="en-US" sz="3200" dirty="0" err="1"/>
              <a:t>etc</a:t>
            </a:r>
            <a:endParaRPr lang="en-US" sz="3200" dirty="0"/>
          </a:p>
          <a:p>
            <a:pPr lvl="0" algn="just" fontAlgn="base"/>
            <a:r>
              <a:rPr lang="en-US" sz="3200" dirty="0"/>
              <a:t>Conspires with others in planning to defraud the Government of the Republic of Liberia</a:t>
            </a:r>
          </a:p>
          <a:p>
            <a:pPr lvl="0" algn="just" fontAlgn="base"/>
            <a:r>
              <a:rPr lang="en-US" sz="3200" dirty="0"/>
              <a:t>Fails to comply with this regulation and related laws.</a:t>
            </a:r>
          </a:p>
          <a:p>
            <a:pPr lvl="0" algn="just" fontAlgn="base"/>
            <a:r>
              <a:rPr lang="en-US" sz="3200" dirty="0"/>
              <a:t>Becomes financially insolvent or bankrupt.</a:t>
            </a:r>
          </a:p>
          <a:p>
            <a:pPr lvl="0" algn="just" fontAlgn="base"/>
            <a:r>
              <a:rPr lang="en-US" sz="3200" dirty="0"/>
              <a:t>Commits or is involved in any criminal activity whilst licensed as a </a:t>
            </a:r>
            <a:r>
              <a:rPr lang="en-US" sz="3200" dirty="0"/>
              <a:t>Tax Practitioner </a:t>
            </a:r>
            <a:endParaRPr lang="en-US" sz="3200" dirty="0"/>
          </a:p>
          <a:p>
            <a:pPr lvl="0" algn="just" fontAlgn="base"/>
            <a:r>
              <a:rPr lang="en-US" sz="3200" dirty="0"/>
              <a:t>Fails to maintain a current tax clearance</a:t>
            </a:r>
          </a:p>
          <a:p>
            <a:pPr lvl="0" algn="just" fontAlgn="base"/>
            <a:r>
              <a:rPr lang="en-US" sz="3200" dirty="0"/>
              <a:t>Is no longer qualified under this regulation</a:t>
            </a:r>
          </a:p>
          <a:p>
            <a:pPr algn="just"/>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4033010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fontScale="90000"/>
          </a:bodyPr>
          <a:lstStyle/>
          <a:p>
            <a:r>
              <a:rPr lang="en-US" b="1" dirty="0"/>
              <a:t>Range of Sanctions for Violation of the Professional Duties and Obligation and for committing any of the Specific Violations</a:t>
            </a:r>
            <a:endParaRPr lang="en-US" dirty="0"/>
          </a:p>
        </p:txBody>
      </p:sp>
      <p:sp>
        <p:nvSpPr>
          <p:cNvPr id="3" name="Content Placeholder 2"/>
          <p:cNvSpPr>
            <a:spLocks noGrp="1"/>
          </p:cNvSpPr>
          <p:nvPr>
            <p:ph idx="1"/>
          </p:nvPr>
        </p:nvSpPr>
        <p:spPr/>
        <p:txBody>
          <a:bodyPr>
            <a:normAutofit fontScale="62500" lnSpcReduction="20000"/>
          </a:bodyPr>
          <a:lstStyle/>
          <a:p>
            <a:pPr lvl="0" algn="just"/>
            <a:endParaRPr lang="en-US" sz="3400" b="1" dirty="0" smtClean="0">
              <a:solidFill>
                <a:prstClr val="black"/>
              </a:solidFill>
            </a:endParaRPr>
          </a:p>
          <a:p>
            <a:pPr lvl="0" algn="just"/>
            <a:r>
              <a:rPr lang="en-US" sz="4200" dirty="0">
                <a:solidFill>
                  <a:prstClr val="black"/>
                </a:solidFill>
              </a:rPr>
              <a:t>The LRA may </a:t>
            </a:r>
            <a:r>
              <a:rPr lang="en-US" sz="4200" b="1" dirty="0">
                <a:solidFill>
                  <a:prstClr val="black"/>
                </a:solidFill>
              </a:rPr>
              <a:t>censure, suspend, revoke </a:t>
            </a:r>
            <a:r>
              <a:rPr lang="en-US" sz="4200" dirty="0">
                <a:solidFill>
                  <a:prstClr val="black"/>
                </a:solidFill>
              </a:rPr>
              <a:t>the license of, or disbar any </a:t>
            </a:r>
            <a:r>
              <a:rPr lang="en-US" sz="4400" dirty="0"/>
              <a:t>Tax </a:t>
            </a:r>
            <a:r>
              <a:rPr lang="en-US" sz="4400" dirty="0" smtClean="0"/>
              <a:t>Practitioner</a:t>
            </a:r>
            <a:r>
              <a:rPr lang="en-US" sz="4200" dirty="0" smtClean="0">
                <a:solidFill>
                  <a:prstClr val="black"/>
                </a:solidFill>
              </a:rPr>
              <a:t>, </a:t>
            </a:r>
            <a:r>
              <a:rPr lang="en-US" sz="4200" dirty="0">
                <a:solidFill>
                  <a:prstClr val="black"/>
                </a:solidFill>
              </a:rPr>
              <a:t>from practicing before the LRA if the individual is unethical, incompetent, disreputable, or fails to comply with any tax or revenue related regulations including this regulation or with intent to defraud, willfully and knowingly misleads or threatens a client or prospective client. </a:t>
            </a:r>
          </a:p>
          <a:p>
            <a:pPr marL="0" lvl="0" indent="0" algn="just">
              <a:buNone/>
            </a:pPr>
            <a:endParaRPr lang="en-US" sz="4200" dirty="0">
              <a:solidFill>
                <a:prstClr val="black"/>
              </a:solidFill>
            </a:endParaRPr>
          </a:p>
          <a:p>
            <a:pPr lvl="0" algn="just"/>
            <a:r>
              <a:rPr lang="en-US" sz="4200" dirty="0">
                <a:solidFill>
                  <a:prstClr val="black"/>
                </a:solidFill>
              </a:rPr>
              <a:t>The LRA may also imposed a monetary penalty for an individual, and/or the employer of any individual subject to this regulation if (</a:t>
            </a:r>
            <a:r>
              <a:rPr lang="en-US" sz="4200" dirty="0" err="1">
                <a:solidFill>
                  <a:prstClr val="black"/>
                </a:solidFill>
              </a:rPr>
              <a:t>i</a:t>
            </a:r>
            <a:r>
              <a:rPr lang="en-US" sz="4200" dirty="0">
                <a:solidFill>
                  <a:prstClr val="black"/>
                </a:solidFill>
              </a:rPr>
              <a:t>) the violations occurred in connection with the individual’s activities on behalf of the employer and (ii) the employer knew or reasonably should have known of the individual’s conduct</a:t>
            </a:r>
          </a:p>
          <a:p>
            <a:pPr algn="just"/>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014797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Role of the </a:t>
            </a:r>
            <a:r>
              <a:rPr lang="en-US" b="1" dirty="0" smtClean="0"/>
              <a:t>Liberia Institute of Tax Practitioners</a:t>
            </a:r>
            <a:endParaRPr lang="en-US" dirty="0"/>
          </a:p>
        </p:txBody>
      </p:sp>
      <p:sp>
        <p:nvSpPr>
          <p:cNvPr id="3" name="Content Placeholder 2"/>
          <p:cNvSpPr>
            <a:spLocks noGrp="1"/>
          </p:cNvSpPr>
          <p:nvPr>
            <p:ph idx="1"/>
          </p:nvPr>
        </p:nvSpPr>
        <p:spPr/>
        <p:txBody>
          <a:bodyPr>
            <a:normAutofit fontScale="62500" lnSpcReduction="20000"/>
          </a:bodyPr>
          <a:lstStyle/>
          <a:p>
            <a:pPr lvl="0" algn="just"/>
            <a:endParaRPr lang="en-US" sz="3400" b="1" dirty="0" smtClean="0">
              <a:solidFill>
                <a:prstClr val="black"/>
              </a:solidFill>
            </a:endParaRPr>
          </a:p>
          <a:p>
            <a:pPr lvl="0" algn="just" fontAlgn="base"/>
            <a:r>
              <a:rPr lang="en-US" sz="3800" dirty="0">
                <a:solidFill>
                  <a:prstClr val="black"/>
                </a:solidFill>
              </a:rPr>
              <a:t>A </a:t>
            </a:r>
            <a:r>
              <a:rPr lang="en-US" sz="3800" b="1" dirty="0">
                <a:solidFill>
                  <a:prstClr val="black"/>
                </a:solidFill>
              </a:rPr>
              <a:t>majority of licensed </a:t>
            </a:r>
            <a:r>
              <a:rPr lang="en-US" sz="3800" b="1" dirty="0" smtClean="0">
                <a:solidFill>
                  <a:prstClr val="black"/>
                </a:solidFill>
              </a:rPr>
              <a:t>Tax Practitioner </a:t>
            </a:r>
            <a:r>
              <a:rPr lang="en-US" sz="3800" dirty="0" smtClean="0">
                <a:solidFill>
                  <a:prstClr val="black"/>
                </a:solidFill>
              </a:rPr>
              <a:t>may </a:t>
            </a:r>
            <a:r>
              <a:rPr lang="en-US" sz="3800" b="1" dirty="0">
                <a:solidFill>
                  <a:prstClr val="black"/>
                </a:solidFill>
              </a:rPr>
              <a:t>establish </a:t>
            </a:r>
            <a:r>
              <a:rPr lang="en-US" sz="3800" dirty="0">
                <a:solidFill>
                  <a:prstClr val="black"/>
                </a:solidFill>
              </a:rPr>
              <a:t>or </a:t>
            </a:r>
            <a:r>
              <a:rPr lang="en-US" sz="3800" b="1" dirty="0">
                <a:solidFill>
                  <a:prstClr val="black"/>
                </a:solidFill>
              </a:rPr>
              <a:t>continue</a:t>
            </a:r>
            <a:r>
              <a:rPr lang="en-US" sz="3800" dirty="0">
                <a:solidFill>
                  <a:prstClr val="black"/>
                </a:solidFill>
              </a:rPr>
              <a:t> the existing </a:t>
            </a:r>
            <a:r>
              <a:rPr lang="en-US" sz="3800" dirty="0" smtClean="0">
                <a:solidFill>
                  <a:prstClr val="black"/>
                </a:solidFill>
              </a:rPr>
              <a:t>of the Liberia Institute of Tax Practitioners (LITP)</a:t>
            </a:r>
            <a:endParaRPr lang="en-US" sz="3800" dirty="0">
              <a:solidFill>
                <a:prstClr val="black"/>
              </a:solidFill>
            </a:endParaRPr>
          </a:p>
          <a:p>
            <a:pPr lvl="0" algn="just" fontAlgn="base"/>
            <a:r>
              <a:rPr lang="en-US" sz="3800" dirty="0">
                <a:solidFill>
                  <a:prstClr val="black"/>
                </a:solidFill>
              </a:rPr>
              <a:t>The </a:t>
            </a:r>
            <a:r>
              <a:rPr lang="en-US" sz="3800" dirty="0" smtClean="0">
                <a:solidFill>
                  <a:prstClr val="black"/>
                </a:solidFill>
              </a:rPr>
              <a:t>LITP may </a:t>
            </a:r>
            <a:r>
              <a:rPr lang="en-US" sz="3800" dirty="0">
                <a:solidFill>
                  <a:prstClr val="black"/>
                </a:solidFill>
              </a:rPr>
              <a:t>have </a:t>
            </a:r>
            <a:r>
              <a:rPr lang="en-US" sz="3800" dirty="0" smtClean="0">
                <a:solidFill>
                  <a:prstClr val="black"/>
                </a:solidFill>
              </a:rPr>
              <a:t>or seek to have input </a:t>
            </a:r>
            <a:r>
              <a:rPr lang="en-US" sz="3800" dirty="0">
                <a:solidFill>
                  <a:prstClr val="black"/>
                </a:solidFill>
              </a:rPr>
              <a:t>into the design and content of the licensing examination</a:t>
            </a:r>
          </a:p>
          <a:p>
            <a:pPr lvl="0" algn="just" fontAlgn="base"/>
            <a:r>
              <a:rPr lang="en-US" sz="3800" dirty="0">
                <a:solidFill>
                  <a:prstClr val="black"/>
                </a:solidFill>
              </a:rPr>
              <a:t>The </a:t>
            </a:r>
            <a:r>
              <a:rPr lang="en-US" sz="3800" dirty="0" smtClean="0">
                <a:solidFill>
                  <a:prstClr val="black"/>
                </a:solidFill>
              </a:rPr>
              <a:t>LITP may </a:t>
            </a:r>
            <a:r>
              <a:rPr lang="en-US" sz="3800" dirty="0">
                <a:solidFill>
                  <a:prstClr val="black"/>
                </a:solidFill>
              </a:rPr>
              <a:t>have a role in the preparation or training for the </a:t>
            </a:r>
            <a:r>
              <a:rPr lang="en-US" sz="4000" dirty="0"/>
              <a:t>Tax Practitioner </a:t>
            </a:r>
            <a:r>
              <a:rPr lang="en-US" sz="3800" dirty="0" smtClean="0">
                <a:solidFill>
                  <a:prstClr val="black"/>
                </a:solidFill>
              </a:rPr>
              <a:t>examination</a:t>
            </a:r>
            <a:endParaRPr lang="en-US" sz="3800" dirty="0">
              <a:solidFill>
                <a:prstClr val="black"/>
              </a:solidFill>
            </a:endParaRPr>
          </a:p>
          <a:p>
            <a:pPr lvl="0" algn="just" fontAlgn="base"/>
            <a:r>
              <a:rPr lang="en-US" sz="3800" dirty="0">
                <a:solidFill>
                  <a:prstClr val="black"/>
                </a:solidFill>
              </a:rPr>
              <a:t>In order to protect the client’s interest, the </a:t>
            </a:r>
            <a:r>
              <a:rPr lang="en-US" sz="3800" dirty="0" smtClean="0">
                <a:solidFill>
                  <a:prstClr val="black"/>
                </a:solidFill>
              </a:rPr>
              <a:t>LITP </a:t>
            </a:r>
            <a:r>
              <a:rPr lang="en-US" sz="3800" dirty="0">
                <a:solidFill>
                  <a:prstClr val="black"/>
                </a:solidFill>
              </a:rPr>
              <a:t>must establish customized domestic standards of best practice on a national basis, taking into account international and ECOWAS region best practices</a:t>
            </a:r>
          </a:p>
          <a:p>
            <a:pPr lvl="0" algn="just" fontAlgn="base"/>
            <a:r>
              <a:rPr lang="en-US" sz="3800" dirty="0">
                <a:solidFill>
                  <a:prstClr val="black"/>
                </a:solidFill>
              </a:rPr>
              <a:t>The </a:t>
            </a:r>
            <a:r>
              <a:rPr lang="en-US" sz="3800" dirty="0" smtClean="0">
                <a:solidFill>
                  <a:prstClr val="black"/>
                </a:solidFill>
              </a:rPr>
              <a:t>LITP should </a:t>
            </a:r>
            <a:r>
              <a:rPr lang="en-US" sz="3800" dirty="0">
                <a:solidFill>
                  <a:prstClr val="black"/>
                </a:solidFill>
              </a:rPr>
              <a:t>establish a code of professional conduct for its members and a means of monitoring and recording compliance and misconduct in a transparent auditable, verifiable, and fair manner</a:t>
            </a:r>
          </a:p>
          <a:p>
            <a:pPr lvl="0" algn="just"/>
            <a:endParaRPr lang="en-US" sz="3800" dirty="0">
              <a:solidFill>
                <a:prstClr val="black"/>
              </a:solidFill>
            </a:endParaRPr>
          </a:p>
          <a:p>
            <a:pPr algn="just"/>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778472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Once licensed, </a:t>
            </a:r>
            <a:r>
              <a:rPr lang="en-US" b="1" dirty="0"/>
              <a:t>Tax Practitioner Must </a:t>
            </a:r>
            <a:r>
              <a:rPr lang="en-US" b="1" dirty="0"/>
              <a:t>Follow the Following Best Practice</a:t>
            </a:r>
            <a:r>
              <a:rPr lang="en-US" dirty="0"/>
              <a:t>:</a:t>
            </a:r>
          </a:p>
        </p:txBody>
      </p:sp>
      <p:sp>
        <p:nvSpPr>
          <p:cNvPr id="3" name="Content Placeholder 2"/>
          <p:cNvSpPr>
            <a:spLocks noGrp="1"/>
          </p:cNvSpPr>
          <p:nvPr>
            <p:ph idx="1"/>
          </p:nvPr>
        </p:nvSpPr>
        <p:spPr/>
        <p:txBody>
          <a:bodyPr>
            <a:normAutofit lnSpcReduction="10000"/>
          </a:bodyPr>
          <a:lstStyle/>
          <a:p>
            <a:pPr lvl="0" algn="just"/>
            <a:r>
              <a:rPr lang="en-US" sz="3400" dirty="0" smtClean="0">
                <a:solidFill>
                  <a:prstClr val="black"/>
                </a:solidFill>
              </a:rPr>
              <a:t>Tax Practitioner must communicate clearly with the client regarding the terms of the engagement</a:t>
            </a:r>
          </a:p>
          <a:p>
            <a:pPr lvl="0" algn="just"/>
            <a:r>
              <a:rPr lang="en-US" sz="3400" dirty="0" smtClean="0">
                <a:solidFill>
                  <a:prstClr val="black"/>
                </a:solidFill>
              </a:rPr>
              <a:t>Tax Practitioners must advice clients regarding the meaning of any conclusion reached by a person subject to an administrative regulation</a:t>
            </a:r>
          </a:p>
          <a:p>
            <a:pPr lvl="0" algn="just"/>
            <a:r>
              <a:rPr lang="en-US" sz="3400" dirty="0">
                <a:solidFill>
                  <a:prstClr val="black"/>
                </a:solidFill>
              </a:rPr>
              <a:t>Tax </a:t>
            </a:r>
            <a:r>
              <a:rPr lang="en-US" sz="3400" dirty="0" smtClean="0">
                <a:solidFill>
                  <a:prstClr val="black"/>
                </a:solidFill>
              </a:rPr>
              <a:t>Practitioner must advice clients about any adverse consequences, including but not limited to accuracy of related penalties or of relying upon the advice of the Practitioner</a:t>
            </a:r>
          </a:p>
          <a:p>
            <a:pPr marL="0" lvl="0" indent="0" algn="just">
              <a:buNone/>
            </a:pPr>
            <a:endParaRPr lang="en-US" sz="3400" dirty="0" smtClean="0">
              <a:solidFill>
                <a:prstClr val="black"/>
              </a:solidFill>
            </a:endParaRPr>
          </a:p>
          <a:p>
            <a:pPr lvl="0" algn="just" fontAlgn="base"/>
            <a:endParaRPr lang="en-US" dirty="0" smtClean="0"/>
          </a:p>
          <a:p>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987999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 Reliance for the Promulgation of the Regulation</a:t>
            </a:r>
            <a:endParaRPr lang="en-US" b="1" dirty="0"/>
          </a:p>
        </p:txBody>
      </p:sp>
      <p:sp>
        <p:nvSpPr>
          <p:cNvPr id="3" name="Content Placeholder 2"/>
          <p:cNvSpPr>
            <a:spLocks noGrp="1"/>
          </p:cNvSpPr>
          <p:nvPr>
            <p:ph idx="1"/>
          </p:nvPr>
        </p:nvSpPr>
        <p:spPr/>
        <p:txBody>
          <a:bodyPr/>
          <a:lstStyle/>
          <a:p>
            <a:r>
              <a:rPr lang="en-US" dirty="0" smtClean="0"/>
              <a:t>Section 1500 or Liberia Revenue Code (LRC)</a:t>
            </a:r>
          </a:p>
          <a:p>
            <a:r>
              <a:rPr lang="en-US" dirty="0" smtClean="0"/>
              <a:t>Section 21(1)(a) &amp; (b) of the LRA Act of 2013</a:t>
            </a:r>
          </a:p>
          <a:p>
            <a:r>
              <a:rPr lang="en-US" dirty="0" smtClean="0"/>
              <a:t>Section 8(1) of the LRA Act</a:t>
            </a:r>
          </a:p>
          <a:p>
            <a:r>
              <a:rPr lang="en-US" dirty="0" smtClean="0"/>
              <a:t>Section 7(2)(</a:t>
            </a:r>
            <a:r>
              <a:rPr lang="en-US" dirty="0" err="1" smtClean="0"/>
              <a:t>i</a:t>
            </a:r>
            <a:r>
              <a:rPr lang="en-US" dirty="0" smtClean="0"/>
              <a:t>) of the LRA Act</a:t>
            </a:r>
            <a:endParaRPr lang="en-US" dirty="0"/>
          </a:p>
        </p:txBody>
      </p:sp>
    </p:spTree>
    <p:extLst>
      <p:ext uri="{BB962C8B-B14F-4D97-AF65-F5344CB8AC3E}">
        <p14:creationId xmlns:p14="http://schemas.microsoft.com/office/powerpoint/2010/main" val="3964808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Once licensed, </a:t>
            </a:r>
            <a:r>
              <a:rPr lang="en-US" b="1" dirty="0"/>
              <a:t>Tax Practitioner Must </a:t>
            </a:r>
            <a:r>
              <a:rPr lang="en-US" b="1" dirty="0"/>
              <a:t>Follow the Following Best </a:t>
            </a:r>
            <a:r>
              <a:rPr lang="en-US" b="1" dirty="0" smtClean="0"/>
              <a:t>Practice</a:t>
            </a:r>
            <a:r>
              <a:rPr lang="en-US" dirty="0"/>
              <a:t> </a:t>
            </a:r>
            <a:r>
              <a:rPr lang="en-US" dirty="0" smtClean="0"/>
              <a:t>Cont’d</a:t>
            </a:r>
            <a:endParaRPr lang="en-US" dirty="0"/>
          </a:p>
        </p:txBody>
      </p:sp>
      <p:sp>
        <p:nvSpPr>
          <p:cNvPr id="3" name="Content Placeholder 2"/>
          <p:cNvSpPr>
            <a:spLocks noGrp="1"/>
          </p:cNvSpPr>
          <p:nvPr>
            <p:ph idx="1"/>
          </p:nvPr>
        </p:nvSpPr>
        <p:spPr>
          <a:xfrm>
            <a:off x="838200" y="1825625"/>
            <a:ext cx="10515600" cy="4795512"/>
          </a:xfrm>
        </p:spPr>
        <p:txBody>
          <a:bodyPr>
            <a:normAutofit/>
          </a:bodyPr>
          <a:lstStyle/>
          <a:p>
            <a:pPr lvl="0" algn="just"/>
            <a:r>
              <a:rPr lang="en-US" sz="3000" dirty="0" smtClean="0">
                <a:solidFill>
                  <a:prstClr val="black"/>
                </a:solidFill>
              </a:rPr>
              <a:t>Tax Practitioner must always be accountable and act fairly, transparently equitably and with integrity when servicing clients and practicing before the LRA</a:t>
            </a:r>
            <a:endParaRPr lang="en-US" sz="3000" dirty="0" smtClean="0"/>
          </a:p>
          <a:p>
            <a:pPr lvl="0" algn="just" fontAlgn="base"/>
            <a:r>
              <a:rPr lang="en-US" sz="3000" dirty="0" smtClean="0"/>
              <a:t>Tax Practitioner </a:t>
            </a:r>
            <a:r>
              <a:rPr lang="en-US" sz="3000" dirty="0" smtClean="0"/>
              <a:t>must demonstrate continuing financial stability.</a:t>
            </a:r>
          </a:p>
          <a:p>
            <a:pPr lvl="0" algn="just" fontAlgn="base"/>
            <a:r>
              <a:rPr lang="en-US" sz="3000" dirty="0" smtClean="0"/>
              <a:t>Tax </a:t>
            </a:r>
            <a:r>
              <a:rPr lang="en-US" sz="3000" dirty="0"/>
              <a:t>Practitioner </a:t>
            </a:r>
            <a:r>
              <a:rPr lang="en-US" sz="3000" dirty="0" smtClean="0"/>
              <a:t>must </a:t>
            </a:r>
            <a:r>
              <a:rPr lang="en-US" sz="3000" dirty="0"/>
              <a:t>remain tax compliant</a:t>
            </a:r>
          </a:p>
          <a:p>
            <a:pPr lvl="0" algn="just" fontAlgn="base"/>
            <a:r>
              <a:rPr lang="en-US" sz="3000" dirty="0"/>
              <a:t>Tax Practitioner </a:t>
            </a:r>
            <a:r>
              <a:rPr lang="en-US" sz="3000" dirty="0" smtClean="0"/>
              <a:t>must </a:t>
            </a:r>
            <a:r>
              <a:rPr lang="en-US" sz="3000" dirty="0"/>
              <a:t>demonstrate high level of professional competence and integrity at all time</a:t>
            </a:r>
          </a:p>
          <a:p>
            <a:pPr lvl="0" algn="just" fontAlgn="base"/>
            <a:r>
              <a:rPr lang="en-US" sz="3000" dirty="0"/>
              <a:t>Tax Practitioner </a:t>
            </a:r>
            <a:r>
              <a:rPr lang="en-US" sz="3000" dirty="0" smtClean="0"/>
              <a:t>must </a:t>
            </a:r>
            <a:r>
              <a:rPr lang="en-US" sz="3000" dirty="0"/>
              <a:t>be in compliance with the LRC, regulations promulgated thereunder and related laws</a:t>
            </a:r>
          </a:p>
          <a:p>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054541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Transitional Provision</a:t>
            </a:r>
            <a:endParaRPr lang="en-US" dirty="0"/>
          </a:p>
        </p:txBody>
      </p:sp>
      <p:sp>
        <p:nvSpPr>
          <p:cNvPr id="3" name="Content Placeholder 2"/>
          <p:cNvSpPr>
            <a:spLocks noGrp="1"/>
          </p:cNvSpPr>
          <p:nvPr>
            <p:ph idx="1"/>
          </p:nvPr>
        </p:nvSpPr>
        <p:spPr/>
        <p:txBody>
          <a:bodyPr>
            <a:normAutofit fontScale="85000" lnSpcReduction="20000"/>
          </a:bodyPr>
          <a:lstStyle/>
          <a:p>
            <a:pPr lvl="0" algn="just"/>
            <a:endParaRPr lang="en-US" sz="3400" b="1" dirty="0" smtClean="0">
              <a:solidFill>
                <a:prstClr val="black"/>
              </a:solidFill>
            </a:endParaRPr>
          </a:p>
          <a:p>
            <a:pPr algn="just"/>
            <a:r>
              <a:rPr lang="en-US" dirty="0"/>
              <a:t>Within six months of coming into effect of this regulation, all existing </a:t>
            </a:r>
            <a:r>
              <a:rPr lang="en-US" dirty="0">
                <a:solidFill>
                  <a:prstClr val="black"/>
                </a:solidFill>
              </a:rPr>
              <a:t>Tax </a:t>
            </a:r>
            <a:r>
              <a:rPr lang="en-US" dirty="0" smtClean="0">
                <a:solidFill>
                  <a:prstClr val="black"/>
                </a:solidFill>
              </a:rPr>
              <a:t>Practitioners vetted and qualified to be licensed under the One Time Grandfather Clause Program jointly administered by the LRA &amp; LITP </a:t>
            </a:r>
            <a:r>
              <a:rPr lang="en-US" dirty="0" smtClean="0"/>
              <a:t>will </a:t>
            </a:r>
            <a:r>
              <a:rPr lang="en-US" dirty="0"/>
              <a:t>be required to </a:t>
            </a:r>
            <a:r>
              <a:rPr lang="en-US" dirty="0" smtClean="0"/>
              <a:t>obtain </a:t>
            </a:r>
            <a:r>
              <a:rPr lang="en-US" dirty="0"/>
              <a:t>their license. </a:t>
            </a:r>
          </a:p>
          <a:p>
            <a:pPr marL="0" indent="0" algn="just">
              <a:buNone/>
            </a:pPr>
            <a:endParaRPr lang="en-US" sz="1900" dirty="0"/>
          </a:p>
          <a:p>
            <a:pPr algn="just"/>
            <a:r>
              <a:rPr lang="en-US" dirty="0"/>
              <a:t>A person currently carrying on business as a </a:t>
            </a:r>
            <a:r>
              <a:rPr lang="en-US" dirty="0">
                <a:solidFill>
                  <a:prstClr val="black"/>
                </a:solidFill>
              </a:rPr>
              <a:t>Tax Practitioner </a:t>
            </a:r>
            <a:r>
              <a:rPr lang="en-US" dirty="0" smtClean="0"/>
              <a:t>who </a:t>
            </a:r>
            <a:r>
              <a:rPr lang="en-US" dirty="0"/>
              <a:t>does not satisfy all of the licensing requirements established herein and/or fails to obtain an applicable </a:t>
            </a:r>
            <a:r>
              <a:rPr lang="en-US" dirty="0">
                <a:solidFill>
                  <a:prstClr val="black"/>
                </a:solidFill>
              </a:rPr>
              <a:t>Tax Practitioner </a:t>
            </a:r>
            <a:r>
              <a:rPr lang="en-US" dirty="0" smtClean="0"/>
              <a:t>license </a:t>
            </a:r>
            <a:r>
              <a:rPr lang="en-US" dirty="0"/>
              <a:t>shall be prohibited from carrying out </a:t>
            </a:r>
            <a:r>
              <a:rPr lang="en-US" dirty="0">
                <a:solidFill>
                  <a:prstClr val="black"/>
                </a:solidFill>
              </a:rPr>
              <a:t>Tax Practitioner</a:t>
            </a:r>
            <a:r>
              <a:rPr lang="en-US" dirty="0" smtClean="0"/>
              <a:t> </a:t>
            </a:r>
            <a:r>
              <a:rPr lang="en-US" dirty="0"/>
              <a:t>activities before the LRA or in any way and at any place within the Republic of Liberia. For the avoidance of doubt, no one shall be prohibited from carrying on any </a:t>
            </a:r>
            <a:r>
              <a:rPr lang="en-US" dirty="0">
                <a:solidFill>
                  <a:prstClr val="black"/>
                </a:solidFill>
              </a:rPr>
              <a:t>Tax Practitioner </a:t>
            </a:r>
            <a:r>
              <a:rPr lang="en-US" dirty="0" smtClean="0"/>
              <a:t>activities </a:t>
            </a:r>
            <a:r>
              <a:rPr lang="en-US" dirty="0"/>
              <a:t>for reason of lack of license until the last day of the sixth month as of the Effective Date of this Regulations.  </a:t>
            </a:r>
          </a:p>
          <a:p>
            <a:pPr marL="0" indent="0">
              <a:buNone/>
            </a:pPr>
            <a:r>
              <a:rPr lang="en-US" dirty="0"/>
              <a:t> </a:t>
            </a:r>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424624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EFFECTIVE DATE</a:t>
            </a:r>
            <a:endParaRPr lang="en-US" dirty="0"/>
          </a:p>
        </p:txBody>
      </p:sp>
      <p:sp>
        <p:nvSpPr>
          <p:cNvPr id="3" name="Content Placeholder 2"/>
          <p:cNvSpPr>
            <a:spLocks noGrp="1"/>
          </p:cNvSpPr>
          <p:nvPr>
            <p:ph idx="1"/>
          </p:nvPr>
        </p:nvSpPr>
        <p:spPr/>
        <p:txBody>
          <a:bodyPr>
            <a:normAutofit/>
          </a:bodyPr>
          <a:lstStyle/>
          <a:p>
            <a:pPr lvl="0" algn="just"/>
            <a:endParaRPr lang="en-US" sz="3400" b="1" dirty="0" smtClean="0">
              <a:solidFill>
                <a:prstClr val="black"/>
              </a:solidFill>
            </a:endParaRPr>
          </a:p>
          <a:p>
            <a:pPr algn="just"/>
            <a:r>
              <a:rPr lang="en-US" dirty="0"/>
              <a:t>This Regulation shall become </a:t>
            </a:r>
            <a:r>
              <a:rPr lang="en-US" b="1" dirty="0"/>
              <a:t>effective one (1) month </a:t>
            </a:r>
            <a:r>
              <a:rPr lang="en-US" dirty="0"/>
              <a:t>as of the date of its </a:t>
            </a:r>
            <a:r>
              <a:rPr lang="en-US" b="1" dirty="0"/>
              <a:t>signature by the Commissioner General </a:t>
            </a:r>
            <a:r>
              <a:rPr lang="en-US" dirty="0"/>
              <a:t>and publication by the </a:t>
            </a:r>
            <a:r>
              <a:rPr lang="en-US" b="1" dirty="0"/>
              <a:t>Ministry of Foreign Affairs</a:t>
            </a:r>
            <a:r>
              <a:rPr lang="en-US" dirty="0"/>
              <a:t>.</a:t>
            </a:r>
          </a:p>
          <a:p>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547622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4980" y="801057"/>
            <a:ext cx="10515600" cy="4351338"/>
          </a:xfrm>
        </p:spPr>
        <p:txBody>
          <a:bodyPr>
            <a:normAutofit/>
          </a:bodyPr>
          <a:lstStyle/>
          <a:p>
            <a:pPr lvl="0" algn="just"/>
            <a:endParaRPr lang="en-US" sz="3400" b="1" dirty="0" smtClean="0">
              <a:solidFill>
                <a:prstClr val="black"/>
              </a:solidFill>
            </a:endParaRPr>
          </a:p>
          <a:p>
            <a:pPr marL="0" indent="0" algn="ctr">
              <a:buNone/>
            </a:pPr>
            <a:r>
              <a:rPr lang="en-US" sz="9600" dirty="0" smtClean="0">
                <a:solidFill>
                  <a:srgbClr val="FF0000"/>
                </a:solidFill>
                <a:latin typeface="French Script MT" panose="03020402040607040605" pitchFamily="66" charset="0"/>
              </a:rPr>
              <a:t>The End, </a:t>
            </a:r>
          </a:p>
          <a:p>
            <a:pPr algn="just"/>
            <a:r>
              <a:rPr lang="en-US" sz="8000" dirty="0" smtClean="0">
                <a:solidFill>
                  <a:srgbClr val="002060"/>
                </a:solidFill>
                <a:latin typeface="French Script MT" panose="03020402040607040605" pitchFamily="66" charset="0"/>
              </a:rPr>
              <a:t>Thank you for Participating any Question?</a:t>
            </a:r>
            <a:endParaRPr lang="en-US" sz="8000" dirty="0">
              <a:solidFill>
                <a:srgbClr val="002060"/>
              </a:solidFill>
              <a:latin typeface="French Script MT" panose="03020402040607040605" pitchFamily="66" charset="0"/>
            </a:endParaRPr>
          </a:p>
          <a:p>
            <a:endParaRPr lang="en-US" dirty="0"/>
          </a:p>
          <a:p>
            <a:pPr marL="0" indent="0" algn="just">
              <a:buNone/>
            </a:pPr>
            <a:endParaRPr lang="en-US" dirty="0"/>
          </a:p>
          <a:p>
            <a:pPr marL="0" lv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76325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fontScale="90000"/>
          </a:bodyPr>
          <a:lstStyle/>
          <a:p>
            <a:r>
              <a:rPr lang="en-US" b="1" dirty="0"/>
              <a:t>The Purpose of the </a:t>
            </a:r>
            <a:r>
              <a:rPr lang="en-US" b="1" dirty="0" smtClean="0"/>
              <a:t>Tax Practitioner </a:t>
            </a:r>
            <a:r>
              <a:rPr lang="en-US" b="1" dirty="0" smtClean="0"/>
              <a:t>Licensing </a:t>
            </a:r>
            <a:r>
              <a:rPr lang="en-US" b="1" dirty="0"/>
              <a:t>and Administrative </a:t>
            </a:r>
            <a:r>
              <a:rPr lang="en-US" b="1" dirty="0" smtClean="0"/>
              <a:t>Regulation Legal Reliance for the Promulgation of the Regulation</a:t>
            </a:r>
            <a:endParaRPr lang="en-US" b="1" dirty="0"/>
          </a:p>
        </p:txBody>
      </p:sp>
      <p:sp>
        <p:nvSpPr>
          <p:cNvPr id="3" name="Content Placeholder 2"/>
          <p:cNvSpPr>
            <a:spLocks noGrp="1"/>
          </p:cNvSpPr>
          <p:nvPr>
            <p:ph idx="1"/>
          </p:nvPr>
        </p:nvSpPr>
        <p:spPr>
          <a:xfrm>
            <a:off x="838200" y="2015613"/>
            <a:ext cx="10515600" cy="4161350"/>
          </a:xfrm>
        </p:spPr>
        <p:txBody>
          <a:bodyPr>
            <a:normAutofit fontScale="92500" lnSpcReduction="10000"/>
          </a:bodyPr>
          <a:lstStyle/>
          <a:p>
            <a:pPr lvl="0"/>
            <a:endParaRPr lang="en-US" dirty="0" smtClean="0"/>
          </a:p>
          <a:p>
            <a:pPr lvl="0" algn="just"/>
            <a:r>
              <a:rPr lang="en-US" dirty="0" smtClean="0"/>
              <a:t>To </a:t>
            </a:r>
            <a:r>
              <a:rPr lang="en-US" dirty="0"/>
              <a:t>promote </a:t>
            </a:r>
            <a:r>
              <a:rPr lang="en-US" b="1" dirty="0"/>
              <a:t>professionalism</a:t>
            </a:r>
            <a:r>
              <a:rPr lang="en-US" dirty="0"/>
              <a:t>, </a:t>
            </a:r>
            <a:r>
              <a:rPr lang="en-US" b="1" dirty="0"/>
              <a:t>integrity, and accountability </a:t>
            </a:r>
            <a:r>
              <a:rPr lang="en-US" dirty="0"/>
              <a:t>in the business of customs brokers in Liberia</a:t>
            </a:r>
            <a:r>
              <a:rPr lang="en-US" dirty="0" smtClean="0"/>
              <a:t>;</a:t>
            </a:r>
            <a:endParaRPr lang="en-US" dirty="0"/>
          </a:p>
          <a:p>
            <a:pPr lvl="0" algn="just"/>
            <a:r>
              <a:rPr lang="en-US" dirty="0"/>
              <a:t>To </a:t>
            </a:r>
            <a:r>
              <a:rPr lang="en-US" b="1" dirty="0"/>
              <a:t>establish and implement </a:t>
            </a:r>
            <a:r>
              <a:rPr lang="en-US" dirty="0"/>
              <a:t>a system of </a:t>
            </a:r>
            <a:r>
              <a:rPr lang="en-US" b="1" dirty="0"/>
              <a:t>licensing, registration</a:t>
            </a:r>
            <a:r>
              <a:rPr lang="en-US" dirty="0"/>
              <a:t>, and </a:t>
            </a:r>
            <a:r>
              <a:rPr lang="en-US" b="1" dirty="0"/>
              <a:t>regulation</a:t>
            </a:r>
            <a:r>
              <a:rPr lang="en-US" dirty="0"/>
              <a:t> of </a:t>
            </a:r>
            <a:r>
              <a:rPr lang="en-US" dirty="0" smtClean="0"/>
              <a:t>Tax Practitioner first </a:t>
            </a:r>
            <a:r>
              <a:rPr lang="en-US" dirty="0"/>
              <a:t>by ensuring that </a:t>
            </a:r>
            <a:r>
              <a:rPr lang="en-US" dirty="0" smtClean="0"/>
              <a:t>Tax Practitioner licenses </a:t>
            </a:r>
            <a:r>
              <a:rPr lang="en-US" dirty="0"/>
              <a:t>are issued only to </a:t>
            </a:r>
            <a:r>
              <a:rPr lang="en-US" b="1" dirty="0"/>
              <a:t>natural and legal persons </a:t>
            </a:r>
            <a:r>
              <a:rPr lang="en-US" dirty="0"/>
              <a:t>evaluated and found to have the </a:t>
            </a:r>
            <a:r>
              <a:rPr lang="en-US" b="1" dirty="0"/>
              <a:t>character, training and skills </a:t>
            </a:r>
            <a:r>
              <a:rPr lang="en-US" dirty="0"/>
              <a:t>to provide competent services to </a:t>
            </a:r>
            <a:r>
              <a:rPr lang="en-US" b="1" dirty="0"/>
              <a:t>importers</a:t>
            </a:r>
            <a:r>
              <a:rPr lang="en-US" dirty="0"/>
              <a:t> and </a:t>
            </a:r>
            <a:r>
              <a:rPr lang="en-US" b="1" dirty="0"/>
              <a:t>exporter</a:t>
            </a:r>
            <a:r>
              <a:rPr lang="en-US" dirty="0"/>
              <a:t> in respect of trade and commerce; </a:t>
            </a:r>
            <a:r>
              <a:rPr lang="en-US" dirty="0" smtClean="0"/>
              <a:t>and</a:t>
            </a:r>
          </a:p>
          <a:p>
            <a:pPr lvl="0" algn="just"/>
            <a:r>
              <a:rPr lang="en-US" dirty="0" smtClean="0"/>
              <a:t>To support </a:t>
            </a:r>
            <a:r>
              <a:rPr lang="en-US" b="1" dirty="0" smtClean="0"/>
              <a:t>efficient</a:t>
            </a:r>
            <a:r>
              <a:rPr lang="en-US" dirty="0" smtClean="0"/>
              <a:t> and </a:t>
            </a:r>
            <a:r>
              <a:rPr lang="en-US" b="1" dirty="0" smtClean="0"/>
              <a:t>effective tax administration </a:t>
            </a:r>
            <a:r>
              <a:rPr lang="en-US" dirty="0" smtClean="0"/>
              <a:t>by ensuring that all </a:t>
            </a:r>
            <a:r>
              <a:rPr lang="en-US" b="1" dirty="0" smtClean="0"/>
              <a:t>Tax Practitioner </a:t>
            </a:r>
            <a:r>
              <a:rPr lang="en-US" dirty="0" smtClean="0"/>
              <a:t>practicing </a:t>
            </a:r>
            <a:r>
              <a:rPr lang="en-US" dirty="0" smtClean="0"/>
              <a:t>in Liberia are </a:t>
            </a:r>
            <a:r>
              <a:rPr lang="en-US" b="1" dirty="0" smtClean="0"/>
              <a:t>properly licensed </a:t>
            </a:r>
            <a:r>
              <a:rPr lang="en-US" dirty="0" smtClean="0"/>
              <a:t>and adhere to </a:t>
            </a:r>
            <a:r>
              <a:rPr lang="en-US" b="1" dirty="0" smtClean="0"/>
              <a:t>professional standards </a:t>
            </a:r>
            <a:r>
              <a:rPr lang="en-US" dirty="0" smtClean="0"/>
              <a:t>and follow the </a:t>
            </a:r>
            <a:r>
              <a:rPr lang="en-US" b="1" dirty="0" smtClean="0"/>
              <a:t>rules, regulations, and laws</a:t>
            </a:r>
            <a:r>
              <a:rPr lang="en-US" dirty="0" smtClean="0"/>
              <a:t>. </a:t>
            </a:r>
            <a:endParaRPr lang="en-US" dirty="0"/>
          </a:p>
        </p:txBody>
      </p:sp>
    </p:spTree>
    <p:extLst>
      <p:ext uri="{BB962C8B-B14F-4D97-AF65-F5344CB8AC3E}">
        <p14:creationId xmlns:p14="http://schemas.microsoft.com/office/powerpoint/2010/main" val="401973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smtClean="0"/>
              <a:t>Tax Practitioners Activities</a:t>
            </a:r>
            <a:endParaRPr lang="en-US" b="1" dirty="0"/>
          </a:p>
        </p:txBody>
      </p:sp>
      <p:sp>
        <p:nvSpPr>
          <p:cNvPr id="3" name="Content Placeholder 2"/>
          <p:cNvSpPr>
            <a:spLocks noGrp="1"/>
          </p:cNvSpPr>
          <p:nvPr>
            <p:ph idx="1"/>
          </p:nvPr>
        </p:nvSpPr>
        <p:spPr>
          <a:xfrm>
            <a:off x="838200" y="1399142"/>
            <a:ext cx="10515600" cy="4777821"/>
          </a:xfrm>
        </p:spPr>
        <p:txBody>
          <a:bodyPr>
            <a:normAutofit/>
          </a:bodyPr>
          <a:lstStyle/>
          <a:p>
            <a:pPr lvl="0"/>
            <a:r>
              <a:rPr lang="en-US" dirty="0" smtClean="0"/>
              <a:t>Preparation of documents including tax returns</a:t>
            </a:r>
            <a:endParaRPr lang="en-US" dirty="0" smtClean="0"/>
          </a:p>
          <a:p>
            <a:pPr lvl="0" algn="just" fontAlgn="base"/>
            <a:r>
              <a:rPr lang="en-US" dirty="0"/>
              <a:t>Filing of documents </a:t>
            </a:r>
          </a:p>
          <a:p>
            <a:pPr lvl="0" algn="just" fontAlgn="base"/>
            <a:r>
              <a:rPr lang="en-US" dirty="0" smtClean="0"/>
              <a:t>Corresponding and/or </a:t>
            </a:r>
            <a:r>
              <a:rPr lang="en-US" dirty="0"/>
              <a:t>communicating with the LRA</a:t>
            </a:r>
          </a:p>
          <a:p>
            <a:pPr lvl="0" algn="just" fontAlgn="base"/>
            <a:r>
              <a:rPr lang="en-US" dirty="0"/>
              <a:t>Providing written advice with respect to any individual or entity, transaction, plan, or arrangement having a potential for tax avoidance </a:t>
            </a:r>
            <a:r>
              <a:rPr lang="en-US" dirty="0" smtClean="0"/>
              <a:t>effect or </a:t>
            </a:r>
            <a:r>
              <a:rPr lang="en-US" dirty="0"/>
              <a:t>evasion, and </a:t>
            </a:r>
          </a:p>
          <a:p>
            <a:pPr lvl="0" algn="just" fontAlgn="base"/>
            <a:r>
              <a:rPr lang="en-US" dirty="0"/>
              <a:t>Representing a client or any third party at conferences, hearings, and </a:t>
            </a:r>
            <a:r>
              <a:rPr lang="en-US" dirty="0" smtClean="0"/>
              <a:t>meetings relating to tax matters of any kind</a:t>
            </a:r>
            <a:endParaRPr lang="en-US" dirty="0"/>
          </a:p>
        </p:txBody>
      </p:sp>
    </p:spTree>
    <p:extLst>
      <p:ext uri="{BB962C8B-B14F-4D97-AF65-F5344CB8AC3E}">
        <p14:creationId xmlns:p14="http://schemas.microsoft.com/office/powerpoint/2010/main" val="3120901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Persons Eligible to Carry on the Activities or Business of a </a:t>
            </a:r>
            <a:r>
              <a:rPr lang="en-US" b="1" dirty="0" smtClean="0"/>
              <a:t>Tax Practitioners</a:t>
            </a:r>
            <a:endParaRPr lang="en-US" dirty="0"/>
          </a:p>
        </p:txBody>
      </p:sp>
      <p:sp>
        <p:nvSpPr>
          <p:cNvPr id="3" name="Content Placeholder 2"/>
          <p:cNvSpPr>
            <a:spLocks noGrp="1"/>
          </p:cNvSpPr>
          <p:nvPr>
            <p:ph idx="1"/>
          </p:nvPr>
        </p:nvSpPr>
        <p:spPr/>
        <p:txBody>
          <a:bodyPr>
            <a:normAutofit/>
          </a:bodyPr>
          <a:lstStyle/>
          <a:p>
            <a:pPr lvl="0"/>
            <a:endParaRPr lang="en-US" dirty="0" smtClean="0"/>
          </a:p>
          <a:p>
            <a:r>
              <a:rPr lang="en-US" dirty="0"/>
              <a:t>Licensed Institutional </a:t>
            </a:r>
            <a:r>
              <a:rPr lang="en-US" dirty="0" smtClean="0"/>
              <a:t>Tax Practitioner</a:t>
            </a:r>
            <a:endParaRPr lang="en-US" dirty="0"/>
          </a:p>
          <a:p>
            <a:pPr lvl="1"/>
            <a:r>
              <a:rPr lang="en-US" dirty="0"/>
              <a:t>Legal Person-Sole Proprietorship</a:t>
            </a:r>
          </a:p>
          <a:p>
            <a:pPr lvl="1"/>
            <a:r>
              <a:rPr lang="en-US" dirty="0"/>
              <a:t>Partnership</a:t>
            </a:r>
          </a:p>
          <a:p>
            <a:pPr lvl="1"/>
            <a:r>
              <a:rPr lang="en-US" dirty="0"/>
              <a:t>Corporation</a:t>
            </a:r>
          </a:p>
          <a:p>
            <a:pPr lvl="1"/>
            <a:r>
              <a:rPr lang="en-US" dirty="0"/>
              <a:t>Association</a:t>
            </a:r>
          </a:p>
          <a:p>
            <a:pPr marL="457200" lvl="1" indent="0">
              <a:buNone/>
            </a:pPr>
            <a:endParaRPr lang="en-US" dirty="0"/>
          </a:p>
          <a:p>
            <a:pPr lvl="0"/>
            <a:r>
              <a:rPr lang="en-US" dirty="0">
                <a:solidFill>
                  <a:prstClr val="black"/>
                </a:solidFill>
              </a:rPr>
              <a:t>Licensed Individual </a:t>
            </a:r>
            <a:r>
              <a:rPr lang="en-US" dirty="0" smtClean="0">
                <a:solidFill>
                  <a:prstClr val="black"/>
                </a:solidFill>
              </a:rPr>
              <a:t>Tax Practitioner</a:t>
            </a:r>
            <a:endParaRPr lang="en-US" dirty="0">
              <a:solidFill>
                <a:prstClr val="black"/>
              </a:solidFill>
            </a:endParaRPr>
          </a:p>
          <a:p>
            <a:pPr marL="457200" lvl="1" indent="0">
              <a:buNone/>
            </a:pPr>
            <a:endParaRPr lang="en-US" dirty="0"/>
          </a:p>
        </p:txBody>
      </p:sp>
    </p:spTree>
    <p:extLst>
      <p:ext uri="{BB962C8B-B14F-4D97-AF65-F5344CB8AC3E}">
        <p14:creationId xmlns:p14="http://schemas.microsoft.com/office/powerpoint/2010/main" val="3794507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smtClean="0"/>
              <a:t>Tax Practitioner Professional </a:t>
            </a:r>
            <a:r>
              <a:rPr lang="en-US" b="1" dirty="0"/>
              <a:t>Duties and Obligations</a:t>
            </a:r>
          </a:p>
        </p:txBody>
      </p:sp>
      <p:sp>
        <p:nvSpPr>
          <p:cNvPr id="3" name="Content Placeholder 2"/>
          <p:cNvSpPr>
            <a:spLocks noGrp="1"/>
          </p:cNvSpPr>
          <p:nvPr>
            <p:ph idx="1"/>
          </p:nvPr>
        </p:nvSpPr>
        <p:spPr/>
        <p:txBody>
          <a:bodyPr>
            <a:normAutofit/>
          </a:bodyPr>
          <a:lstStyle/>
          <a:p>
            <a:pPr lvl="0"/>
            <a:endParaRPr lang="en-US" dirty="0" smtClean="0"/>
          </a:p>
          <a:p>
            <a:pPr lvl="0" fontAlgn="base"/>
            <a:r>
              <a:rPr lang="en-US" b="1" dirty="0"/>
              <a:t>Due Diligence.</a:t>
            </a:r>
            <a:r>
              <a:rPr lang="en-US" dirty="0"/>
              <a:t> A licensed </a:t>
            </a:r>
            <a:r>
              <a:rPr lang="en-US" dirty="0" smtClean="0"/>
              <a:t>Tax Practitioner shall </a:t>
            </a:r>
            <a:r>
              <a:rPr lang="en-US" dirty="0"/>
              <a:t>exercise utmost due diligence in preparing,  filing, and processing </a:t>
            </a:r>
            <a:r>
              <a:rPr lang="en-US" dirty="0" smtClean="0"/>
              <a:t>all tax returns and related </a:t>
            </a:r>
            <a:r>
              <a:rPr lang="en-US" dirty="0" smtClean="0"/>
              <a:t>documentations/submissions </a:t>
            </a:r>
            <a:r>
              <a:rPr lang="en-US" dirty="0"/>
              <a:t>on behalf of a client, and in determining the correctness of representations made to his/her client or to the LRA. </a:t>
            </a:r>
          </a:p>
          <a:p>
            <a:pPr lvl="0" fontAlgn="base"/>
            <a:r>
              <a:rPr lang="en-US" b="1" dirty="0"/>
              <a:t>Competence</a:t>
            </a:r>
            <a:r>
              <a:rPr lang="en-US" dirty="0"/>
              <a:t>. A licensed </a:t>
            </a:r>
            <a:r>
              <a:rPr lang="en-US" dirty="0"/>
              <a:t>Tax Practitioner shall </a:t>
            </a:r>
            <a:r>
              <a:rPr lang="en-US" dirty="0"/>
              <a:t>have the appropriate and adequate professional knowledge, and experience, for service engagements undertaken. </a:t>
            </a:r>
          </a:p>
          <a:p>
            <a:pPr marL="457200" lvl="1" indent="0">
              <a:buNone/>
            </a:pPr>
            <a:endParaRPr lang="en-US" dirty="0"/>
          </a:p>
        </p:txBody>
      </p:sp>
    </p:spTree>
    <p:extLst>
      <p:ext uri="{BB962C8B-B14F-4D97-AF65-F5344CB8AC3E}">
        <p14:creationId xmlns:p14="http://schemas.microsoft.com/office/powerpoint/2010/main" val="2780946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Tax Practitioner </a:t>
            </a:r>
            <a:r>
              <a:rPr lang="en-US" b="1" dirty="0" smtClean="0"/>
              <a:t>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a:bodyPr>
          <a:lstStyle/>
          <a:p>
            <a:pPr lvl="0"/>
            <a:endParaRPr lang="en-US" dirty="0" smtClean="0"/>
          </a:p>
          <a:p>
            <a:pPr algn="just"/>
            <a:r>
              <a:rPr lang="en-US" b="1" dirty="0"/>
              <a:t>Conflicts of Interest</a:t>
            </a:r>
            <a:r>
              <a:rPr lang="en-US" dirty="0"/>
              <a:t>. A conflict of interest exists, inter alia, if a licensed </a:t>
            </a:r>
            <a:r>
              <a:rPr lang="en-US" dirty="0"/>
              <a:t>Tax </a:t>
            </a:r>
            <a:r>
              <a:rPr lang="en-US" dirty="0" smtClean="0"/>
              <a:t>Practitioner’s </a:t>
            </a:r>
            <a:r>
              <a:rPr lang="en-US" dirty="0"/>
              <a:t>representation of a client is likely to adversely affect the interest of another of the </a:t>
            </a:r>
            <a:r>
              <a:rPr lang="en-US" dirty="0" smtClean="0"/>
              <a:t>Practitioner’s </a:t>
            </a:r>
            <a:r>
              <a:rPr lang="en-US" dirty="0"/>
              <a:t>client or the interest of the </a:t>
            </a:r>
            <a:r>
              <a:rPr lang="en-US" dirty="0" smtClean="0"/>
              <a:t>Practitioner. </a:t>
            </a:r>
            <a:r>
              <a:rPr lang="en-US" dirty="0"/>
              <a:t>A conflict of interest also exists if there is a significant risk that representing a client will be materially limited by your responsibilities to another client, a former client or a third party, or by your personal interests. When a conflict of interest exists, a </a:t>
            </a:r>
            <a:r>
              <a:rPr lang="en-US" dirty="0"/>
              <a:t>Tax Practitioner may </a:t>
            </a:r>
            <a:r>
              <a:rPr lang="en-US" dirty="0"/>
              <a:t>not represent a client in an LRA matter. </a:t>
            </a:r>
          </a:p>
          <a:p>
            <a:pPr algn="just"/>
            <a:endParaRPr lang="en-US" dirty="0"/>
          </a:p>
          <a:p>
            <a:pPr marL="457200" lvl="1" indent="0">
              <a:buNone/>
            </a:pPr>
            <a:endParaRPr lang="en-US" dirty="0"/>
          </a:p>
        </p:txBody>
      </p:sp>
    </p:spTree>
    <p:extLst>
      <p:ext uri="{BB962C8B-B14F-4D97-AF65-F5344CB8AC3E}">
        <p14:creationId xmlns:p14="http://schemas.microsoft.com/office/powerpoint/2010/main" val="144388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dirty="0"/>
              <a:t>Tax Practitioner </a:t>
            </a:r>
            <a:r>
              <a:rPr lang="en-US" b="1" dirty="0" smtClean="0"/>
              <a:t>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fontScale="92500" lnSpcReduction="10000"/>
          </a:bodyPr>
          <a:lstStyle/>
          <a:p>
            <a:pPr lvl="0" algn="just" fontAlgn="base"/>
            <a:r>
              <a:rPr lang="en-US" b="1" dirty="0"/>
              <a:t>Confidentiality.</a:t>
            </a:r>
            <a:r>
              <a:rPr lang="en-US" dirty="0"/>
              <a:t> A licensed </a:t>
            </a:r>
            <a:r>
              <a:rPr lang="en-US" dirty="0"/>
              <a:t>Tax Practitioner </a:t>
            </a:r>
            <a:r>
              <a:rPr lang="en-US" dirty="0"/>
              <a:t>has the obligation to keep all information obtained from client confidential except where:</a:t>
            </a:r>
          </a:p>
          <a:p>
            <a:pPr lvl="0" algn="just" fontAlgn="base"/>
            <a:endParaRPr lang="en-US" dirty="0"/>
          </a:p>
          <a:p>
            <a:pPr lvl="1" algn="just" fontAlgn="base"/>
            <a:r>
              <a:rPr lang="en-US" dirty="0"/>
              <a:t>It is requested by LRA</a:t>
            </a:r>
          </a:p>
          <a:p>
            <a:pPr lvl="1" algn="just" fontAlgn="base"/>
            <a:r>
              <a:rPr lang="en-US" dirty="0"/>
              <a:t>Disclosure is permitted by law</a:t>
            </a:r>
          </a:p>
          <a:p>
            <a:pPr lvl="1" algn="just" fontAlgn="base"/>
            <a:r>
              <a:rPr lang="en-US" dirty="0"/>
              <a:t>The information became public through no fault of the </a:t>
            </a:r>
            <a:r>
              <a:rPr lang="en-US" dirty="0" smtClean="0"/>
              <a:t>Practitioner </a:t>
            </a:r>
            <a:endParaRPr lang="en-US" dirty="0"/>
          </a:p>
          <a:p>
            <a:pPr lvl="1" algn="just" fontAlgn="base"/>
            <a:r>
              <a:rPr lang="en-US" dirty="0"/>
              <a:t>The client gives a prior written consent for disclosure</a:t>
            </a:r>
          </a:p>
          <a:p>
            <a:pPr lvl="1" algn="just" fontAlgn="base"/>
            <a:r>
              <a:rPr lang="en-US" dirty="0"/>
              <a:t>It is required by a court of competent jurisdiction for the purpose of prosecuting a person who has committed revenue, tax or criminal violations or offenses</a:t>
            </a:r>
          </a:p>
          <a:p>
            <a:pPr lvl="1" algn="just" fontAlgn="base"/>
            <a:r>
              <a:rPr lang="en-US" dirty="0"/>
              <a:t>In court proceedings to establish a tax payer tax liability, responsibility for tax violations or offenses in a criminal case, and</a:t>
            </a:r>
          </a:p>
          <a:p>
            <a:pPr lvl="1" algn="just" fontAlgn="base"/>
            <a:r>
              <a:rPr lang="en-US" dirty="0"/>
              <a:t>Disclosure is made to employees or authorized persons of the LRA in the course of and for the purpose of carrying out their official duties.</a:t>
            </a:r>
          </a:p>
          <a:p>
            <a:pPr lvl="0"/>
            <a:endParaRPr lang="en-US" dirty="0" smtClean="0"/>
          </a:p>
          <a:p>
            <a:pPr marL="457200" lvl="1" indent="0">
              <a:buNone/>
            </a:pPr>
            <a:endParaRPr lang="en-US" dirty="0"/>
          </a:p>
        </p:txBody>
      </p:sp>
    </p:spTree>
    <p:extLst>
      <p:ext uri="{BB962C8B-B14F-4D97-AF65-F5344CB8AC3E}">
        <p14:creationId xmlns:p14="http://schemas.microsoft.com/office/powerpoint/2010/main" val="3293004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1998"/>
          </a:xfrm>
        </p:spPr>
        <p:txBody>
          <a:bodyPr>
            <a:normAutofit/>
          </a:bodyPr>
          <a:lstStyle/>
          <a:p>
            <a:r>
              <a:rPr lang="en-US" b="1" dirty="0"/>
              <a:t>Tax Practitioner </a:t>
            </a:r>
            <a:r>
              <a:rPr lang="en-US" b="1" dirty="0" smtClean="0"/>
              <a:t>Professional </a:t>
            </a:r>
            <a:r>
              <a:rPr lang="en-US" b="1" dirty="0"/>
              <a:t>Duties and Obligations </a:t>
            </a:r>
            <a:r>
              <a:rPr lang="en-US" b="1" dirty="0" smtClean="0"/>
              <a:t>Cont’d</a:t>
            </a:r>
            <a:endParaRPr lang="en-US" b="1" dirty="0"/>
          </a:p>
        </p:txBody>
      </p:sp>
      <p:sp>
        <p:nvSpPr>
          <p:cNvPr id="3" name="Content Placeholder 2"/>
          <p:cNvSpPr>
            <a:spLocks noGrp="1"/>
          </p:cNvSpPr>
          <p:nvPr>
            <p:ph idx="1"/>
          </p:nvPr>
        </p:nvSpPr>
        <p:spPr/>
        <p:txBody>
          <a:bodyPr>
            <a:normAutofit lnSpcReduction="10000"/>
          </a:bodyPr>
          <a:lstStyle/>
          <a:p>
            <a:pPr lvl="0" algn="just" fontAlgn="base"/>
            <a:r>
              <a:rPr lang="en-US" b="1" dirty="0" smtClean="0"/>
              <a:t>Tax </a:t>
            </a:r>
            <a:r>
              <a:rPr lang="en-US" b="1" dirty="0"/>
              <a:t>Return Positions.</a:t>
            </a:r>
            <a:r>
              <a:rPr lang="en-US" dirty="0"/>
              <a:t>  A licensed </a:t>
            </a:r>
            <a:r>
              <a:rPr lang="en-US" dirty="0" smtClean="0"/>
              <a:t>Tax Practitioner </a:t>
            </a:r>
            <a:r>
              <a:rPr lang="en-US" dirty="0" smtClean="0"/>
              <a:t>shall </a:t>
            </a:r>
            <a:r>
              <a:rPr lang="en-US" dirty="0"/>
              <a:t>not sign </a:t>
            </a:r>
            <a:r>
              <a:rPr lang="en-US" dirty="0" smtClean="0"/>
              <a:t>a tax </a:t>
            </a:r>
            <a:r>
              <a:rPr lang="en-US" dirty="0"/>
              <a:t>return or refund claim or advise a client to take a position on any </a:t>
            </a:r>
            <a:r>
              <a:rPr lang="en-US" dirty="0" smtClean="0"/>
              <a:t>tax </a:t>
            </a:r>
            <a:r>
              <a:rPr lang="en-US" dirty="0"/>
              <a:t>return or/and refund claim that the </a:t>
            </a:r>
            <a:r>
              <a:rPr lang="en-US" dirty="0"/>
              <a:t>Practitioner </a:t>
            </a:r>
            <a:r>
              <a:rPr lang="en-US" dirty="0"/>
              <a:t>knows or should know contains a position:</a:t>
            </a:r>
          </a:p>
          <a:p>
            <a:pPr lvl="1" algn="just"/>
            <a:r>
              <a:rPr lang="en-US" dirty="0"/>
              <a:t>For which there is no reasonable basis in law or fact;</a:t>
            </a:r>
          </a:p>
          <a:p>
            <a:pPr lvl="1" algn="just"/>
            <a:r>
              <a:rPr lang="en-US" dirty="0"/>
              <a:t>Which is tantamount to a willful attempt to understate, avoid, or evade tax liability, or </a:t>
            </a:r>
          </a:p>
          <a:p>
            <a:pPr lvl="1" algn="just"/>
            <a:r>
              <a:rPr lang="en-US" dirty="0"/>
              <a:t>Which represents a reckless or intentional disregard of Tax rules or regulations</a:t>
            </a:r>
          </a:p>
          <a:p>
            <a:pPr lvl="1" algn="just"/>
            <a:r>
              <a:rPr lang="en-US" dirty="0"/>
              <a:t>The </a:t>
            </a:r>
            <a:r>
              <a:rPr lang="en-US" dirty="0"/>
              <a:t>Tax Practitioner must </a:t>
            </a:r>
            <a:r>
              <a:rPr lang="en-US" dirty="0"/>
              <a:t>make a full disclosure to a client of the position taken and the anticipated effects which may include, inter alia, anticipated refund, anticipated balance due, and likely penalty</a:t>
            </a:r>
          </a:p>
          <a:p>
            <a:pPr lvl="0"/>
            <a:endParaRPr lang="en-US" dirty="0" smtClean="0"/>
          </a:p>
          <a:p>
            <a:pPr marL="457200" lvl="1" indent="0">
              <a:buNone/>
            </a:pPr>
            <a:endParaRPr lang="en-US" dirty="0"/>
          </a:p>
        </p:txBody>
      </p:sp>
    </p:spTree>
    <p:extLst>
      <p:ext uri="{BB962C8B-B14F-4D97-AF65-F5344CB8AC3E}">
        <p14:creationId xmlns:p14="http://schemas.microsoft.com/office/powerpoint/2010/main" val="3894714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2208</Words>
  <Application>Microsoft Office PowerPoint</Application>
  <PresentationFormat>Widescreen</PresentationFormat>
  <Paragraphs>145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French Script MT</vt:lpstr>
      <vt:lpstr>Office Theme</vt:lpstr>
      <vt:lpstr>TAX PRACTITIONER COMPETENCY LICENSING TRAINING MODULE</vt:lpstr>
      <vt:lpstr>Legal Reliance for the Promulgation of the Regulation</vt:lpstr>
      <vt:lpstr>The Purpose of the Tax Practitioner Licensing and Administrative Regulation Legal Reliance for the Promulgation of the Regulation</vt:lpstr>
      <vt:lpstr>Tax Practitioners Activities</vt:lpstr>
      <vt:lpstr>Persons Eligible to Carry on the Activities or Business of a Tax Practitioners</vt:lpstr>
      <vt:lpstr>Tax Practitioner Professional Duties and Obligations</vt:lpstr>
      <vt:lpstr>Tax Practitioner Professional Duties and Obligations Cont’d</vt:lpstr>
      <vt:lpstr>Tax Practitioner Professional Duties and Obligations Cont’d</vt:lpstr>
      <vt:lpstr>Tax Practitioner Professional Duties and Obligations Cont’d</vt:lpstr>
      <vt:lpstr>Tax Practitioner Professional Duties and Obligations Cont’d</vt:lpstr>
      <vt:lpstr>Tax Practitioner Professional Duties and Obligations Cont’d</vt:lpstr>
      <vt:lpstr>Tax Practitioner Professional Duties and Obligations Cont’d</vt:lpstr>
      <vt:lpstr>Tax Practitioner Professional Duties and Obligations Cont’d</vt:lpstr>
      <vt:lpstr>Tax Practitioner Professional Duties and Obligations Cont’d</vt:lpstr>
      <vt:lpstr>Tax Practitioner Professional Duties and Obligations Cont’d</vt:lpstr>
      <vt:lpstr>Specific Violations</vt:lpstr>
      <vt:lpstr>Range of Sanctions for Violation of the Professional Duties and Obligation and for committing any of the Specific Violations</vt:lpstr>
      <vt:lpstr>Role of the Liberia Institute of Tax Practitioners</vt:lpstr>
      <vt:lpstr>Once licensed, Tax Practitioner Must Follow the Following Best Practice:</vt:lpstr>
      <vt:lpstr>Once licensed, Tax Practitioner Must Follow the Following Best Practice Cont’d</vt:lpstr>
      <vt:lpstr>Transitional Provision</vt:lpstr>
      <vt:lpstr>EFFECTIVE DATE</vt:lpstr>
      <vt:lpstr>PowerPoint Presentation</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Roosevelt F. Hanky</cp:lastModifiedBy>
  <cp:revision>35</cp:revision>
  <cp:lastPrinted>2017-08-07T16:26:31Z</cp:lastPrinted>
  <dcterms:created xsi:type="dcterms:W3CDTF">2017-01-14T21:20:37Z</dcterms:created>
  <dcterms:modified xsi:type="dcterms:W3CDTF">2021-08-13T13:53:17Z</dcterms:modified>
</cp:coreProperties>
</file>