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9" r:id="rId3"/>
    <p:sldId id="349" r:id="rId4"/>
    <p:sldId id="257" r:id="rId5"/>
    <p:sldId id="292" r:id="rId6"/>
    <p:sldId id="267" r:id="rId7"/>
    <p:sldId id="293" r:id="rId8"/>
    <p:sldId id="334" r:id="rId9"/>
    <p:sldId id="261" r:id="rId10"/>
    <p:sldId id="312" r:id="rId11"/>
    <p:sldId id="322" r:id="rId12"/>
    <p:sldId id="323" r:id="rId13"/>
    <p:sldId id="324" r:id="rId14"/>
    <p:sldId id="327" r:id="rId15"/>
    <p:sldId id="326" r:id="rId16"/>
    <p:sldId id="295" r:id="rId17"/>
    <p:sldId id="300" r:id="rId18"/>
    <p:sldId id="301" r:id="rId19"/>
    <p:sldId id="325" r:id="rId20"/>
    <p:sldId id="298" r:id="rId21"/>
    <p:sldId id="297" r:id="rId22"/>
    <p:sldId id="302" r:id="rId23"/>
    <p:sldId id="303" r:id="rId24"/>
    <p:sldId id="310" r:id="rId25"/>
    <p:sldId id="311" r:id="rId26"/>
    <p:sldId id="336" r:id="rId27"/>
    <p:sldId id="338" r:id="rId28"/>
    <p:sldId id="335" r:id="rId29"/>
    <p:sldId id="340" r:id="rId30"/>
    <p:sldId id="337" r:id="rId31"/>
    <p:sldId id="341" r:id="rId32"/>
    <p:sldId id="339" r:id="rId33"/>
    <p:sldId id="343" r:id="rId34"/>
    <p:sldId id="342" r:id="rId35"/>
    <p:sldId id="344" r:id="rId36"/>
    <p:sldId id="345" r:id="rId37"/>
    <p:sldId id="332" r:id="rId38"/>
    <p:sldId id="304" r:id="rId39"/>
    <p:sldId id="346" r:id="rId40"/>
    <p:sldId id="305" r:id="rId41"/>
    <p:sldId id="347" r:id="rId42"/>
    <p:sldId id="348" r:id="rId43"/>
    <p:sldId id="333" r:id="rId44"/>
    <p:sldId id="307" r:id="rId45"/>
    <p:sldId id="331" r:id="rId46"/>
    <p:sldId id="308" r:id="rId47"/>
    <p:sldId id="306" r:id="rId48"/>
    <p:sldId id="309" r:id="rId49"/>
    <p:sldId id="313" r:id="rId50"/>
    <p:sldId id="314" r:id="rId51"/>
    <p:sldId id="315" r:id="rId52"/>
    <p:sldId id="316" r:id="rId53"/>
    <p:sldId id="318" r:id="rId54"/>
    <p:sldId id="319" r:id="rId55"/>
    <p:sldId id="352" r:id="rId56"/>
    <p:sldId id="353" r:id="rId57"/>
    <p:sldId id="355" r:id="rId58"/>
    <p:sldId id="356" r:id="rId59"/>
    <p:sldId id="354" r:id="rId60"/>
    <p:sldId id="350" r:id="rId61"/>
    <p:sldId id="357" r:id="rId62"/>
    <p:sldId id="351" r:id="rId63"/>
    <p:sldId id="358" r:id="rId64"/>
    <p:sldId id="359" r:id="rId65"/>
    <p:sldId id="329" r:id="rId66"/>
    <p:sldId id="328" r:id="rId67"/>
    <p:sldId id="28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12E22-3928-4F9B-AE9F-6D05CCFB48F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E7A2F-D44D-434B-B41A-E41958FB1963}">
      <dgm:prSet phldrT="[Text]"/>
      <dgm:spPr/>
      <dgm:t>
        <a:bodyPr/>
        <a:lstStyle/>
        <a:p>
          <a:endParaRPr lang="en-US" dirty="0"/>
        </a:p>
      </dgm:t>
    </dgm:pt>
    <dgm:pt modelId="{A88EC3BD-D564-48AB-9B8B-A35945EB3899}" type="parTrans" cxnId="{C0B365EC-2C5A-4740-B5A5-31145AD6E661}">
      <dgm:prSet/>
      <dgm:spPr/>
      <dgm:t>
        <a:bodyPr/>
        <a:lstStyle/>
        <a:p>
          <a:endParaRPr lang="en-US"/>
        </a:p>
      </dgm:t>
    </dgm:pt>
    <dgm:pt modelId="{C59ABFE6-3149-4D9C-AABD-C5CCDF1FEEC5}" type="sibTrans" cxnId="{C0B365EC-2C5A-4740-B5A5-31145AD6E661}">
      <dgm:prSet/>
      <dgm:spPr/>
      <dgm:t>
        <a:bodyPr/>
        <a:lstStyle/>
        <a:p>
          <a:endParaRPr lang="en-US"/>
        </a:p>
      </dgm:t>
    </dgm:pt>
    <dgm:pt modelId="{A1732B07-E037-4797-9C2F-112A4FB41F0B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1C46013-EAE0-4527-B4F7-143AD04633AE}" type="parTrans" cxnId="{7888A802-C5E4-4577-A7C7-3D253C7943CE}">
      <dgm:prSet/>
      <dgm:spPr/>
      <dgm:t>
        <a:bodyPr/>
        <a:lstStyle/>
        <a:p>
          <a:endParaRPr lang="en-US"/>
        </a:p>
      </dgm:t>
    </dgm:pt>
    <dgm:pt modelId="{D3916E40-A0EC-4005-B64A-2BE9556C6124}" type="sibTrans" cxnId="{7888A802-C5E4-4577-A7C7-3D253C7943CE}">
      <dgm:prSet/>
      <dgm:spPr/>
      <dgm:t>
        <a:bodyPr/>
        <a:lstStyle/>
        <a:p>
          <a:endParaRPr lang="en-US"/>
        </a:p>
      </dgm:t>
    </dgm:pt>
    <dgm:pt modelId="{C2DC22BA-1CE7-4AD9-A54E-B25728EE0FB4}" type="pres">
      <dgm:prSet presAssocID="{78B12E22-3928-4F9B-AE9F-6D05CCFB48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5E24A-4D1D-4826-8C59-59EC1CFA00F8}" type="pres">
      <dgm:prSet presAssocID="{78B12E22-3928-4F9B-AE9F-6D05CCFB48F1}" presName="ribbon" presStyleLbl="node1" presStyleIdx="0" presStyleCnt="1" custLinFactNeighborX="8398"/>
      <dgm:spPr/>
    </dgm:pt>
    <dgm:pt modelId="{06E4EACD-240C-4BF4-AB13-FA29DA98773A}" type="pres">
      <dgm:prSet presAssocID="{78B12E22-3928-4F9B-AE9F-6D05CCFB48F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9B04A-268F-4676-98B6-39C1A1F7ABE5}" type="pres">
      <dgm:prSet presAssocID="{78B12E22-3928-4F9B-AE9F-6D05CCFB48F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B365EC-2C5A-4740-B5A5-31145AD6E661}" srcId="{78B12E22-3928-4F9B-AE9F-6D05CCFB48F1}" destId="{326E7A2F-D44D-434B-B41A-E41958FB1963}" srcOrd="0" destOrd="0" parTransId="{A88EC3BD-D564-48AB-9B8B-A35945EB3899}" sibTransId="{C59ABFE6-3149-4D9C-AABD-C5CCDF1FEEC5}"/>
    <dgm:cxn modelId="{DCAAF922-DDE3-46BF-A07E-03CEC3CF857C}" type="presOf" srcId="{78B12E22-3928-4F9B-AE9F-6D05CCFB48F1}" destId="{C2DC22BA-1CE7-4AD9-A54E-B25728EE0FB4}" srcOrd="0" destOrd="0" presId="urn:microsoft.com/office/officeart/2005/8/layout/arrow6"/>
    <dgm:cxn modelId="{7888A802-C5E4-4577-A7C7-3D253C7943CE}" srcId="{78B12E22-3928-4F9B-AE9F-6D05CCFB48F1}" destId="{A1732B07-E037-4797-9C2F-112A4FB41F0B}" srcOrd="1" destOrd="0" parTransId="{F1C46013-EAE0-4527-B4F7-143AD04633AE}" sibTransId="{D3916E40-A0EC-4005-B64A-2BE9556C6124}"/>
    <dgm:cxn modelId="{08618AF3-6412-4060-9BA0-9C790E7E642B}" type="presOf" srcId="{A1732B07-E037-4797-9C2F-112A4FB41F0B}" destId="{6C79B04A-268F-4676-98B6-39C1A1F7ABE5}" srcOrd="0" destOrd="0" presId="urn:microsoft.com/office/officeart/2005/8/layout/arrow6"/>
    <dgm:cxn modelId="{BC5C7CB2-28B6-4128-947A-91B03465B70A}" type="presOf" srcId="{326E7A2F-D44D-434B-B41A-E41958FB1963}" destId="{06E4EACD-240C-4BF4-AB13-FA29DA98773A}" srcOrd="0" destOrd="0" presId="urn:microsoft.com/office/officeart/2005/8/layout/arrow6"/>
    <dgm:cxn modelId="{BBECB204-2F5C-457F-897D-C0CCA48DBAD5}" type="presParOf" srcId="{C2DC22BA-1CE7-4AD9-A54E-B25728EE0FB4}" destId="{1475E24A-4D1D-4826-8C59-59EC1CFA00F8}" srcOrd="0" destOrd="0" presId="urn:microsoft.com/office/officeart/2005/8/layout/arrow6"/>
    <dgm:cxn modelId="{3EB8023C-B9EC-4986-9595-7EF4BCB89318}" type="presParOf" srcId="{C2DC22BA-1CE7-4AD9-A54E-B25728EE0FB4}" destId="{06E4EACD-240C-4BF4-AB13-FA29DA98773A}" srcOrd="1" destOrd="0" presId="urn:microsoft.com/office/officeart/2005/8/layout/arrow6"/>
    <dgm:cxn modelId="{DA63A68F-7608-4692-B21E-6937A3A776A9}" type="presParOf" srcId="{C2DC22BA-1CE7-4AD9-A54E-B25728EE0FB4}" destId="{6C79B04A-268F-4676-98B6-39C1A1F7AB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734E8-0278-4EDD-B342-A477CC7A547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1150645-EF4D-45D1-A8B3-A511C1216A4C}">
      <dgm:prSet phldrT="[Text]"/>
      <dgm:spPr/>
      <dgm:t>
        <a:bodyPr/>
        <a:lstStyle/>
        <a:p>
          <a:endParaRPr lang="en-US" b="1" dirty="0">
            <a:solidFill>
              <a:srgbClr val="FF0000"/>
            </a:solidFill>
          </a:endParaRPr>
        </a:p>
      </dgm:t>
    </dgm:pt>
    <dgm:pt modelId="{6DB67EDE-53F9-4D74-BF2D-ADAFC5F2159A}" type="parTrans" cxnId="{AA9B2BA0-3716-4B3F-B5A5-B113306637CA}">
      <dgm:prSet/>
      <dgm:spPr/>
      <dgm:t>
        <a:bodyPr/>
        <a:lstStyle/>
        <a:p>
          <a:endParaRPr lang="en-US"/>
        </a:p>
      </dgm:t>
    </dgm:pt>
    <dgm:pt modelId="{D4B4C9FB-EFE7-4576-B033-106C93A8AD2E}" type="sibTrans" cxnId="{AA9B2BA0-3716-4B3F-B5A5-B113306637CA}">
      <dgm:prSet/>
      <dgm:spPr/>
      <dgm:t>
        <a:bodyPr/>
        <a:lstStyle/>
        <a:p>
          <a:endParaRPr lang="en-US"/>
        </a:p>
      </dgm:t>
    </dgm:pt>
    <dgm:pt modelId="{EDF058B2-9287-48CB-BF71-6DAE881D695E}">
      <dgm:prSet phldrT="[Text]"/>
      <dgm:spPr/>
      <dgm:t>
        <a:bodyPr/>
        <a:lstStyle/>
        <a:p>
          <a:endParaRPr lang="en-US" dirty="0"/>
        </a:p>
      </dgm:t>
    </dgm:pt>
    <dgm:pt modelId="{B21321CA-F34A-4D3E-8A8E-39D5FFE6B422}" type="parTrans" cxnId="{EA178C73-55D5-46BF-9C07-A53CC0C03B3B}">
      <dgm:prSet/>
      <dgm:spPr/>
      <dgm:t>
        <a:bodyPr/>
        <a:lstStyle/>
        <a:p>
          <a:endParaRPr lang="en-US"/>
        </a:p>
      </dgm:t>
    </dgm:pt>
    <dgm:pt modelId="{C432BBAC-342C-40F9-8E8A-8978ABAC199D}" type="sibTrans" cxnId="{EA178C73-55D5-46BF-9C07-A53CC0C03B3B}">
      <dgm:prSet/>
      <dgm:spPr/>
      <dgm:t>
        <a:bodyPr/>
        <a:lstStyle/>
        <a:p>
          <a:endParaRPr lang="en-US"/>
        </a:p>
      </dgm:t>
    </dgm:pt>
    <dgm:pt modelId="{D9AD9142-3CDE-409B-9EFF-1D19CAAE848F}">
      <dgm:prSet phldrT="[Text]"/>
      <dgm:spPr/>
      <dgm:t>
        <a:bodyPr/>
        <a:lstStyle/>
        <a:p>
          <a:endParaRPr lang="en-US" dirty="0"/>
        </a:p>
      </dgm:t>
    </dgm:pt>
    <dgm:pt modelId="{67F7BA08-654C-4E97-9269-0E88404690C1}" type="parTrans" cxnId="{85B85687-145D-4961-B9D8-039F685E31CF}">
      <dgm:prSet/>
      <dgm:spPr/>
      <dgm:t>
        <a:bodyPr/>
        <a:lstStyle/>
        <a:p>
          <a:endParaRPr lang="en-US"/>
        </a:p>
      </dgm:t>
    </dgm:pt>
    <dgm:pt modelId="{35AAA491-AF21-4C23-9B7E-15009D628594}" type="sibTrans" cxnId="{85B85687-145D-4961-B9D8-039F685E31CF}">
      <dgm:prSet/>
      <dgm:spPr/>
      <dgm:t>
        <a:bodyPr/>
        <a:lstStyle/>
        <a:p>
          <a:endParaRPr lang="en-US"/>
        </a:p>
      </dgm:t>
    </dgm:pt>
    <dgm:pt modelId="{997E23DC-89F2-413B-A5FA-1E5209A3D799}" type="pres">
      <dgm:prSet presAssocID="{E0F734E8-0278-4EDD-B342-A477CC7A547F}" presName="Name0" presStyleCnt="0">
        <dgm:presLayoutVars>
          <dgm:dir/>
          <dgm:animLvl val="lvl"/>
          <dgm:resizeHandles val="exact"/>
        </dgm:presLayoutVars>
      </dgm:prSet>
      <dgm:spPr/>
    </dgm:pt>
    <dgm:pt modelId="{0EAB7E75-8EEB-4C2F-8087-5F2EFEA3D6A0}" type="pres">
      <dgm:prSet presAssocID="{E0F734E8-0278-4EDD-B342-A477CC7A547F}" presName="dummy" presStyleCnt="0"/>
      <dgm:spPr/>
    </dgm:pt>
    <dgm:pt modelId="{265510B5-93E6-42EB-B6B0-A31EB8EAE3DA}" type="pres">
      <dgm:prSet presAssocID="{E0F734E8-0278-4EDD-B342-A477CC7A547F}" presName="linH" presStyleCnt="0"/>
      <dgm:spPr/>
    </dgm:pt>
    <dgm:pt modelId="{FF382B39-B867-4B9C-8E57-9A8AEE48DE8D}" type="pres">
      <dgm:prSet presAssocID="{E0F734E8-0278-4EDD-B342-A477CC7A547F}" presName="padding1" presStyleCnt="0"/>
      <dgm:spPr/>
    </dgm:pt>
    <dgm:pt modelId="{D4710F7D-A6F8-4A2B-B552-C4A6619A5725}" type="pres">
      <dgm:prSet presAssocID="{C1150645-EF4D-45D1-A8B3-A511C1216A4C}" presName="linV" presStyleCnt="0"/>
      <dgm:spPr/>
    </dgm:pt>
    <dgm:pt modelId="{70F9D4C9-392C-4651-A850-6CE736849D24}" type="pres">
      <dgm:prSet presAssocID="{C1150645-EF4D-45D1-A8B3-A511C1216A4C}" presName="spVertical1" presStyleCnt="0"/>
      <dgm:spPr/>
    </dgm:pt>
    <dgm:pt modelId="{8BB008D8-905C-4522-83B0-568444EE86B3}" type="pres">
      <dgm:prSet presAssocID="{C1150645-EF4D-45D1-A8B3-A511C1216A4C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66611-385F-4998-98F2-48F559D8C2BF}" type="pres">
      <dgm:prSet presAssocID="{C1150645-EF4D-45D1-A8B3-A511C1216A4C}" presName="spVertical2" presStyleCnt="0"/>
      <dgm:spPr/>
    </dgm:pt>
    <dgm:pt modelId="{1A9CDBE2-0DB5-42EB-9C52-4F64A3969282}" type="pres">
      <dgm:prSet presAssocID="{C1150645-EF4D-45D1-A8B3-A511C1216A4C}" presName="spVertical3" presStyleCnt="0"/>
      <dgm:spPr/>
    </dgm:pt>
    <dgm:pt modelId="{448F27A0-E588-4D56-83E8-D51EED4BFC89}" type="pres">
      <dgm:prSet presAssocID="{D4B4C9FB-EFE7-4576-B033-106C93A8AD2E}" presName="space" presStyleCnt="0"/>
      <dgm:spPr/>
    </dgm:pt>
    <dgm:pt modelId="{DE9C089D-F065-481F-AB21-B830FDFA75BD}" type="pres">
      <dgm:prSet presAssocID="{EDF058B2-9287-48CB-BF71-6DAE881D695E}" presName="linV" presStyleCnt="0"/>
      <dgm:spPr/>
    </dgm:pt>
    <dgm:pt modelId="{66C693CF-1DA7-4762-9EEB-625FD8262C4E}" type="pres">
      <dgm:prSet presAssocID="{EDF058B2-9287-48CB-BF71-6DAE881D695E}" presName="spVertical1" presStyleCnt="0"/>
      <dgm:spPr/>
    </dgm:pt>
    <dgm:pt modelId="{FBCD0D08-2924-4AFE-8C7D-87EB5B983C29}" type="pres">
      <dgm:prSet presAssocID="{EDF058B2-9287-48CB-BF71-6DAE881D695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7DE9-E965-447F-B648-628C6C2AFCF7}" type="pres">
      <dgm:prSet presAssocID="{EDF058B2-9287-48CB-BF71-6DAE881D695E}" presName="spVertical2" presStyleCnt="0"/>
      <dgm:spPr/>
    </dgm:pt>
    <dgm:pt modelId="{CCC2C23F-6724-4428-9282-0E7E41247777}" type="pres">
      <dgm:prSet presAssocID="{EDF058B2-9287-48CB-BF71-6DAE881D695E}" presName="spVertical3" presStyleCnt="0"/>
      <dgm:spPr/>
    </dgm:pt>
    <dgm:pt modelId="{CA1EF02A-1AF6-4A9E-B92B-C0780403E90C}" type="pres">
      <dgm:prSet presAssocID="{C432BBAC-342C-40F9-8E8A-8978ABAC199D}" presName="space" presStyleCnt="0"/>
      <dgm:spPr/>
    </dgm:pt>
    <dgm:pt modelId="{FD32E8C6-89D5-468B-ADEF-C0B26AC8837C}" type="pres">
      <dgm:prSet presAssocID="{D9AD9142-3CDE-409B-9EFF-1D19CAAE848F}" presName="linV" presStyleCnt="0"/>
      <dgm:spPr/>
    </dgm:pt>
    <dgm:pt modelId="{F5D1E708-BC08-47A2-B79A-72504469E264}" type="pres">
      <dgm:prSet presAssocID="{D9AD9142-3CDE-409B-9EFF-1D19CAAE848F}" presName="spVertical1" presStyleCnt="0"/>
      <dgm:spPr/>
    </dgm:pt>
    <dgm:pt modelId="{2302A5B7-C860-4674-B922-F2D66EA3FEAE}" type="pres">
      <dgm:prSet presAssocID="{D9AD9142-3CDE-409B-9EFF-1D19CAAE848F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5E7EC-66F3-4D9A-8BD7-67E514842FEE}" type="pres">
      <dgm:prSet presAssocID="{D9AD9142-3CDE-409B-9EFF-1D19CAAE848F}" presName="spVertical2" presStyleCnt="0"/>
      <dgm:spPr/>
    </dgm:pt>
    <dgm:pt modelId="{A40B7CDC-4BC4-4AB8-8B07-13760A530253}" type="pres">
      <dgm:prSet presAssocID="{D9AD9142-3CDE-409B-9EFF-1D19CAAE848F}" presName="spVertical3" presStyleCnt="0"/>
      <dgm:spPr/>
    </dgm:pt>
    <dgm:pt modelId="{53351515-DF2E-4009-A0B9-86EC8A5FC4F4}" type="pres">
      <dgm:prSet presAssocID="{E0F734E8-0278-4EDD-B342-A477CC7A547F}" presName="padding2" presStyleCnt="0"/>
      <dgm:spPr/>
    </dgm:pt>
    <dgm:pt modelId="{F1D4C9B4-0326-4768-854C-354EB0B61248}" type="pres">
      <dgm:prSet presAssocID="{E0F734E8-0278-4EDD-B342-A477CC7A547F}" presName="negArrow" presStyleCnt="0"/>
      <dgm:spPr/>
    </dgm:pt>
    <dgm:pt modelId="{EFD27296-91D1-401E-8429-7205588F8E17}" type="pres">
      <dgm:prSet presAssocID="{E0F734E8-0278-4EDD-B342-A477CC7A547F}" presName="backgroundArrow" presStyleLbl="node1" presStyleIdx="0" presStyleCnt="1" custScaleY="163817" custLinFactNeighborX="98" custLinFactNeighborY="-3693"/>
      <dgm:spPr/>
    </dgm:pt>
  </dgm:ptLst>
  <dgm:cxnLst>
    <dgm:cxn modelId="{AE7ECE64-4D0B-45F8-8F0A-8E4B393A0EBE}" type="presOf" srcId="{D9AD9142-3CDE-409B-9EFF-1D19CAAE848F}" destId="{2302A5B7-C860-4674-B922-F2D66EA3FEAE}" srcOrd="0" destOrd="0" presId="urn:microsoft.com/office/officeart/2005/8/layout/hProcess3"/>
    <dgm:cxn modelId="{A26D4B75-E763-433E-AB22-4B822AD972CF}" type="presOf" srcId="{E0F734E8-0278-4EDD-B342-A477CC7A547F}" destId="{997E23DC-89F2-413B-A5FA-1E5209A3D799}" srcOrd="0" destOrd="0" presId="urn:microsoft.com/office/officeart/2005/8/layout/hProcess3"/>
    <dgm:cxn modelId="{85B85687-145D-4961-B9D8-039F685E31CF}" srcId="{E0F734E8-0278-4EDD-B342-A477CC7A547F}" destId="{D9AD9142-3CDE-409B-9EFF-1D19CAAE848F}" srcOrd="2" destOrd="0" parTransId="{67F7BA08-654C-4E97-9269-0E88404690C1}" sibTransId="{35AAA491-AF21-4C23-9B7E-15009D628594}"/>
    <dgm:cxn modelId="{AA9B2BA0-3716-4B3F-B5A5-B113306637CA}" srcId="{E0F734E8-0278-4EDD-B342-A477CC7A547F}" destId="{C1150645-EF4D-45D1-A8B3-A511C1216A4C}" srcOrd="0" destOrd="0" parTransId="{6DB67EDE-53F9-4D74-BF2D-ADAFC5F2159A}" sibTransId="{D4B4C9FB-EFE7-4576-B033-106C93A8AD2E}"/>
    <dgm:cxn modelId="{7026636A-9012-404A-AA05-ACF029CE9601}" type="presOf" srcId="{EDF058B2-9287-48CB-BF71-6DAE881D695E}" destId="{FBCD0D08-2924-4AFE-8C7D-87EB5B983C29}" srcOrd="0" destOrd="0" presId="urn:microsoft.com/office/officeart/2005/8/layout/hProcess3"/>
    <dgm:cxn modelId="{EA178C73-55D5-46BF-9C07-A53CC0C03B3B}" srcId="{E0F734E8-0278-4EDD-B342-A477CC7A547F}" destId="{EDF058B2-9287-48CB-BF71-6DAE881D695E}" srcOrd="1" destOrd="0" parTransId="{B21321CA-F34A-4D3E-8A8E-39D5FFE6B422}" sibTransId="{C432BBAC-342C-40F9-8E8A-8978ABAC199D}"/>
    <dgm:cxn modelId="{AC8C15FD-49D8-4D9D-938A-08A74B6A026B}" type="presOf" srcId="{C1150645-EF4D-45D1-A8B3-A511C1216A4C}" destId="{8BB008D8-905C-4522-83B0-568444EE86B3}" srcOrd="0" destOrd="0" presId="urn:microsoft.com/office/officeart/2005/8/layout/hProcess3"/>
    <dgm:cxn modelId="{6794EB35-4EE2-4DFF-B0FD-AB56FB14C15E}" type="presParOf" srcId="{997E23DC-89F2-413B-A5FA-1E5209A3D799}" destId="{0EAB7E75-8EEB-4C2F-8087-5F2EFEA3D6A0}" srcOrd="0" destOrd="0" presId="urn:microsoft.com/office/officeart/2005/8/layout/hProcess3"/>
    <dgm:cxn modelId="{3DD2D4B7-F619-4FFC-9D3C-C8C16753B864}" type="presParOf" srcId="{997E23DC-89F2-413B-A5FA-1E5209A3D799}" destId="{265510B5-93E6-42EB-B6B0-A31EB8EAE3DA}" srcOrd="1" destOrd="0" presId="urn:microsoft.com/office/officeart/2005/8/layout/hProcess3"/>
    <dgm:cxn modelId="{77793F20-5896-4A88-AAEA-D4A29E7D095F}" type="presParOf" srcId="{265510B5-93E6-42EB-B6B0-A31EB8EAE3DA}" destId="{FF382B39-B867-4B9C-8E57-9A8AEE48DE8D}" srcOrd="0" destOrd="0" presId="urn:microsoft.com/office/officeart/2005/8/layout/hProcess3"/>
    <dgm:cxn modelId="{23A63764-69C5-48AB-976C-65D1ABB8FFB9}" type="presParOf" srcId="{265510B5-93E6-42EB-B6B0-A31EB8EAE3DA}" destId="{D4710F7D-A6F8-4A2B-B552-C4A6619A5725}" srcOrd="1" destOrd="0" presId="urn:microsoft.com/office/officeart/2005/8/layout/hProcess3"/>
    <dgm:cxn modelId="{6D5F74DA-D314-4EAE-BC1F-75D8E58BE9A4}" type="presParOf" srcId="{D4710F7D-A6F8-4A2B-B552-C4A6619A5725}" destId="{70F9D4C9-392C-4651-A850-6CE736849D24}" srcOrd="0" destOrd="0" presId="urn:microsoft.com/office/officeart/2005/8/layout/hProcess3"/>
    <dgm:cxn modelId="{1F503F80-94DD-4355-8D26-3EA8AE14AE5E}" type="presParOf" srcId="{D4710F7D-A6F8-4A2B-B552-C4A6619A5725}" destId="{8BB008D8-905C-4522-83B0-568444EE86B3}" srcOrd="1" destOrd="0" presId="urn:microsoft.com/office/officeart/2005/8/layout/hProcess3"/>
    <dgm:cxn modelId="{75D7EE96-D9CB-4DCE-A700-FE60CF0FB73F}" type="presParOf" srcId="{D4710F7D-A6F8-4A2B-B552-C4A6619A5725}" destId="{AC866611-385F-4998-98F2-48F559D8C2BF}" srcOrd="2" destOrd="0" presId="urn:microsoft.com/office/officeart/2005/8/layout/hProcess3"/>
    <dgm:cxn modelId="{6CFC918E-542E-46AB-9A54-004CD8567335}" type="presParOf" srcId="{D4710F7D-A6F8-4A2B-B552-C4A6619A5725}" destId="{1A9CDBE2-0DB5-42EB-9C52-4F64A3969282}" srcOrd="3" destOrd="0" presId="urn:microsoft.com/office/officeart/2005/8/layout/hProcess3"/>
    <dgm:cxn modelId="{2D0E6176-43FE-4981-AC40-1006014609BB}" type="presParOf" srcId="{265510B5-93E6-42EB-B6B0-A31EB8EAE3DA}" destId="{448F27A0-E588-4D56-83E8-D51EED4BFC89}" srcOrd="2" destOrd="0" presId="urn:microsoft.com/office/officeart/2005/8/layout/hProcess3"/>
    <dgm:cxn modelId="{741AB556-CA0E-498F-B5F3-D4B0DE6CDF4D}" type="presParOf" srcId="{265510B5-93E6-42EB-B6B0-A31EB8EAE3DA}" destId="{DE9C089D-F065-481F-AB21-B830FDFA75BD}" srcOrd="3" destOrd="0" presId="urn:microsoft.com/office/officeart/2005/8/layout/hProcess3"/>
    <dgm:cxn modelId="{64773D8F-3CD7-446B-8BFE-71E6C5E9D07F}" type="presParOf" srcId="{DE9C089D-F065-481F-AB21-B830FDFA75BD}" destId="{66C693CF-1DA7-4762-9EEB-625FD8262C4E}" srcOrd="0" destOrd="0" presId="urn:microsoft.com/office/officeart/2005/8/layout/hProcess3"/>
    <dgm:cxn modelId="{85155064-AB48-4C3B-81BA-DB62E1E44741}" type="presParOf" srcId="{DE9C089D-F065-481F-AB21-B830FDFA75BD}" destId="{FBCD0D08-2924-4AFE-8C7D-87EB5B983C29}" srcOrd="1" destOrd="0" presId="urn:microsoft.com/office/officeart/2005/8/layout/hProcess3"/>
    <dgm:cxn modelId="{1E4DC4CB-67CA-45E8-8C7F-0D60949AE05A}" type="presParOf" srcId="{DE9C089D-F065-481F-AB21-B830FDFA75BD}" destId="{7C507DE9-E965-447F-B648-628C6C2AFCF7}" srcOrd="2" destOrd="0" presId="urn:microsoft.com/office/officeart/2005/8/layout/hProcess3"/>
    <dgm:cxn modelId="{8112D211-307F-4953-A431-12D1BC1C2A1B}" type="presParOf" srcId="{DE9C089D-F065-481F-AB21-B830FDFA75BD}" destId="{CCC2C23F-6724-4428-9282-0E7E41247777}" srcOrd="3" destOrd="0" presId="urn:microsoft.com/office/officeart/2005/8/layout/hProcess3"/>
    <dgm:cxn modelId="{9174E8D2-062C-421E-9457-96D0828C1F30}" type="presParOf" srcId="{265510B5-93E6-42EB-B6B0-A31EB8EAE3DA}" destId="{CA1EF02A-1AF6-4A9E-B92B-C0780403E90C}" srcOrd="4" destOrd="0" presId="urn:microsoft.com/office/officeart/2005/8/layout/hProcess3"/>
    <dgm:cxn modelId="{03049E7C-8165-4928-9D91-0D9E9B7CCA0B}" type="presParOf" srcId="{265510B5-93E6-42EB-B6B0-A31EB8EAE3DA}" destId="{FD32E8C6-89D5-468B-ADEF-C0B26AC8837C}" srcOrd="5" destOrd="0" presId="urn:microsoft.com/office/officeart/2005/8/layout/hProcess3"/>
    <dgm:cxn modelId="{945C1DE3-6C2F-4D9D-8EC7-9663128539EF}" type="presParOf" srcId="{FD32E8C6-89D5-468B-ADEF-C0B26AC8837C}" destId="{F5D1E708-BC08-47A2-B79A-72504469E264}" srcOrd="0" destOrd="0" presId="urn:microsoft.com/office/officeart/2005/8/layout/hProcess3"/>
    <dgm:cxn modelId="{67094868-6F77-4472-A985-73A697D9EFE2}" type="presParOf" srcId="{FD32E8C6-89D5-468B-ADEF-C0B26AC8837C}" destId="{2302A5B7-C860-4674-B922-F2D66EA3FEAE}" srcOrd="1" destOrd="0" presId="urn:microsoft.com/office/officeart/2005/8/layout/hProcess3"/>
    <dgm:cxn modelId="{E5A06E04-18E5-4C6E-9437-DDE7C6D9900F}" type="presParOf" srcId="{FD32E8C6-89D5-468B-ADEF-C0B26AC8837C}" destId="{CB55E7EC-66F3-4D9A-8BD7-67E514842FEE}" srcOrd="2" destOrd="0" presId="urn:microsoft.com/office/officeart/2005/8/layout/hProcess3"/>
    <dgm:cxn modelId="{EB972F09-BCF6-445C-ADAD-E0F110EEC325}" type="presParOf" srcId="{FD32E8C6-89D5-468B-ADEF-C0B26AC8837C}" destId="{A40B7CDC-4BC4-4AB8-8B07-13760A530253}" srcOrd="3" destOrd="0" presId="urn:microsoft.com/office/officeart/2005/8/layout/hProcess3"/>
    <dgm:cxn modelId="{E717E384-CF4D-4059-866C-EB1063D0355C}" type="presParOf" srcId="{265510B5-93E6-42EB-B6B0-A31EB8EAE3DA}" destId="{53351515-DF2E-4009-A0B9-86EC8A5FC4F4}" srcOrd="6" destOrd="0" presId="urn:microsoft.com/office/officeart/2005/8/layout/hProcess3"/>
    <dgm:cxn modelId="{64ED51D4-AA1C-40EF-8F0A-283D74B60D63}" type="presParOf" srcId="{265510B5-93E6-42EB-B6B0-A31EB8EAE3DA}" destId="{F1D4C9B4-0326-4768-854C-354EB0B61248}" srcOrd="7" destOrd="0" presId="urn:microsoft.com/office/officeart/2005/8/layout/hProcess3"/>
    <dgm:cxn modelId="{8B4189F9-C526-47E4-BFED-F29A794DAADA}" type="presParOf" srcId="{265510B5-93E6-42EB-B6B0-A31EB8EAE3DA}" destId="{EFD27296-91D1-401E-8429-7205588F8E1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6B840-C504-40B2-814C-1DB9E740C30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CB21-3F46-4024-BC5B-4E271E45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2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CB21-3F46-4024-BC5B-4E271E45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CB21-3F46-4024-BC5B-4E271E45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8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7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4D7E-261C-4B08-A279-BD862CEDB6A5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CC3A-0B67-4337-8D9A-F15E79C04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771" y="-4546241"/>
            <a:ext cx="8377040" cy="844854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MODULE III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RULES OF ORIGIN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62" y="4159877"/>
            <a:ext cx="7868992" cy="225380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Presented By: 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LRA TRAINING TEAM</a:t>
            </a:r>
          </a:p>
          <a:p>
            <a:pPr algn="l"/>
            <a:endParaRPr lang="en-US" sz="4400" b="1" dirty="0" smtClean="0">
              <a:solidFill>
                <a:srgbClr val="FF0000"/>
              </a:solidFill>
            </a:endParaRPr>
          </a:p>
          <a:p>
            <a:pPr algn="l"/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/>
              <a:t>WHAT RULES OF ORIGIN DOES NOT COVER</a:t>
            </a:r>
            <a:r>
              <a:rPr lang="en-US" sz="3600" b="1" dirty="0" smtClean="0"/>
              <a:t>? </a:t>
            </a:r>
            <a:r>
              <a:rPr lang="en-US" sz="2400" dirty="0" smtClean="0"/>
              <a:t>CONT.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03560"/>
            <a:ext cx="10807890" cy="4634766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FREEZONE GOODS UNDRER ETLS</a:t>
            </a:r>
            <a:endParaRPr lang="en-US" sz="112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itchFamily="18" charset="0"/>
              </a:rPr>
              <a:t>Goods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transformed within the framework of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economic or suspense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Customs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regimes or certain special regimes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involving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suspension,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or partial or total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exemption from Customs duties on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inputs, shall in 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no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be considered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originating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0113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4904" cy="94852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ORIGIN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Certificate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Origin (CO), issued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designated, authority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in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country of export (Member State)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Statement of declaration issued by the exporter or manufacturer </a:t>
            </a:r>
          </a:p>
          <a:p>
            <a:pPr marL="0" indent="0"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36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ECOWAS’ CERTIFICATE OF ORIGIN (SAMPLE)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7" y="1334126"/>
            <a:ext cx="4750779" cy="51223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PROOF OF ORIGIN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 1: Simplicity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-The rules must be cleared and transparent in order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to minimize the possibility of being applied in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subjective, biased, or fraudulent manner. Else, they create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needless hitches that hinder trade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27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PROOF OF ORIGIN</a:t>
            </a:r>
            <a:r>
              <a:rPr lang="en-US" sz="40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 2: Predictability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-The rules must be amply clear, recognized and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stable to enable the manufacturer to predict in 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clear and secure manner how the rules will be applied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to various goods, taking into account their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respective destinations.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93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 REQUIREMENT IMPORTS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Certificate of Origin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shall not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 required for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agricultural and livestock products, hand-made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articles or articles produced with or without the use of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tools, instruments or implements directly operated by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craftsman.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Example: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Cows, goats, carved wood, plantains, chickens, etc.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578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2573" cy="97899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PREFERENTIAL RO?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Simply means, trade agreements between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governments that allow goods of their countries to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 imported at reduced or zero duty rates.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 River Union Protocol (Guinea, Ivory Coast, Liberia &amp;  Sierra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Leone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4085" cy="97899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USED PREFERENTIAL RO?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the following: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 Generalize System of Preferences (GSP);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Free Trade Agreement (FTA);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 Regional Trade Agreement (RTA).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ACP Agreement  (EU and African countries, +)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88642" cy="8019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USE PREFERENTIAL RO?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476893"/>
            <a:ext cx="10807890" cy="4569627"/>
          </a:xfrm>
          <a:noFill/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6500" dirty="0" smtClean="0"/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ACP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with EU and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African countries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ETLS Protocol (ECOWAS members states)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 River Union Protocol (Guinea, Ivory Coast, Liberia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S/Leone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4. AGOA  Protocol/Agreement (between America 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African countries, +).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/>
              <a:t> </a:t>
            </a:r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r>
              <a:rPr lang="en-US" sz="11100" dirty="0"/>
              <a:t> </a:t>
            </a:r>
            <a:r>
              <a:rPr lang="en-US" sz="11100" dirty="0" smtClean="0"/>
              <a:t>    </a:t>
            </a:r>
          </a:p>
          <a:p>
            <a:pPr marL="0" indent="0">
              <a:buNone/>
            </a:pPr>
            <a:r>
              <a:rPr lang="en-US" sz="11100" dirty="0"/>
              <a:t> </a:t>
            </a:r>
            <a:r>
              <a:rPr lang="en-US" sz="111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NON-PREFERENTIAL RO?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100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 of GATT 1994 defines it as those laws, regulations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determinations of general application applied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goods except those related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tariff preferences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Example: Most-Favor-Nation treatment (MFN)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420" cy="70382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 Introduction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 The legal basis for Rules of Origin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 Scope of Rules of Origin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 Proof of Origin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 Principles for Rules of Origin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 Origin conferring criteria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Wholly obtain?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9.  Substantial Transformation criterion</a:t>
            </a:r>
          </a:p>
          <a:p>
            <a:pPr marL="514350" indent="-514350">
              <a:buAutoNum type="arabicPeriod" startAt="10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Minimum Operations?</a:t>
            </a:r>
          </a:p>
          <a:p>
            <a:pPr marL="514350" indent="-514350">
              <a:buAutoNum type="arabicPeriod" startAt="10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De Minimis?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2573" cy="96772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USE NON-PREFERENTIAL  RO?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09" y="1558343"/>
            <a:ext cx="10774621" cy="4618619"/>
          </a:xfrm>
          <a:noFill/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used for  commercial policy measures as: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Anti-dumping and Countervailing duties; MFN;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Trade embargoes, Safeguard and retaliation measures;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Quantity restrictions and tariff quotas;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Trade statistics and Public tender; etc.</a:t>
            </a:r>
          </a:p>
          <a:p>
            <a:pPr marL="0" indent="0">
              <a:buNone/>
            </a:pPr>
            <a:r>
              <a:rPr 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483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7075" cy="99872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CONFERRING CRITERIA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criteria that confer origin on trade in goods: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Wholly obtained criterion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Substantial/sufficient transformation criterion</a:t>
            </a:r>
          </a:p>
          <a:p>
            <a:pPr marL="0" indent="0">
              <a:buNone/>
            </a:pPr>
            <a:r>
              <a:rPr 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378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72863" cy="8741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WHOLLY OBTAINED?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 in goods considered wholly obtained includes: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live animals born and raised within the Member States;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mineral products extracted from the ground, sub-soil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or sea bed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of Member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States;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vegetable products harvested within Member States;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products obtained from animals living or raised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in Member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States;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7740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7075" cy="905736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WHOLLY OBTAINED?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/>
              <a:t>Cont.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270862"/>
            <a:ext cx="10807890" cy="4906101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/>
              <a:t>5</a:t>
            </a:r>
            <a:r>
              <a:rPr lang="en-US" sz="14400" dirty="0" smtClean="0"/>
              <a:t>. </a:t>
            </a:r>
            <a:r>
              <a:rPr lang="en-US" sz="11200" dirty="0">
                <a:latin typeface="Times New Roman" panose="02020603050405020304" pitchFamily="18" charset="0"/>
                <a:cs typeface="Times New Roman" pitchFamily="18" charset="0"/>
              </a:rPr>
              <a:t>products obtained by hunting or fishing within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member States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6.  products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obtained from the sea, river and lakes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within Member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States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by vessels belonging to the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Member States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7. products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manufactured aboard ship factories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belonging to member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States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exclusively from products referred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to in paragraph (6) above;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100" dirty="0" smtClean="0"/>
              <a:t> </a:t>
            </a:r>
            <a:endParaRPr lang="en-US" sz="11100" dirty="0"/>
          </a:p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1948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8071" cy="874739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WHOLLY OBTAINED?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used articles fit only for the recovery of raw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materials, provided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that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such articles have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been collected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users within member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9. scraps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and waste resulting from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manufacturing operations within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Member States;</a:t>
            </a:r>
          </a:p>
          <a:p>
            <a:pPr marL="0" lvl="0" indent="0" algn="just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11100" dirty="0" smtClean="0"/>
              <a:t> </a:t>
            </a:r>
            <a:endParaRPr lang="en-US" sz="11100" dirty="0"/>
          </a:p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82711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WHOLLY OBTAINED? </a:t>
            </a:r>
            <a:r>
              <a:rPr lang="en-US" sz="2000" dirty="0" smtClean="0"/>
              <a:t>Cont.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sz="14400" dirty="0" smtClean="0"/>
              <a:t> </a:t>
            </a:r>
            <a:r>
              <a:rPr lang="en-US" sz="11200" dirty="0" smtClean="0"/>
              <a:t>10</a:t>
            </a:r>
            <a:r>
              <a:rPr lang="en-US" sz="11200" dirty="0" smtClean="0">
                <a:latin typeface="Times New Roman" panose="02020603050405020304" pitchFamily="18" charset="0"/>
                <a:cs typeface="Times New Roman" pitchFamily="18" charset="0"/>
              </a:rPr>
              <a:t>. goods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produced from the materials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listed in paragraphs 2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above, used alone or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mixed with other materials, provided that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they represent at least 60% of total quantity of raw materials used; 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and 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electrical energy produced in the Member States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424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056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41" y="1208868"/>
            <a:ext cx="10811359" cy="4968095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46514" y="1577822"/>
            <a:ext cx="8127999" cy="4989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Live animals born and raised in the country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4" y="2514798"/>
            <a:ext cx="8127999" cy="37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6078" cy="719756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48789" y="1793160"/>
            <a:ext cx="8069581" cy="7200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Vegetable products and harvested in the country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667628"/>
            <a:ext cx="4351111" cy="2663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258" y="2723031"/>
            <a:ext cx="4606817" cy="26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1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261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038386"/>
            <a:ext cx="10807890" cy="5138577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03070" y="1457046"/>
            <a:ext cx="7600950" cy="5930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Mineral Products extracted within the country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9" y="2525482"/>
            <a:ext cx="4795664" cy="1772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825" y="2209894"/>
            <a:ext cx="5630436" cy="25562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9880" y="4465081"/>
            <a:ext cx="1683658" cy="46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0990" y="4862977"/>
            <a:ext cx="195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Ore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5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1576" cy="595770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960896"/>
            <a:ext cx="10807890" cy="5216067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0375" y="1317891"/>
            <a:ext cx="8565265" cy="693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Products derived from live animals raised in the country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2170894"/>
            <a:ext cx="8469086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module, the participants will be able to: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 the legal framework of RO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Rules of Origin with emphasis to Preferential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Non- Preferential rules of origin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 the origin conferring criteria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Explain the purpose  of ECOWAS’ origin certificate</a:t>
            </a:r>
          </a:p>
          <a:p>
            <a:pPr marL="0" indent="0">
              <a:buNone/>
            </a:pPr>
            <a:endParaRPr lang="en-US" sz="4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55" y="0"/>
            <a:ext cx="10515600" cy="999651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999651"/>
            <a:ext cx="10888851" cy="5177312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57260" y="1325408"/>
            <a:ext cx="7037407" cy="73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Products of hunting or fishing in the country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2" y="2312820"/>
            <a:ext cx="4296228" cy="3543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72" y="2350134"/>
            <a:ext cx="4826000" cy="35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98071" cy="595770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5" y="1084881"/>
            <a:ext cx="11528384" cy="5092082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9340" y="1542380"/>
            <a:ext cx="11528385" cy="73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Products of sea fishing and other products taken from the sea by its vessels</a:t>
            </a:r>
          </a:p>
          <a:p>
            <a:endParaRPr lang="en-US" dirty="0"/>
          </a:p>
        </p:txBody>
      </p:sp>
      <p:pic>
        <p:nvPicPr>
          <p:cNvPr id="5" name="Picture 4" descr="Small fishing trawler in rough seas, New Zealand :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0" y="2545214"/>
            <a:ext cx="408622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rimp boat fishing for shrimps on the Wadden Sea : Stock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19" y="2529712"/>
            <a:ext cx="4456253" cy="272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875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7075" cy="5182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4" y="1100380"/>
            <a:ext cx="11787344" cy="5076583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8344" y="1759352"/>
            <a:ext cx="11528385" cy="73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Products made on board its factory ships exclusively from the products in (6)</a:t>
            </a:r>
          </a:p>
          <a:p>
            <a:endParaRPr lang="en-US" dirty="0"/>
          </a:p>
        </p:txBody>
      </p:sp>
      <p:pic>
        <p:nvPicPr>
          <p:cNvPr id="5" name="Picture 4" descr="C:\Users\ASneh\Documents\Sad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54" y="2636143"/>
            <a:ext cx="4114800" cy="333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Sneh\Documents\Can 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36" y="2667139"/>
            <a:ext cx="4082564" cy="333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576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9583" cy="657763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022888"/>
            <a:ext cx="10807890" cy="5154075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6056" y="1418396"/>
            <a:ext cx="11030673" cy="73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Used articles collected there fit only for the recovery of raw materials </a:t>
            </a:r>
          </a:p>
          <a:p>
            <a:endParaRPr lang="en-US" dirty="0"/>
          </a:p>
        </p:txBody>
      </p:sp>
      <p:pic>
        <p:nvPicPr>
          <p:cNvPr id="5" name="Picture 4" descr="Raw-materials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3" y="2438334"/>
            <a:ext cx="6319778" cy="275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90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9583" cy="611268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5" y="976394"/>
            <a:ext cx="11528384" cy="5200569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8420" y="1619870"/>
            <a:ext cx="10724827" cy="73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Waste and scraps resulting from manufacturing operations conducted there</a:t>
            </a:r>
            <a:endParaRPr lang="en-US" sz="2400" dirty="0"/>
          </a:p>
        </p:txBody>
      </p:sp>
      <p:pic>
        <p:nvPicPr>
          <p:cNvPr id="6" name="Picture 5" descr="C:\Users\ASneh\Documents\Scrap 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9" y="2467317"/>
            <a:ext cx="4398379" cy="312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Sneh\Documents\Scrap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1" y="2436319"/>
            <a:ext cx="4252070" cy="312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21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0098" cy="673261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3" y="1038386"/>
            <a:ext cx="11647859" cy="5138577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8344" y="1588874"/>
            <a:ext cx="11528385" cy="856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Products extracted from the sea bed or below the sea bed which is situated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outside its territorial waters, provided that it has exclusive exploitation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 result for Pictures of products extracted from sea b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1" y="3134417"/>
            <a:ext cx="6736466" cy="31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63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 OF WHOLLY OBTAINED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4634766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14400" dirty="0" smtClean="0"/>
              <a:t> </a:t>
            </a:r>
            <a:r>
              <a:rPr lang="en-US" sz="5100" dirty="0" smtClean="0"/>
              <a:t>10. Products p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roduced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exclusively from originating </a:t>
            </a:r>
            <a:endParaRPr lang="en-US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products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in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(1-10)</a:t>
            </a:r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5800" dirty="0" smtClean="0"/>
          </a:p>
          <a:p>
            <a:pPr marL="0" lvl="0" indent="0" algn="just">
              <a:buNone/>
            </a:pPr>
            <a:r>
              <a:rPr lang="en-US" sz="5800" dirty="0"/>
              <a:t> </a:t>
            </a:r>
            <a:r>
              <a:rPr lang="en-US" sz="5800" dirty="0" smtClean="0"/>
              <a:t> </a:t>
            </a:r>
            <a:r>
              <a:rPr lang="en-US" sz="5100" dirty="0" smtClean="0"/>
              <a:t>11.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Electrical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energy produced in the Member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States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06059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72074" cy="7778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WP’S FARMULA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42197"/>
            <a:ext cx="10807890" cy="5002982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fr-FR" sz="11200" dirty="0" smtClean="0"/>
              <a:t> </a:t>
            </a:r>
            <a:r>
              <a:rPr lang="en-GB" altLang="fr-FR" sz="11200" dirty="0" smtClean="0"/>
              <a:t>Goods </a:t>
            </a:r>
            <a:r>
              <a:rPr lang="en-GB" altLang="fr-FR" sz="11200" dirty="0"/>
              <a:t>are regarded as WHOLLY PRODUCED within ECOWAS, </a:t>
            </a:r>
            <a:endParaRPr lang="en-GB" altLang="fr-FR" sz="11200" dirty="0" smtClean="0"/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 smtClean="0"/>
              <a:t>   if </a:t>
            </a:r>
            <a:r>
              <a:rPr lang="en-GB" altLang="fr-FR" sz="11200" dirty="0"/>
              <a:t>at least 60% of the total quantity of raw materials used </a:t>
            </a:r>
            <a:endParaRPr lang="en-GB" altLang="fr-FR" sz="11200" dirty="0" smtClean="0"/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 smtClean="0"/>
              <a:t>   originate </a:t>
            </a:r>
            <a:r>
              <a:rPr lang="en-GB" altLang="fr-FR" sz="11200" dirty="0"/>
              <a:t>from the </a:t>
            </a:r>
            <a:r>
              <a:rPr lang="en-GB" altLang="fr-FR" sz="11200" dirty="0" smtClean="0"/>
              <a:t>ECOWAS region quantity </a:t>
            </a:r>
            <a:r>
              <a:rPr lang="en-GB" altLang="fr-FR" sz="11200" dirty="0"/>
              <a:t>of raw materials </a:t>
            </a:r>
            <a:endParaRPr lang="en-GB" altLang="fr-FR" sz="11200" dirty="0" smtClean="0"/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/>
              <a:t> </a:t>
            </a:r>
            <a:r>
              <a:rPr lang="en-GB" altLang="fr-FR" sz="11200" dirty="0" smtClean="0"/>
              <a:t>  used </a:t>
            </a:r>
            <a:r>
              <a:rPr lang="en-GB" altLang="fr-FR" sz="11200" dirty="0"/>
              <a:t>originate from the ECOWAS </a:t>
            </a:r>
            <a:r>
              <a:rPr lang="en-GB" altLang="fr-FR" sz="11200" dirty="0" smtClean="0"/>
              <a:t>region</a:t>
            </a:r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b="1" dirty="0"/>
              <a:t> </a:t>
            </a:r>
            <a:r>
              <a:rPr lang="en-GB" altLang="fr-FR" sz="11200" b="1" dirty="0" smtClean="0"/>
              <a:t>  WP</a:t>
            </a:r>
            <a:r>
              <a:rPr lang="en-GB" altLang="fr-FR" sz="11200" b="1" dirty="0"/>
              <a:t>= ECOWAS </a:t>
            </a:r>
            <a:r>
              <a:rPr lang="en-GB" altLang="fr-FR" sz="11200" b="1" dirty="0" smtClean="0"/>
              <a:t>RM/(</a:t>
            </a:r>
            <a:r>
              <a:rPr lang="en-GB" altLang="fr-FR" sz="11200" b="1" dirty="0"/>
              <a:t>ECOWAS RM + FOREIGN RM) in </a:t>
            </a:r>
            <a:r>
              <a:rPr lang="en-GB" altLang="fr-FR" sz="11200" b="1" dirty="0" smtClean="0"/>
              <a:t>%</a:t>
            </a:r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 smtClean="0"/>
              <a:t>   Where </a:t>
            </a:r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/>
              <a:t> </a:t>
            </a:r>
            <a:r>
              <a:rPr lang="en-GB" altLang="fr-FR" sz="11200" dirty="0" smtClean="0"/>
              <a:t>  ECOWAS </a:t>
            </a:r>
            <a:r>
              <a:rPr lang="en-GB" altLang="fr-FR" sz="11200" dirty="0"/>
              <a:t>RM: Quantity of raw materials originated from </a:t>
            </a:r>
            <a:r>
              <a:rPr lang="en-GB" altLang="fr-FR" sz="11200" dirty="0" smtClean="0"/>
              <a:t>ECOWAS</a:t>
            </a:r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 smtClean="0"/>
              <a:t>   FOREIGN </a:t>
            </a:r>
            <a:r>
              <a:rPr lang="en-GB" altLang="fr-FR" sz="11200" dirty="0"/>
              <a:t>RM: Quantity of raw materials originated from </a:t>
            </a:r>
            <a:r>
              <a:rPr lang="en-GB" altLang="fr-FR" sz="11200" dirty="0" smtClean="0"/>
              <a:t>Foreign</a:t>
            </a:r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altLang="fr-FR" sz="11200" dirty="0" smtClean="0"/>
              <a:t>  =WP </a:t>
            </a:r>
            <a:r>
              <a:rPr lang="en-GB" altLang="fr-FR" sz="11200" dirty="0"/>
              <a:t>&gt; 60%</a:t>
            </a:r>
          </a:p>
          <a:p>
            <a:pPr marL="0" lvl="0" indent="0" algn="just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31036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316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TRANSFORMATION CRITERION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690689"/>
            <a:ext cx="10807890" cy="4486274"/>
          </a:xfrm>
          <a:noFill/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1690689"/>
            <a:ext cx="10807890" cy="46386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8310" y="1690689"/>
            <a:ext cx="10960290" cy="47910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3 major criteria: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Change of Tariff Classification criterion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Value Added (ad valorem percentage) criterion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Manufacture or Processing operations (technical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requirement) criterion.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42056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TRANSFORMATION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CRITERION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81" y="1115878"/>
            <a:ext cx="11683923" cy="5061085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337595" y="1351161"/>
            <a:ext cx="11516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sufficient working or processing?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which incorporate materials NOT WHOLLY OBTAINED but which have undergone SUFFICIENT TRANSFORMATION OR PROCESSING.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Sneh\Documents\Wood pi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03" y="3365519"/>
            <a:ext cx="5400675" cy="2929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61861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Origin (RO) are the means by which we determine where goods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 not where they have been shipped from, but where they are deemed to have been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5100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CC3A-0B67-4337-8D9A-F15E79C048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0" y="365125"/>
            <a:ext cx="10960290" cy="107945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CHANGE OF TARIFF CLASSIFICATION?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882" y="1596980"/>
            <a:ext cx="11068318" cy="4732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400" dirty="0"/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is considered substantially transformed when it is classified 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heading or subheading (depending on the exact rule) different from all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non originating materials used.</a:t>
            </a:r>
          </a:p>
          <a:p>
            <a:pPr marL="0" indent="0">
              <a:buNone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Example:</a:t>
            </a:r>
          </a:p>
          <a:p>
            <a:pPr marL="0" indent="0"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2523.10     = Cement clinkers   CHT</a:t>
            </a:r>
          </a:p>
          <a:p>
            <a:pPr marL="0" indent="0"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2523.</a:t>
            </a:r>
            <a:r>
              <a:rPr lang="en-US" sz="1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= Portland cement</a:t>
            </a:r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r>
              <a:rPr lang="en-US" sz="11100" dirty="0"/>
              <a:t> </a:t>
            </a:r>
            <a:r>
              <a:rPr lang="en-US" sz="11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7" y="158496"/>
            <a:ext cx="11222350" cy="7785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TARIFF HEADING CRITERION (CTC)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5" y="976394"/>
            <a:ext cx="11528384" cy="5200569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144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pic>
        <p:nvPicPr>
          <p:cNvPr id="8" name="Picture 7" descr="http://www.kgw.com/img/resize/content.kgw.com/photo/2016/02/15/logging%20logs%20timber_1455556905815_265804_ver1.0.jpg?preset=534-4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6" y="1991036"/>
            <a:ext cx="3333750" cy="13556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 rot="5400000">
            <a:off x="1565089" y="3393852"/>
            <a:ext cx="451414" cy="428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127" y="3899075"/>
            <a:ext cx="333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 sawn &amp; planed 44.07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county 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Sneh\Documents\Plank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" y="4753265"/>
            <a:ext cx="3287210" cy="158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35667" y="1164871"/>
            <a:ext cx="328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 in the rough 44.03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in Country 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:\Users\ASneh\Documents\Tab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346" y="2243327"/>
            <a:ext cx="3202267" cy="177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590346" y="1333939"/>
            <a:ext cx="328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to furniture tables 94.03 in country 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8444" y="4685657"/>
            <a:ext cx="342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Imported into country Z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9967548" y="4139193"/>
            <a:ext cx="585968" cy="428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612112">
            <a:off x="4071850" y="2343477"/>
            <a:ext cx="3827130" cy="738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Country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0251285">
            <a:off x="3738766" y="4144745"/>
            <a:ext cx="4321221" cy="736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Country 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0016" y="5805691"/>
            <a:ext cx="510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goods originate in country y? YES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24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0" y="377317"/>
            <a:ext cx="10807890" cy="6833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TARIFF HEADING CRITERION (CTC)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90" y="1133856"/>
            <a:ext cx="10807890" cy="5055299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400" dirty="0" smtClean="0"/>
              <a:t> </a:t>
            </a:r>
            <a:endParaRPr lang="en-US" sz="5100" dirty="0" smtClean="0"/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950976" y="1332011"/>
            <a:ext cx="205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Diamond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512" y="4000359"/>
            <a:ext cx="164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71.08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Sneh\Documents\Gold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95" y="2659745"/>
            <a:ext cx="2982459" cy="28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57891" y="1084281"/>
            <a:ext cx="328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Jewelry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2157" y="3279648"/>
            <a:ext cx="279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qualify as originating?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23176" y="4747202"/>
            <a:ext cx="167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315759">
            <a:off x="2793207" y="2229667"/>
            <a:ext cx="2073261" cy="845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Diamond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1007270">
            <a:off x="2554214" y="3845349"/>
            <a:ext cx="2156483" cy="738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Gold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11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23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CTC’S FORMULA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882" y="1596980"/>
            <a:ext cx="11068318" cy="4732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400" dirty="0"/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special formula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Tariff heading of final product is different from constituent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materials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beyond minimal operations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eyes test.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1100" dirty="0" smtClean="0"/>
          </a:p>
          <a:p>
            <a:pPr marL="0" indent="0">
              <a:buNone/>
            </a:pPr>
            <a:r>
              <a:rPr lang="en-US" sz="11100" dirty="0"/>
              <a:t> </a:t>
            </a:r>
            <a:r>
              <a:rPr lang="en-US" sz="11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76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VALUE ADDED WORKS?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882" y="1596980"/>
            <a:ext cx="11068318" cy="4732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400" dirty="0"/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change in classification, good is considered transformed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substantially when: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value added &gt; 30% (</a:t>
            </a:r>
            <a:r>
              <a:rPr lang="en-US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ex-works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ETLS purpose</a:t>
            </a:r>
            <a:endParaRPr lang="en-US" sz="11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VA can be expressed in 2 ways as: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maximum allowance for non originating materials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inimum requirement of domestic content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100" dirty="0"/>
              <a:t> </a:t>
            </a:r>
            <a:r>
              <a:rPr lang="en-US" sz="11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88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1576" cy="92123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VA’S FORMULA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882" y="1596980"/>
            <a:ext cx="11068318" cy="4732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7225" indent="0">
              <a:buClr>
                <a:srgbClr val="0070C0"/>
              </a:buClr>
              <a:buNone/>
            </a:pPr>
            <a:r>
              <a:rPr lang="en-GB" sz="11200" dirty="0" smtClean="0"/>
              <a:t>- </a:t>
            </a: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Added:</a:t>
            </a:r>
          </a:p>
          <a:p>
            <a:pPr marL="657225" indent="0">
              <a:buClr>
                <a:srgbClr val="0070C0"/>
              </a:buClr>
              <a:buNone/>
            </a:pP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[(Ex-factory CP) – CIF value FOREIGN RM – CIF value FOREIGN CONSU  – CIF value FOREIGN PACK] / (Ex-factory CP) in </a:t>
            </a: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657225" indent="0">
              <a:buClr>
                <a:srgbClr val="0070C0"/>
              </a:buClr>
              <a:buNone/>
            </a:pP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-VA </a:t>
            </a: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en-GB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Requirements </a:t>
            </a: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fulfilled:</a:t>
            </a:r>
            <a:endParaRPr lang="en-GB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0" indent="158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Salaries and wages may not exceed </a:t>
            </a:r>
            <a:r>
              <a:rPr lang="en-GB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Cost price</a:t>
            </a:r>
          </a:p>
          <a:p>
            <a:pPr marL="539750" lvl="0" indent="158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Works, supplies and external services may not exceed </a:t>
            </a:r>
            <a:r>
              <a:rPr lang="en-GB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marL="539750" lvl="0" indent="0">
              <a:buClr>
                <a:schemeClr val="accent1"/>
              </a:buClr>
              <a:buNone/>
            </a:pP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price, and must be directly tied to production</a:t>
            </a:r>
          </a:p>
          <a:p>
            <a:pPr marL="539750" lvl="0" indent="158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charges may not exceed </a:t>
            </a:r>
            <a:r>
              <a:rPr lang="en-GB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Cost price</a:t>
            </a:r>
            <a:endParaRPr lang="en-GB" altLang="fr-FR" sz="1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indent="0">
              <a:buClr>
                <a:srgbClr val="0070C0"/>
              </a:buClr>
              <a:buNone/>
            </a:pPr>
            <a:endParaRPr lang="en-GB" sz="9600" dirty="0"/>
          </a:p>
          <a:p>
            <a:pPr marL="657225" indent="0">
              <a:buClr>
                <a:srgbClr val="0070C0"/>
              </a:buClr>
              <a:buNone/>
            </a:pPr>
            <a:endParaRPr lang="en-GB" sz="9600" dirty="0"/>
          </a:p>
          <a:p>
            <a:pPr marL="657225" indent="0">
              <a:buClr>
                <a:srgbClr val="0070C0"/>
              </a:buClr>
              <a:buNone/>
            </a:pPr>
            <a:endParaRPr lang="en-GB" sz="11200" dirty="0"/>
          </a:p>
          <a:p>
            <a:pPr marL="657225" indent="0">
              <a:buClr>
                <a:srgbClr val="0070C0"/>
              </a:buClr>
              <a:buNone/>
            </a:pPr>
            <a:endParaRPr lang="en-US" sz="1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2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35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45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VALUE ADDED WORKS? </a:t>
            </a:r>
            <a:r>
              <a:rPr lang="en-US" sz="1800" dirty="0" smtClean="0"/>
              <a:t>Cont.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882" y="1596980"/>
            <a:ext cx="11068318" cy="4732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8529, parts suitable for use solely or principally with the apparatus of headings numbers 8525  to 8528.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45% value added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69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ADDED CRITERION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2277" y="1312607"/>
            <a:ext cx="10537723" cy="47606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problem below. Time: </a:t>
            </a:r>
            <a:r>
              <a:rPr lang="en-US" sz="1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limit  of  originating value is 30%. Find  The % of value added for the product below and determine if they originate Or not.</a:t>
            </a:r>
          </a:p>
          <a:p>
            <a:pPr marL="0" indent="0">
              <a:buNone/>
            </a:pP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A          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B</a:t>
            </a:r>
          </a:p>
          <a:p>
            <a:pPr marL="0" indent="0">
              <a:buNone/>
            </a:pPr>
            <a:endParaRPr lang="en-US" sz="5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Labor           20%                           Labor             12.5%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Electricity    15                              Electricity      10%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overhead      10                              Overhead        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Profit           </a:t>
            </a:r>
            <a:r>
              <a:rPr lang="en-US" sz="1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Profit             </a:t>
            </a:r>
            <a:r>
              <a:rPr lang="en-US" sz="1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                  </a:t>
            </a:r>
            <a:r>
              <a:rPr lang="en-US" sz="7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To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 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8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  </a:t>
            </a:r>
            <a:endParaRPr lang="en-US" sz="64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5883549"/>
              </p:ext>
            </p:extLst>
          </p:nvPr>
        </p:nvGraphicFramePr>
        <p:xfrm>
          <a:off x="3628103" y="4584880"/>
          <a:ext cx="1987086" cy="72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7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OR PROCESSING OPERATIONS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532587"/>
            <a:ext cx="10807890" cy="4644376"/>
          </a:xfrm>
          <a:noFill/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403798"/>
            <a:ext cx="11068318" cy="49255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2800" i="1" dirty="0"/>
              <a:t> </a:t>
            </a:r>
            <a:r>
              <a:rPr lang="en-US" sz="1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a change in classification, a good is </a:t>
            </a:r>
          </a:p>
          <a:p>
            <a:pPr marL="0" indent="0">
              <a:buNone/>
            </a:pPr>
            <a:r>
              <a:rPr lang="en-US" sz="1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considered substantially transformed when the good </a:t>
            </a:r>
          </a:p>
          <a:p>
            <a:pPr marL="0" indent="0">
              <a:buNone/>
            </a:pPr>
            <a:r>
              <a:rPr lang="en-US" sz="1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has undergone specified manufacturing or processing </a:t>
            </a:r>
          </a:p>
          <a:p>
            <a:pPr marL="0" indent="0">
              <a:buNone/>
            </a:pPr>
            <a:r>
              <a:rPr lang="en-US" sz="1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operations.</a:t>
            </a:r>
          </a:p>
          <a:p>
            <a:pPr marL="0" indent="0">
              <a:buNone/>
            </a:pP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(basic rule)          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ingredients change heading 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1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            22.01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restriction on  their origin          </a:t>
            </a:r>
            <a:endParaRPr lang="en-US" sz="1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Malt               11.07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beer originates in country of production</a:t>
            </a:r>
            <a:r>
              <a:rPr lang="en-US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Hops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2.10 </a:t>
            </a:r>
          </a:p>
          <a:p>
            <a:pPr marL="0" indent="0">
              <a:buNone/>
            </a:pP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 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syrup 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17.02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Beer</a:t>
            </a:r>
            <a:r>
              <a:rPr lang="en-US" sz="1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22.03</a:t>
            </a:r>
            <a:endParaRPr lang="en-US" sz="1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800" i="1" dirty="0" smtClean="0"/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24551061"/>
              </p:ext>
            </p:extLst>
          </p:nvPr>
        </p:nvGraphicFramePr>
        <p:xfrm>
          <a:off x="4443211" y="5399606"/>
          <a:ext cx="1109450" cy="57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2833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5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MINIMAL OPERATIONS?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90688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2800" i="1" dirty="0" smtClean="0"/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form of Manufacturing operations</a:t>
            </a:r>
          </a:p>
          <a:p>
            <a:pPr marL="0" indent="0">
              <a:buNone/>
            </a:pPr>
            <a:endParaRPr lang="en-US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Seen in Preferential and Non-preferential Agreements</a:t>
            </a:r>
          </a:p>
          <a:p>
            <a:pPr marL="0" indent="0">
              <a:buNone/>
            </a:pPr>
            <a:endParaRPr lang="en-US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to operations that are insufficient and do not confers origin </a:t>
            </a:r>
          </a:p>
          <a:p>
            <a:pPr marL="0" indent="0">
              <a:buNone/>
            </a:pPr>
            <a:endParaRPr lang="en-US" sz="9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Examples:</a:t>
            </a:r>
          </a:p>
          <a:p>
            <a:pPr marL="0" indent="0">
              <a:buNone/>
            </a:pP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labeling 2. Packaging  3. Assembling</a:t>
            </a:r>
          </a:p>
          <a:p>
            <a:pPr marL="0" indent="0">
              <a:buNone/>
            </a:pPr>
            <a:r>
              <a:rPr lang="en-US" sz="9000" i="1" dirty="0"/>
              <a:t> </a:t>
            </a:r>
            <a:r>
              <a:rPr lang="en-US" sz="9000" i="1" dirty="0" smtClean="0"/>
              <a:t> </a:t>
            </a:r>
          </a:p>
          <a:p>
            <a:pPr marL="0" indent="0">
              <a:buNone/>
            </a:pPr>
            <a:endParaRPr lang="en-US" sz="9000" i="1" dirty="0" smtClean="0"/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1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0662" cy="10901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618619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in this course are entreated to do their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utmost  best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their knowledge and skills to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them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active participants and to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effectively to the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of the class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session. This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a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pass in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Customs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Brokers Licensing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uniform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94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5056" cy="922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OPERATIONS, NO ORIGIN CONFERED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440288"/>
            <a:ext cx="11068318" cy="48758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0" i="1" dirty="0" smtClean="0"/>
              <a:t> </a:t>
            </a:r>
            <a:r>
              <a:rPr lang="en-US" sz="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for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preservation of products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transport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storage: </a:t>
            </a:r>
          </a:p>
          <a:p>
            <a:pPr marL="0" indent="0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chilling </a:t>
            </a:r>
          </a:p>
          <a:p>
            <a:pPr>
              <a:lnSpc>
                <a:spcPct val="120000"/>
              </a:lnSpc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in salt, sulphur dioxide, or other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aqueous solutions </a:t>
            </a:r>
          </a:p>
          <a:p>
            <a:pPr>
              <a:lnSpc>
                <a:spcPct val="120000"/>
              </a:lnSpc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removal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damaged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parts, etc.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97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541" cy="1077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OPERATIONS, NO ORIGIN CONFERED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442434"/>
            <a:ext cx="11068318" cy="4873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9000" i="1" dirty="0" smtClean="0"/>
              <a:t> </a:t>
            </a:r>
            <a:r>
              <a:rPr lang="en-US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operations such as: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dust, sifting or screening, sorting,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painting,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matching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up sets of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articles;</a:t>
            </a:r>
          </a:p>
          <a:p>
            <a:pPr marL="0" indent="0">
              <a:buNone/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or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packing and breaking up and assembly of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in bottles, flasks, bags, boxes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fixing on cards, boards, and other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packaging operations                   </a:t>
            </a:r>
          </a:p>
          <a:p>
            <a:pPr marL="0" indent="0">
              <a:buNone/>
            </a:pPr>
            <a:endParaRPr lang="en-US" sz="112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56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OPERATIONS, NO ORIGIN CONFERED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482" y="1639171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400" i="1" dirty="0" smtClean="0"/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400" dirty="0" smtClean="0"/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Affixing marks, labels or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signs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products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on their packaging </a:t>
            </a:r>
          </a:p>
          <a:p>
            <a:pPr marL="0" indent="0"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Simple mixing of products, whether or not of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kinds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one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more of the component mixtures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meet the conditions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down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rules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to be considered originating products </a:t>
            </a:r>
            <a:endParaRPr lang="en-US" sz="1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78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OPERATIONS, NO ORIGIN CONFERED </a:t>
            </a:r>
            <a:r>
              <a:rPr lang="en-US" sz="1600" dirty="0" smtClean="0"/>
              <a:t>cont.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482" y="1690688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400" dirty="0" smtClean="0"/>
              <a:t> </a:t>
            </a:r>
            <a:r>
              <a:rPr lang="en-US" sz="12800" dirty="0"/>
              <a:t>6.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of parts of products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constitute a complete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product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two or more operations shown in 1 to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laughter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animals does not qualify  as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transformation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7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70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MIMIMIS OR TOLERANCE RULE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77436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Permits a specific share (often between 10% &amp; 15%) of value or volume</a:t>
            </a:r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of final product to be non originating</a:t>
            </a:r>
          </a:p>
          <a:p>
            <a:pPr marL="0" indent="0"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product maintains originating status</a:t>
            </a:r>
          </a:p>
          <a:p>
            <a:pPr marL="0" indent="0"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components identified in Agreement</a:t>
            </a:r>
          </a:p>
          <a:p>
            <a:pPr marL="0" indent="0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Example:</a:t>
            </a:r>
          </a:p>
          <a:p>
            <a:pPr marL="0" indent="0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HS chapters to which the tolerance does not apply.</a:t>
            </a:r>
          </a:p>
          <a:p>
            <a:pPr marL="0" indent="0">
              <a:buNone/>
            </a:pPr>
            <a:endParaRPr lang="en-US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0" i="1" dirty="0" smtClean="0"/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79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ROLLING-UP” OF PREFERENTIAL STATUS METHOD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77436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Rolling-Up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When establishing the origin status of parts: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the local content,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the non-originating materials,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parts qualifies as originating, then all the non-originating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materials obtain originating status.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0" i="1" dirty="0" smtClean="0"/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7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ROLLING-UP” OF PREFERENTIAL STATUS METHOD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77436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ROLLING-UP” OF PREFERENTIAL STATUS METHOD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engine for this car has to be at least 60% originating, if it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is,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car becomes originating.</a:t>
            </a:r>
          </a:p>
          <a:p>
            <a:pPr marL="0" indent="0">
              <a:buNone/>
            </a:pPr>
            <a:r>
              <a:rPr lang="en-US" sz="11200" i="1" dirty="0" smtClean="0"/>
              <a:t>      </a:t>
            </a:r>
          </a:p>
          <a:p>
            <a:pPr marL="0" indent="0">
              <a:buNone/>
            </a:pPr>
            <a:r>
              <a:rPr lang="en-US" sz="11200" i="1" dirty="0"/>
              <a:t> </a:t>
            </a:r>
            <a:r>
              <a:rPr lang="en-US" sz="11200" i="1" dirty="0" smtClean="0"/>
              <a:t>     </a:t>
            </a:r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:\Users\ASneh\Documents\Car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5" y="3435699"/>
            <a:ext cx="4734046" cy="269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692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ROLLING-UP” OF PREFERENTIAL STATUS METHOD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77436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 – up benefit: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engine is 100% originating, then the non-originating parts it contains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not taken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account when calculating the origin status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car.</a:t>
            </a:r>
          </a:p>
          <a:p>
            <a:pPr marL="0" indent="0">
              <a:buNone/>
            </a:pPr>
            <a:r>
              <a:rPr lang="en-US" sz="11200" i="1" dirty="0" smtClean="0"/>
              <a:t>      </a:t>
            </a:r>
          </a:p>
          <a:p>
            <a:pPr marL="0" indent="0">
              <a:buNone/>
            </a:pPr>
            <a:r>
              <a:rPr lang="en-US" sz="11200" i="1" dirty="0"/>
              <a:t> </a:t>
            </a:r>
            <a:r>
              <a:rPr lang="en-US" sz="11200" i="1" dirty="0" smtClean="0"/>
              <a:t>     </a:t>
            </a:r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:\Users\ASneh\Documents\Car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5" y="3765885"/>
            <a:ext cx="4509710" cy="2360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617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ROLLING-UP” OF PREFERENTIAL STATUS METHOD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77436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 – up example: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 for engines of heading 8407 is: Manufacture in which the value of all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non-originating materials used does not exceed 40% of the ex-works price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i="1" dirty="0" smtClean="0"/>
              <a:t>      </a:t>
            </a:r>
          </a:p>
          <a:p>
            <a:pPr marL="0" indent="0">
              <a:buNone/>
            </a:pPr>
            <a:r>
              <a:rPr lang="en-US" sz="11200" i="1" dirty="0"/>
              <a:t> </a:t>
            </a:r>
            <a:r>
              <a:rPr lang="en-US" sz="11200" i="1" dirty="0" smtClean="0"/>
              <a:t>     </a:t>
            </a:r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412" y="3701298"/>
            <a:ext cx="3923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Pistons	       $	10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Crankshaft		08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Bearing		05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Valve assembly	10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Distributor		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Value	       $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573" y="3620755"/>
            <a:ext cx="6516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value of non-originating parts = 38% of the value of engine. The engine originates and the benefit is that the 38% non-originating value of the engine is absorbed into the originating status of the car.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18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0" y="428627"/>
            <a:ext cx="9863650" cy="11096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 DONOR COUNTRY CONTENT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7" y="1677436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component materials are supplied by a country, or a group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countries such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EU, and the finished product is to be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exported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same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supplying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then the materials supplied by the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country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deemed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originated in the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of manufacture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0" i="1" dirty="0" smtClean="0"/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5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participants who may not assert </a:t>
            </a:r>
          </a:p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themselves proficiently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module, could stand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of not passing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 examination and may fail to be </a:t>
            </a:r>
          </a:p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licensed to practice as professional Customs broker.</a:t>
            </a:r>
          </a:p>
          <a:p>
            <a:pPr marL="0" indent="0">
              <a:buNone/>
            </a:pP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03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9479896" cy="9962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1540043"/>
            <a:ext cx="10807890" cy="47893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directly consigned?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transported without passing through another country – except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reginal cumulation.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transshipped through another country for the purposes of consignment – provided they have remained under customs control.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60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CONDITIONS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consigned, 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through bill of lading issued in the exporting beneficiary country covering passage through the country of transit or;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issued by customs in the country of transit detailing the goods, dates, transport, and conditions they remained in that country or;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Failing these, any substantial documents.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7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257577"/>
            <a:ext cx="10326174" cy="8392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068947"/>
            <a:ext cx="10807890" cy="5108016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5180" y="1275008"/>
            <a:ext cx="10807890" cy="50543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closing, we realized that RO is in short, a citizenship status of trade in goods;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discussed RO from the perspective of its make up- Preferential and</a:t>
            </a:r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Non-Preferential status;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legal basics including the proof origin and certificate of origin were sufficiently look at;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further looked at the principles for proof of origin (simplicity and </a:t>
            </a:r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predictability) as well as the origin conferring criteria of Wholly </a:t>
            </a:r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obtained and Substantial/sufficient criteria;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also, looked at what is considered value added, change of tariff </a:t>
            </a:r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herding and minimum operations.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8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8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 smtClean="0"/>
              <a:t>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124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373486"/>
            <a:ext cx="10132990" cy="11097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068947"/>
            <a:ext cx="10807890" cy="5108016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5180" y="1918952"/>
            <a:ext cx="10807890" cy="44490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looked at what is considered value added, change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tariff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herding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minimum operations.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Finally, we looked at De Minimis or Tolerance rules,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Rolling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–Up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of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preferential status method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conditions.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8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 smtClean="0"/>
              <a:t>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14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068947"/>
            <a:ext cx="10807890" cy="5108016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5180" y="1262130"/>
            <a:ext cx="10807890" cy="51058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4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8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 smtClean="0"/>
              <a:t>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7882" y="1905506"/>
            <a:ext cx="109159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&amp;A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66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84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#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606" y="1409644"/>
            <a:ext cx="11167593" cy="51972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4900" i="1" dirty="0"/>
              <a:t> </a:t>
            </a: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# 1.</a:t>
            </a:r>
            <a:endParaRPr lang="en-US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origin status  of the products in table 1 using the Wholly Obtained criterion</a:t>
            </a:r>
            <a:r>
              <a:rPr 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6200" i="1" dirty="0" smtClean="0"/>
              <a:t>   </a:t>
            </a:r>
          </a:p>
          <a:p>
            <a:pPr marL="0" indent="0">
              <a:buNone/>
            </a:pPr>
            <a:endParaRPr lang="en-US" sz="5100" i="1" dirty="0" smtClean="0"/>
          </a:p>
          <a:p>
            <a:pPr marL="0" indent="0">
              <a:buNone/>
            </a:pPr>
            <a:endParaRPr lang="en-US" sz="9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9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dirty="0" smtClean="0"/>
              <a:t>                </a:t>
            </a:r>
            <a:r>
              <a:rPr lang="en-US" sz="51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 smtClean="0"/>
              <a:t>     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5356"/>
              </p:ext>
            </p:extLst>
          </p:nvPr>
        </p:nvGraphicFramePr>
        <p:xfrm>
          <a:off x="617324" y="2600369"/>
          <a:ext cx="7191172" cy="397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211"/>
                <a:gridCol w="1459836"/>
                <a:gridCol w="1130316"/>
                <a:gridCol w="1748809"/>
              </a:tblGrid>
              <a:tr h="630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Product manufactured: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Super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Gari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containing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added sugar or other sweetening material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Reference year: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58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Description of raw materials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ECOWAS Customs Nomenclature Number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Quantity utilised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Value on entry into factory (USD)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en-GB" sz="1100" u="sng" dirty="0">
                          <a:solidFill>
                            <a:schemeClr val="tx1"/>
                          </a:solidFill>
                          <a:effectLst/>
                        </a:rPr>
                        <a:t>Raw materials of foreign origin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6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Sugar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1701.91.10.00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110 </a:t>
                      </a:r>
                      <a:r>
                        <a:rPr lang="en-US" sz="1100" dirty="0">
                          <a:effectLst/>
                        </a:rPr>
                        <a:t>tons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327,500.00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6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Milk power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0402.10.10.00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130 </a:t>
                      </a:r>
                      <a:r>
                        <a:rPr lang="en-US" sz="1100" dirty="0">
                          <a:effectLst/>
                        </a:rPr>
                        <a:t>tons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32,500.00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B. </a:t>
                      </a:r>
                      <a:r>
                        <a:rPr lang="en-GB" sz="1100" u="sng" dirty="0">
                          <a:solidFill>
                            <a:schemeClr val="tx1"/>
                          </a:solidFill>
                          <a:effectLst/>
                        </a:rPr>
                        <a:t>Raw materials of ECOWAS origin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Gari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0714.10.00.00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850 </a:t>
                      </a:r>
                      <a:r>
                        <a:rPr lang="en-US" sz="1200" dirty="0">
                          <a:effectLst/>
                        </a:rPr>
                        <a:t>tons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148,750.00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25" y="122719"/>
            <a:ext cx="9643593" cy="7788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#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983345"/>
            <a:ext cx="10807890" cy="4193617"/>
          </a:xfrm>
          <a:noFill/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100" dirty="0" smtClean="0"/>
          </a:p>
          <a:p>
            <a:pPr marL="0" indent="0">
              <a:buNone/>
            </a:pPr>
            <a:endParaRPr lang="en-US" sz="111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</a:t>
            </a:r>
          </a:p>
          <a:p>
            <a:pPr marL="0" indent="0">
              <a:buNone/>
            </a:pPr>
            <a:r>
              <a:rPr lang="en-US" sz="5800" dirty="0"/>
              <a:t> </a:t>
            </a:r>
            <a:r>
              <a:rPr lang="en-US" sz="5800" dirty="0" smtClean="0"/>
              <a:t>               </a:t>
            </a:r>
            <a:r>
              <a:rPr lang="en-US" sz="5100" dirty="0" smtClean="0"/>
              <a:t>  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8310" y="2135745"/>
            <a:ext cx="10807890" cy="41936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smtClean="0"/>
              <a:t>                </a:t>
            </a:r>
            <a:r>
              <a:rPr lang="en-US" sz="510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smtClean="0"/>
              <a:t>     </a:t>
            </a:r>
            <a:endParaRPr lang="en-US" sz="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71005"/>
            <a:ext cx="11068318" cy="46386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Problem # 2:</a:t>
            </a:r>
          </a:p>
          <a:p>
            <a:pPr marL="0" indent="0">
              <a:buNone/>
            </a:pPr>
            <a:r>
              <a:rPr lang="en-US" sz="1600" b="1" dirty="0" smtClean="0"/>
              <a:t>      Using the opposite table,  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determine whether the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product is originating in 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line with change of tariff 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classification (CTC).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   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421329" y="2344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39498"/>
              </p:ext>
            </p:extLst>
          </p:nvPr>
        </p:nvGraphicFramePr>
        <p:xfrm>
          <a:off x="2562726" y="1671004"/>
          <a:ext cx="6605336" cy="497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032"/>
                <a:gridCol w="1469228"/>
                <a:gridCol w="1335848"/>
                <a:gridCol w="1502228"/>
              </a:tblGrid>
              <a:tr h="53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Product manufactured: 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Praise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shower Slippers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 (6402.99.90.00)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 gridSpan="3"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Reference year: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3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Description of raw materials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</a:rPr>
                        <a:t>ECOWAS Customs Nomenclature Number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</a:rPr>
                        <a:t>Quantity utilised (in tons)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</a:rPr>
                        <a:t>Value on entry into factory (USD)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347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en-GB" sz="1000" u="sng" dirty="0">
                          <a:solidFill>
                            <a:schemeClr val="tx1"/>
                          </a:solidFill>
                          <a:effectLst/>
                        </a:rPr>
                        <a:t>Raw materials of foreign origin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099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ETHYLENE VINYL ACETATE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3901.30.00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1 161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63,855.00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099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PVC RESIN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3904.10.00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70,000.00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099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DI OCTYL PHTHALATE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2917.32.00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16,800.00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347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B. </a:t>
                      </a:r>
                      <a:r>
                        <a:rPr lang="en-GB" sz="1000" u="sng" dirty="0">
                          <a:solidFill>
                            <a:schemeClr val="tx1"/>
                          </a:solidFill>
                          <a:effectLst/>
                        </a:rPr>
                        <a:t>Raw materials of ECOWAS origin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596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RUBBER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71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4001.29.00.00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            400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              90,000.00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596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ZINC OXYDE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2817.00.00.00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              85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              26,775.00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596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CALCIUM CARBONATE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2836.50.00.00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         1,400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             210,000.00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  <a:tr h="4596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COALIN CLAY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2836.50.00.00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           600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            63,000.00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508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85111"/>
              </p:ext>
            </p:extLst>
          </p:nvPr>
        </p:nvGraphicFramePr>
        <p:xfrm>
          <a:off x="2209801" y="71120"/>
          <a:ext cx="7467599" cy="6419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613"/>
                <a:gridCol w="3507816"/>
                <a:gridCol w="3339170"/>
              </a:tblGrid>
              <a:tr h="2777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QUESTIONS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ANSWERS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54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how many types RO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77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Human nationality is passbook, what is the proof of trade in goods’ origin?</a:t>
                      </a:r>
                      <a:endParaRPr lang="en-US" sz="105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67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effectLst/>
                        </a:rPr>
                        <a:t>3</a:t>
                      </a:r>
                      <a:endParaRPr lang="en-US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Times New Roman"/>
                        </a:rPr>
                        <a:t>Give </a:t>
                      </a:r>
                      <a:r>
                        <a:rPr lang="en-US" sz="1600" b="0" dirty="0">
                          <a:effectLst/>
                          <a:latin typeface="Arial"/>
                          <a:ea typeface="Times New Roman"/>
                        </a:rPr>
                        <a:t>any Origin </a:t>
                      </a:r>
                      <a:r>
                        <a:rPr lang="en-US" sz="1600" b="0" dirty="0" smtClean="0">
                          <a:effectLst/>
                          <a:latin typeface="Arial"/>
                          <a:ea typeface="Times New Roman"/>
                        </a:rPr>
                        <a:t>criteria.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54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What are </a:t>
                      </a:r>
                      <a:r>
                        <a:rPr lang="en-US" sz="1400" b="0" dirty="0" smtClean="0">
                          <a:effectLst/>
                          <a:latin typeface="Arial"/>
                          <a:ea typeface="Times New Roman"/>
                        </a:rPr>
                        <a:t>the principles </a:t>
                      </a: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for proof of Origin?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54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any 2 products suited under the wholly obtained criteria.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31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Distinguish Preferential and Non-Preferential Rules of Origin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54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Times New Roman"/>
                        </a:rPr>
                        <a:t>Rules </a:t>
                      </a: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of Origin is designed to identify the citizenship of cargos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True/False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31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</a:rPr>
                        <a:t>RO Agreement is administered by the World Customs Organization (WCO)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</a:rPr>
                        <a:t>True/False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54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Animals raised in an importing country fall under sufficiently transform criteria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True/False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54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The criteria of Value Added are for change of tariff heading.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Arial"/>
                          <a:ea typeface="Times New Roman"/>
                        </a:rPr>
                        <a:t>True/False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85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LEGAL BASIS OF RO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9" y="1515980"/>
            <a:ext cx="10515600" cy="4673014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II,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and XI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GATT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(MFN)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Article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 of GATT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 XIX of GATT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 IX of GATT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&amp; Annex II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Accession to WTO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Ratification of ECOWAS’ ETLS protocol, 2003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ACP, AGOA agreements, etc.</a:t>
            </a:r>
          </a:p>
          <a:p>
            <a:pPr marL="0" indent="0"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49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48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RO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385" y="4184542"/>
            <a:ext cx="4076056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Preferential Rules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2265" y="4341661"/>
            <a:ext cx="4052014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Non-Preferential Rules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905572" y="2030390"/>
            <a:ext cx="3812583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Rules of Origin</a:t>
            </a:r>
            <a:endParaRPr lang="en-US" sz="4000" dirty="0"/>
          </a:p>
        </p:txBody>
      </p:sp>
      <p:sp>
        <p:nvSpPr>
          <p:cNvPr id="10" name="Right Arrow 9"/>
          <p:cNvSpPr/>
          <p:nvPr/>
        </p:nvSpPr>
        <p:spPr>
          <a:xfrm rot="7591826">
            <a:off x="3241888" y="3137026"/>
            <a:ext cx="1476688" cy="816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818635">
            <a:off x="7076468" y="3185370"/>
            <a:ext cx="1532697" cy="822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2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WHAT RULES OF ORIGIN DOES NOT COVER?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19"/>
            <a:ext cx="10515600" cy="4992107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ules of Origin for Trade in Goo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1146219"/>
            <a:ext cx="7328079" cy="4417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72766" y="6375042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49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3635</Words>
  <Application>Microsoft Office PowerPoint</Application>
  <PresentationFormat>Widescreen</PresentationFormat>
  <Paragraphs>1272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Wingdings</vt:lpstr>
      <vt:lpstr>Office Theme</vt:lpstr>
      <vt:lpstr>MODULE III  RULES OF ORIGIN </vt:lpstr>
      <vt:lpstr>OUTLINE</vt:lpstr>
      <vt:lpstr>OBJECTIVES</vt:lpstr>
      <vt:lpstr>INTRODUCTION</vt:lpstr>
      <vt:lpstr>INTRODUCTION cont.</vt:lpstr>
      <vt:lpstr>INTRODUCTION cont.</vt:lpstr>
      <vt:lpstr> WHAT IS THE LEGAL BASIS OF RO?</vt:lpstr>
      <vt:lpstr>CATEGORIES OF RO</vt:lpstr>
      <vt:lpstr>WHAT RULES OF ORIGIN DOES NOT COVER?</vt:lpstr>
      <vt:lpstr> WHAT RULES OF ORIGIN DOES NOT COVER? CONT.</vt:lpstr>
      <vt:lpstr>PROOF OF ORIGIN</vt:lpstr>
      <vt:lpstr>ECOWAS’ CERTIFICATE OF ORIGIN (SAMPLE)</vt:lpstr>
      <vt:lpstr>PRINCIPLES FOR PROOF OF ORIGIN</vt:lpstr>
      <vt:lpstr>PRINCIPLES FOR PROOF OF ORIGIN cont.</vt:lpstr>
      <vt:lpstr>NO CO REQUIREMENT IMPORTS</vt:lpstr>
      <vt:lpstr>WHAT IS PREFERENTIAL RO?</vt:lpstr>
      <vt:lpstr>WHY USED PREFERENTIAL RO?</vt:lpstr>
      <vt:lpstr>WHY USE PREFERENTIAL RO? Cont.</vt:lpstr>
      <vt:lpstr>WHAT IS NON-PREFERENTIAL RO?</vt:lpstr>
      <vt:lpstr>WHY USE NON-PREFERENTIAL  RO?</vt:lpstr>
      <vt:lpstr>ORIGIN CONFERRING CRITERIA</vt:lpstr>
      <vt:lpstr>WHAT IS WHOLLY OBTAINED?</vt:lpstr>
      <vt:lpstr>WHAT IS WHOLLY OBTAINED? Cont.</vt:lpstr>
      <vt:lpstr>WHAT IS WHOLLY OBTAINED? Cont.</vt:lpstr>
      <vt:lpstr>WHAT IS WHOLLY OBTAINED? Cont.</vt:lpstr>
      <vt:lpstr>EXAMPLES  OF WHOLLY OBTAINED</vt:lpstr>
      <vt:lpstr>EXAMPLES  OF WHOLLY OBTAINED Cont.</vt:lpstr>
      <vt:lpstr>EXAMPLES  OF WHOLLY OBTAINED Cont.</vt:lpstr>
      <vt:lpstr>EXAMPLES  OF WHOLLY OBTAINED Cont.</vt:lpstr>
      <vt:lpstr>EXAMPLES  OF WHOLLY OBTAINED Cont.</vt:lpstr>
      <vt:lpstr>EXAMPLES  OF WHOLLY OBTAINED Cont.</vt:lpstr>
      <vt:lpstr>EXAMPLES  OF WHOLLY OBTAINED Cont.</vt:lpstr>
      <vt:lpstr>EXAMPLES  OF WHOLLY OBTAINED Cont.</vt:lpstr>
      <vt:lpstr>EXAMPLES  OF WHOLLY OBTAINED Cont.</vt:lpstr>
      <vt:lpstr>EXAMPLES  OF WHOLLY OBTAINED Cont.</vt:lpstr>
      <vt:lpstr>EXAMPLES  OF WHOLLY OBTAINED Cont.</vt:lpstr>
      <vt:lpstr>WP’S FARMULA.</vt:lpstr>
      <vt:lpstr>SUBSTANTIAL TRANSFORMATION CRITERION</vt:lpstr>
      <vt:lpstr>SUBSTANTIAL TRANSFORMATION CRITERION cont.</vt:lpstr>
      <vt:lpstr>WHAT IS CHANGE OF TARIFF CLASSIFICATION?</vt:lpstr>
      <vt:lpstr>CHANGE OF TARIFF HEADING CRITERION (CTC) </vt:lpstr>
      <vt:lpstr>CHANGE OF TARIFF HEADING CRITERION (CTC)  Cont.</vt:lpstr>
      <vt:lpstr>CTC’S FORMULA</vt:lpstr>
      <vt:lpstr>HOW DOES VALUE ADDED WORKS?</vt:lpstr>
      <vt:lpstr>VA’S FORMULA </vt:lpstr>
      <vt:lpstr>HOW DOES VALUE ADDED WORKS? Cont.</vt:lpstr>
      <vt:lpstr>VALUE ADDED CRITERION</vt:lpstr>
      <vt:lpstr>MANUFACTURING OR PROCESSING OPERATIONS</vt:lpstr>
      <vt:lpstr>WHAT IS MINIMAL OPERATIONS?</vt:lpstr>
      <vt:lpstr> MINIMAL OPERATIONS, NO ORIGIN CONFERED</vt:lpstr>
      <vt:lpstr> MINIMAL OPERATIONS, NO ORIGIN CONFERED cont.</vt:lpstr>
      <vt:lpstr> MINIMAL OPERATIONS, NO ORIGIN CONFERED cont.</vt:lpstr>
      <vt:lpstr> MINIMAL OPERATIONS, NO ORIGIN CONFERED cont.</vt:lpstr>
      <vt:lpstr> DE MIMIMIS OR TOLERANCE RULE</vt:lpstr>
      <vt:lpstr> ROLLING-UP” OF PREFERENTIAL STATUS METHOD </vt:lpstr>
      <vt:lpstr> ROLLING-UP” OF PREFERENTIAL STATUS METHOD cont.</vt:lpstr>
      <vt:lpstr> ROLLING-UP” OF PREFERENTIAL STATUS METHOD cont.</vt:lpstr>
      <vt:lpstr> ROLLING-UP” OF PREFERENTIAL STATUS METHOD cont.</vt:lpstr>
      <vt:lpstr> DONOR COUNTRY CONTENT</vt:lpstr>
      <vt:lpstr> TRANSPORT CONDITIONS</vt:lpstr>
      <vt:lpstr> TRANSPORT CONDITIONS cont.</vt:lpstr>
      <vt:lpstr> SUMMARY</vt:lpstr>
      <vt:lpstr> SUMMARY  cont.</vt:lpstr>
      <vt:lpstr>PowerPoint Presentation</vt:lpstr>
      <vt:lpstr> EXERCISE # 1</vt:lpstr>
      <vt:lpstr> EXERCISE # 2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Habib</dc:creator>
  <cp:lastModifiedBy>Nyounkpao Funnebo</cp:lastModifiedBy>
  <cp:revision>322</cp:revision>
  <dcterms:created xsi:type="dcterms:W3CDTF">2017-01-14T21:20:37Z</dcterms:created>
  <dcterms:modified xsi:type="dcterms:W3CDTF">2017-05-31T10:33:47Z</dcterms:modified>
</cp:coreProperties>
</file>