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81" r:id="rId3"/>
    <p:sldId id="282" r:id="rId4"/>
    <p:sldId id="266" r:id="rId5"/>
    <p:sldId id="276" r:id="rId6"/>
    <p:sldId id="277" r:id="rId7"/>
    <p:sldId id="278" r:id="rId8"/>
    <p:sldId id="279" r:id="rId9"/>
    <p:sldId id="275" r:id="rId10"/>
    <p:sldId id="280" r:id="rId11"/>
    <p:sldId id="283" r:id="rId12"/>
    <p:sldId id="261" r:id="rId13"/>
    <p:sldId id="284" r:id="rId14"/>
    <p:sldId id="272" r:id="rId15"/>
    <p:sldId id="271" r:id="rId1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9" autoAdjust="0"/>
    <p:restoredTop sz="94434" autoAdjust="0"/>
  </p:normalViewPr>
  <p:slideViewPr>
    <p:cSldViewPr snapToGrid="0">
      <p:cViewPr varScale="1">
        <p:scale>
          <a:sx n="76" d="100"/>
          <a:sy n="76" d="100"/>
        </p:scale>
        <p:origin x="68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2914418A-33AF-410F-8362-1A65A114B6BA}" type="datetimeFigureOut">
              <a:rPr lang="en-US" smtClean="0"/>
              <a:t>6/23/2024</a:t>
            </a:fld>
            <a:endParaRPr lang="en-US"/>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F37CB4A1-3878-4809-B4C9-72853CB06431}" type="slidenum">
              <a:rPr lang="en-US" smtClean="0"/>
              <a:t>‹#›</a:t>
            </a:fld>
            <a:endParaRPr lang="en-US"/>
          </a:p>
        </p:txBody>
      </p:sp>
    </p:spTree>
    <p:extLst>
      <p:ext uri="{BB962C8B-B14F-4D97-AF65-F5344CB8AC3E}">
        <p14:creationId xmlns:p14="http://schemas.microsoft.com/office/powerpoint/2010/main" val="4637531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515B6CEB-829A-4871-810D-EAA8D8C1653D}" type="datetimeFigureOut">
              <a:rPr lang="en-US" smtClean="0"/>
              <a:t>6/23/2024</a:t>
            </a:fld>
            <a:endParaRPr lang="en-US"/>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505F0DFE-F748-49F1-9828-420CD9F97FF8}" type="slidenum">
              <a:rPr lang="en-US" smtClean="0"/>
              <a:t>‹#›</a:t>
            </a:fld>
            <a:endParaRPr lang="en-US"/>
          </a:p>
        </p:txBody>
      </p:sp>
    </p:spTree>
    <p:extLst>
      <p:ext uri="{BB962C8B-B14F-4D97-AF65-F5344CB8AC3E}">
        <p14:creationId xmlns:p14="http://schemas.microsoft.com/office/powerpoint/2010/main" val="1810148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5F0DFE-F748-49F1-9828-420CD9F97FF8}" type="slidenum">
              <a:rPr lang="en-US" smtClean="0"/>
              <a:t>1</a:t>
            </a:fld>
            <a:endParaRPr lang="en-US"/>
          </a:p>
        </p:txBody>
      </p:sp>
    </p:spTree>
    <p:extLst>
      <p:ext uri="{BB962C8B-B14F-4D97-AF65-F5344CB8AC3E}">
        <p14:creationId xmlns:p14="http://schemas.microsoft.com/office/powerpoint/2010/main" val="2040784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5</a:t>
            </a:fld>
            <a:endParaRPr lang="en-US"/>
          </a:p>
        </p:txBody>
      </p:sp>
    </p:spTree>
    <p:extLst>
      <p:ext uri="{BB962C8B-B14F-4D97-AF65-F5344CB8AC3E}">
        <p14:creationId xmlns:p14="http://schemas.microsoft.com/office/powerpoint/2010/main" val="563067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14</a:t>
            </a:fld>
            <a:endParaRPr lang="en-US"/>
          </a:p>
        </p:txBody>
      </p:sp>
    </p:spTree>
    <p:extLst>
      <p:ext uri="{BB962C8B-B14F-4D97-AF65-F5344CB8AC3E}">
        <p14:creationId xmlns:p14="http://schemas.microsoft.com/office/powerpoint/2010/main" val="3071027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F11051B-43DA-48B4-BEE6-777DB774C2C9}"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5BCF15-BF61-4ADE-9975-C980E2E14AFA}"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69C42-916E-40B1-B68D-02E0081E484D}"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72F2E-99D2-40A1-85FA-CDF3C41EA8D9}"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9820F-E088-40B0-817E-C2CC58407F33}"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B2AFEE-3328-4161-93E1-75561BD5306E}" type="datetime1">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0C66-2E3F-4C2F-9C53-BBBDD94B42DE}" type="datetime1">
              <a:rPr lang="en-US" smtClean="0"/>
              <a:t>6/23/2024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261746-1D1B-4538-854D-12EE7EF48D94}" type="datetime1">
              <a:rPr lang="en-US" smtClean="0"/>
              <a:t>6/23/2024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E084A-3F97-4213-927B-601E5D20981C}" type="datetime1">
              <a:rPr lang="en-US" smtClean="0"/>
              <a:t>6/23/2024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4E570B-3E6A-46EE-8385-F27B287B0AAC}" type="datetime1">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346781-72B6-461C-9079-C8E805AF11CC}" type="datetime1">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E3612-5D6B-41D1-9A15-B80E426BBBFA}" type="datetime1">
              <a:rPr lang="en-US" smtClean="0"/>
              <a:t>6/23/2024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4230" y="2964262"/>
            <a:ext cx="7434789" cy="1901829"/>
          </a:xfrm>
        </p:spPr>
        <p:txBody>
          <a:bodyPr>
            <a:noAutofit/>
          </a:bodyPr>
          <a:lstStyle/>
          <a:p>
            <a:pPr algn="l"/>
            <a:r>
              <a:rPr lang="en-US" sz="4800" b="1" dirty="0">
                <a:solidFill>
                  <a:schemeClr val="bg1"/>
                </a:solidFill>
                <a:latin typeface="Arial Narrow" panose="020B0606020202030204" pitchFamily="34" charset="0"/>
              </a:rPr>
              <a:t>CUSTOMS EXAMINATION PROCEDURES</a:t>
            </a:r>
            <a:endParaRPr lang="en-US" sz="54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fld id="{1AE0CC3A-0B67-4337-8D9A-F15E79C0486E}" type="slidenum">
              <a:rPr lang="en-US" smtClean="0"/>
              <a:pPr/>
              <a:t>1</a:t>
            </a:fld>
            <a:endParaRPr lang="en-US"/>
          </a:p>
        </p:txBody>
      </p:sp>
      <p:sp>
        <p:nvSpPr>
          <p:cNvPr id="4" name="TextBox 8"/>
          <p:cNvSpPr txBox="1"/>
          <p:nvPr/>
        </p:nvSpPr>
        <p:spPr>
          <a:xfrm>
            <a:off x="391786" y="5615581"/>
            <a:ext cx="648609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latin typeface="Arial Narrow" panose="020B0606020202030204" pitchFamily="34" charset="0"/>
              </a:rPr>
              <a:t>Presented by: Atty. Abel S. Tamba         </a:t>
            </a:r>
          </a:p>
          <a:p>
            <a:r>
              <a:rPr lang="en-US" b="1" dirty="0">
                <a:solidFill>
                  <a:schemeClr val="bg1"/>
                </a:solidFill>
                <a:latin typeface="Arial Narrow" panose="020B0606020202030204" pitchFamily="34" charset="0"/>
              </a:rPr>
              <a:t>STAFF ATTORNEY OFFICE OF THE CHIEF COUNSEL/LRA</a:t>
            </a:r>
          </a:p>
        </p:txBody>
      </p:sp>
      <p:sp>
        <p:nvSpPr>
          <p:cNvPr id="6" name="TextBox 5">
            <a:extLst>
              <a:ext uri="{FF2B5EF4-FFF2-40B4-BE49-F238E27FC236}">
                <a16:creationId xmlns:a16="http://schemas.microsoft.com/office/drawing/2014/main" id="{71F36A89-98B5-4CC1-A971-A7655890BF98}"/>
              </a:ext>
            </a:extLst>
          </p:cNvPr>
          <p:cNvSpPr txBox="1"/>
          <p:nvPr/>
        </p:nvSpPr>
        <p:spPr>
          <a:xfrm>
            <a:off x="147762" y="1112043"/>
            <a:ext cx="4887212" cy="830997"/>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CUSTOMS  BROKERS LICENSING TRAINING PROGRAM</a:t>
            </a:r>
            <a:endParaRPr lang="en-US" sz="8000" b="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20075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40945"/>
            <a:ext cx="9929611" cy="100316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US" sz="3600" b="1" dirty="0">
                <a:solidFill>
                  <a:schemeClr val="bg1"/>
                </a:solidFill>
              </a:rPr>
              <a:t>CUSTOMS POSSESSION OF GOODS WHERE ENTRY OR EXAMINATION IS DELAYED; Section 14121</a:t>
            </a:r>
            <a:endParaRPr lang="en-US" altLang="en-US" sz="3600"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8907725" y="6542058"/>
            <a:ext cx="2743200" cy="365125"/>
          </a:xfrm>
        </p:spPr>
        <p:txBody>
          <a:bodyPr/>
          <a:lstStyle/>
          <a:p>
            <a:fld id="{1AE0CC3A-0B67-4337-8D9A-F15E79C0486E}" type="slidenum">
              <a:rPr lang="en-US" sz="2000" b="1" smtClean="0">
                <a:solidFill>
                  <a:schemeClr val="bg1"/>
                </a:solidFill>
              </a:rPr>
              <a:pPr/>
              <a:t>10</a:t>
            </a:fld>
            <a:endParaRPr lang="en-US" sz="20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a:p>
          <a:p>
            <a:pPr algn="just"/>
            <a:endParaRPr lang="en-US" dirty="0"/>
          </a:p>
          <a:p>
            <a:pPr algn="just"/>
            <a:endParaRPr lang="en-US" dirty="0">
              <a:latin typeface="Arial Narrow" panose="020B0606020202030204" pitchFamily="34" charset="0"/>
            </a:endParaRPr>
          </a:p>
        </p:txBody>
      </p:sp>
      <p:sp>
        <p:nvSpPr>
          <p:cNvPr id="8" name="Content Placeholder 2"/>
          <p:cNvSpPr txBox="1">
            <a:spLocks/>
          </p:cNvSpPr>
          <p:nvPr/>
        </p:nvSpPr>
        <p:spPr>
          <a:xfrm>
            <a:off x="344130" y="1044105"/>
            <a:ext cx="11306795" cy="5327510"/>
          </a:xfrm>
          <a:prstGeom prst="rect">
            <a:avLst/>
          </a:prstGeom>
          <a:solidFill>
            <a:schemeClr val="bg1">
              <a:lumMod val="8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3600" dirty="0"/>
              <a:t>(a) Where in the case goods imported by air— </a:t>
            </a:r>
          </a:p>
          <a:p>
            <a:pPr marL="0" indent="0" algn="just">
              <a:buNone/>
            </a:pPr>
            <a:r>
              <a:rPr lang="en-US" sz="3600" dirty="0"/>
              <a:t>       (1) entry of the goods has not been made within seven days of the relevant date; or</a:t>
            </a:r>
          </a:p>
          <a:p>
            <a:pPr marL="0" indent="0" algn="just">
              <a:buNone/>
            </a:pPr>
            <a:r>
              <a:rPr lang="en-US" sz="3600" dirty="0"/>
              <a:t>      (2) entry having been made, the goods are not produced to an officer for examination    within fourteen days of the relevant date, the proper officer may cause the goods to be removed to a Government warehouse at the expense and risk of the importer to await entry and examination or other proper disposal. </a:t>
            </a:r>
          </a:p>
          <a:p>
            <a:pPr marL="0" indent="0" algn="just">
              <a:buNone/>
            </a:pPr>
            <a:endParaRPr lang="en-US" sz="3200" dirty="0"/>
          </a:p>
        </p:txBody>
      </p:sp>
    </p:spTree>
    <p:extLst>
      <p:ext uri="{BB962C8B-B14F-4D97-AF65-F5344CB8AC3E}">
        <p14:creationId xmlns:p14="http://schemas.microsoft.com/office/powerpoint/2010/main" val="105761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a:p>
          <a:p>
            <a:pPr algn="just"/>
            <a:endParaRPr lang="en-US" dirty="0"/>
          </a:p>
          <a:p>
            <a:pPr algn="just"/>
            <a:endParaRPr lang="en-US" dirty="0">
              <a:latin typeface="Arial Narrow" panose="020B0606020202030204" pitchFamily="34" charset="0"/>
            </a:endParaRPr>
          </a:p>
        </p:txBody>
      </p:sp>
      <p:sp>
        <p:nvSpPr>
          <p:cNvPr id="4" name="Title 1"/>
          <p:cNvSpPr txBox="1">
            <a:spLocks/>
          </p:cNvSpPr>
          <p:nvPr/>
        </p:nvSpPr>
        <p:spPr bwMode="auto">
          <a:xfrm>
            <a:off x="100781" y="175081"/>
            <a:ext cx="9888045" cy="100316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US" sz="3600" b="1" dirty="0">
                <a:solidFill>
                  <a:schemeClr val="bg1"/>
                </a:solidFill>
              </a:rPr>
              <a:t>CUSTOMS POSSESSION OF GOODS WHERE ENTRY OR EXAMINATION IS DELAYED </a:t>
            </a:r>
            <a:r>
              <a:rPr lang="en-US" sz="3600" b="1" dirty="0">
                <a:solidFill>
                  <a:schemeClr val="bg1"/>
                </a:solidFill>
                <a:latin typeface="Arial Narrow" panose="020B0606020202030204" pitchFamily="34" charset="0"/>
              </a:rPr>
              <a:t> CONT’D</a:t>
            </a:r>
            <a:endParaRPr lang="en-US" altLang="en-US" sz="3600"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8842611" y="6541694"/>
            <a:ext cx="2743200" cy="365125"/>
          </a:xfrm>
        </p:spPr>
        <p:txBody>
          <a:bodyPr/>
          <a:lstStyle/>
          <a:p>
            <a:fld id="{1AE0CC3A-0B67-4337-8D9A-F15E79C0486E}" type="slidenum">
              <a:rPr lang="en-US" sz="1800" b="1" smtClean="0">
                <a:solidFill>
                  <a:schemeClr val="bg1"/>
                </a:solidFill>
              </a:rPr>
              <a:pPr/>
              <a:t>11</a:t>
            </a:fld>
            <a:endParaRPr lang="en-US" sz="1800" b="1" dirty="0">
              <a:solidFill>
                <a:schemeClr val="bg1"/>
              </a:solidFill>
            </a:endParaRPr>
          </a:p>
        </p:txBody>
      </p:sp>
      <p:sp>
        <p:nvSpPr>
          <p:cNvPr id="9" name="Content Placeholder 2"/>
          <p:cNvSpPr txBox="1">
            <a:spLocks/>
          </p:cNvSpPr>
          <p:nvPr/>
        </p:nvSpPr>
        <p:spPr>
          <a:xfrm>
            <a:off x="218940" y="1307691"/>
            <a:ext cx="11449878" cy="5337155"/>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fontAlgn="base">
              <a:buNone/>
            </a:pPr>
            <a:r>
              <a:rPr lang="en-US" sz="3600" dirty="0"/>
              <a:t>(b) The expression “relevant date” in Paragraph (a) of this Section is the date when report was made of the importing aircraft or, if report was not made, the date when it would properly have been made; provided that, where goods are permitted to be transported prior to entry from the place of their first arrival in Liberia to another place in Liberia, the periods referred to in Subparagraphs (1) and (2) of Paragraph (a) of this Section shall commence to run from the date when they were permitted to be so transported.</a:t>
            </a:r>
            <a:endParaRPr lang="en-US" sz="3200" dirty="0">
              <a:latin typeface="Arial Narrow" panose="020B0606020202030204" pitchFamily="34" charset="0"/>
            </a:endParaRPr>
          </a:p>
          <a:p>
            <a:pPr algn="just"/>
            <a:endParaRPr lang="en-US" sz="4800" dirty="0">
              <a:latin typeface="Arial Narrow" panose="020B0606020202030204" pitchFamily="34" charset="0"/>
            </a:endParaRPr>
          </a:p>
        </p:txBody>
      </p:sp>
    </p:spTree>
    <p:extLst>
      <p:ext uri="{BB962C8B-B14F-4D97-AF65-F5344CB8AC3E}">
        <p14:creationId xmlns:p14="http://schemas.microsoft.com/office/powerpoint/2010/main" val="416019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8940" y="1354158"/>
            <a:ext cx="11973059" cy="5184754"/>
          </a:xfrm>
          <a:noFill/>
        </p:spPr>
        <p:txBody>
          <a:bodyPr>
            <a:normAutofit/>
          </a:bodyPr>
          <a:lstStyle/>
          <a:p>
            <a:pPr algn="just"/>
            <a:endParaRPr lang="en-US" sz="3200" dirty="0"/>
          </a:p>
          <a:p>
            <a:pPr algn="just"/>
            <a:endParaRPr lang="en-US" sz="3200" dirty="0"/>
          </a:p>
          <a:p>
            <a:pPr algn="just"/>
            <a:endParaRPr lang="en-US" sz="3200" dirty="0">
              <a:latin typeface="Arial Narrow" panose="020B0606020202030204" pitchFamily="34" charset="0"/>
            </a:endParaRPr>
          </a:p>
        </p:txBody>
      </p:sp>
      <p:sp>
        <p:nvSpPr>
          <p:cNvPr id="8" name="Text Placeholder 2"/>
          <p:cNvSpPr txBox="1">
            <a:spLocks/>
          </p:cNvSpPr>
          <p:nvPr/>
        </p:nvSpPr>
        <p:spPr>
          <a:xfrm>
            <a:off x="218940" y="1185236"/>
            <a:ext cx="11372893" cy="9448740"/>
          </a:xfrm>
          <a:prstGeom prst="rect">
            <a:avLst/>
          </a:prstGeom>
          <a:scene3d>
            <a:camera prst="orthographicFront"/>
            <a:lightRig rig="threePt" dir="t"/>
          </a:scene3d>
          <a:sp3d>
            <a:bevelT/>
          </a:sp3d>
        </p:spPr>
        <p:txBody>
          <a:bodyPr vert="horz" wrap="square" lIns="0" tIns="0" rIns="0" bIns="0" rtlCol="0">
            <a:spAutoFit/>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fontAlgn="base">
              <a:buNone/>
            </a:pPr>
            <a:endParaRPr lang="en-US" sz="4000" b="1" dirty="0"/>
          </a:p>
          <a:p>
            <a:pPr algn="just"/>
            <a:r>
              <a:rPr lang="en-US" dirty="0"/>
              <a:t>Whenever a vessel from a foreign port arrives at a port in Liberia, whether direct or via another Liberian port, the Proper officer at the port of arrival, for the purpose of assuring compliance with any law, regulation or instruction which the Minister or the Customs Service is authorized to enforce, may cause an inspection, examination and search to be made of the persons disembarked or baggage or goods unloaded from such vessel, whether or not any or all such persons, baggage or goods had previously been inspected, examined or searched by an officer.</a:t>
            </a:r>
          </a:p>
          <a:p>
            <a:pPr marL="0" indent="0" algn="just">
              <a:buNone/>
            </a:pPr>
            <a:endParaRPr lang="en-US" dirty="0">
              <a:solidFill>
                <a:srgbClr val="0099CC"/>
              </a:solidFill>
              <a:latin typeface="Arial Narrow" panose="020B0606020202030204" pitchFamily="34" charset="0"/>
            </a:endParaRPr>
          </a:p>
          <a:p>
            <a:pPr algn="just"/>
            <a:endParaRPr lang="en-US" sz="3600" dirty="0">
              <a:latin typeface="Arial Narrow" panose="020B0606020202030204" pitchFamily="34" charset="0"/>
            </a:endParaRPr>
          </a:p>
          <a:p>
            <a:pPr algn="just"/>
            <a:endParaRPr lang="en-US" sz="3600" dirty="0">
              <a:latin typeface="Arial Narrow" panose="020B0606020202030204" pitchFamily="34" charset="0"/>
            </a:endParaRPr>
          </a:p>
          <a:p>
            <a:pPr algn="just"/>
            <a:endParaRPr lang="en-US" sz="3600" dirty="0">
              <a:latin typeface="Arial Narrow" panose="020B0606020202030204" pitchFamily="34" charset="0"/>
            </a:endParaRPr>
          </a:p>
          <a:p>
            <a:pPr algn="just"/>
            <a:endParaRPr lang="en-US" sz="3600" dirty="0">
              <a:latin typeface="Arial Narrow" panose="020B0606020202030204" pitchFamily="34" charset="0"/>
            </a:endParaRPr>
          </a:p>
          <a:p>
            <a:endParaRPr lang="en-US" sz="3600" b="1" dirty="0">
              <a:latin typeface="Arial Narrow" panose="020B0606020202030204" pitchFamily="34" charset="0"/>
            </a:endParaRPr>
          </a:p>
          <a:p>
            <a:endParaRPr lang="en-US" sz="3600" b="1" dirty="0">
              <a:latin typeface="Arial Narrow" panose="020B0606020202030204" pitchFamily="34" charset="0"/>
            </a:endParaRPr>
          </a:p>
          <a:p>
            <a:endParaRPr lang="en-US" sz="3600" b="1" dirty="0">
              <a:latin typeface="Arial Narrow" panose="020B0606020202030204" pitchFamily="34" charset="0"/>
            </a:endParaRPr>
          </a:p>
        </p:txBody>
      </p:sp>
      <p:sp>
        <p:nvSpPr>
          <p:cNvPr id="4" name="Title 1"/>
          <p:cNvSpPr txBox="1">
            <a:spLocks/>
          </p:cNvSpPr>
          <p:nvPr/>
        </p:nvSpPr>
        <p:spPr bwMode="auto">
          <a:xfrm>
            <a:off x="0" y="0"/>
            <a:ext cx="9929611" cy="109758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en-US" sz="3600" b="1" dirty="0">
                <a:solidFill>
                  <a:schemeClr val="bg1"/>
                </a:solidFill>
              </a:rPr>
              <a:t>SPECIAL INSPECTIONS, RE-EXAMINATION AND SEARCHES    AUTHORIZED; SECTION 1430</a:t>
            </a:r>
            <a:endParaRPr lang="en-US" sz="3600" dirty="0">
              <a:solidFill>
                <a:schemeClr val="bg1"/>
              </a:solidFill>
            </a:endParaRPr>
          </a:p>
        </p:txBody>
      </p:sp>
      <p:sp>
        <p:nvSpPr>
          <p:cNvPr id="7" name="Slide Number Placeholder 6"/>
          <p:cNvSpPr>
            <a:spLocks noGrp="1"/>
          </p:cNvSpPr>
          <p:nvPr>
            <p:ph type="sldNum" sz="quarter" idx="12"/>
          </p:nvPr>
        </p:nvSpPr>
        <p:spPr>
          <a:xfrm>
            <a:off x="8848633" y="6538912"/>
            <a:ext cx="2743200" cy="365125"/>
          </a:xfrm>
        </p:spPr>
        <p:txBody>
          <a:bodyPr/>
          <a:lstStyle/>
          <a:p>
            <a:fld id="{1AE0CC3A-0B67-4337-8D9A-F15E79C0486E}" type="slidenum">
              <a:rPr lang="en-US" sz="1800" b="1" smtClean="0">
                <a:solidFill>
                  <a:schemeClr val="bg1"/>
                </a:solidFill>
              </a:rPr>
              <a:pPr/>
              <a:t>12</a:t>
            </a:fld>
            <a:endParaRPr lang="en-US" sz="1800" b="1" dirty="0">
              <a:solidFill>
                <a:schemeClr val="bg1"/>
              </a:solidFill>
            </a:endParaRPr>
          </a:p>
        </p:txBody>
      </p:sp>
    </p:spTree>
    <p:extLst>
      <p:ext uri="{BB962C8B-B14F-4D97-AF65-F5344CB8AC3E}">
        <p14:creationId xmlns:p14="http://schemas.microsoft.com/office/powerpoint/2010/main" val="3385505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006385" y="6561345"/>
            <a:ext cx="2743200" cy="365125"/>
          </a:xfrm>
        </p:spPr>
        <p:txBody>
          <a:bodyPr/>
          <a:lstStyle/>
          <a:p>
            <a:fld id="{1AE0CC3A-0B67-4337-8D9A-F15E79C0486E}" type="slidenum">
              <a:rPr lang="en-US" sz="1800" b="1" smtClean="0">
                <a:solidFill>
                  <a:schemeClr val="bg1"/>
                </a:solidFill>
              </a:rPr>
              <a:pPr/>
              <a:t>13</a:t>
            </a:fld>
            <a:endParaRPr lang="en-US" sz="1800" b="1" dirty="0">
              <a:solidFill>
                <a:schemeClr val="bg1"/>
              </a:solidFill>
            </a:endParaRPr>
          </a:p>
        </p:txBody>
      </p:sp>
      <p:sp>
        <p:nvSpPr>
          <p:cNvPr id="8" name="Text Placeholder 2"/>
          <p:cNvSpPr txBox="1">
            <a:spLocks/>
          </p:cNvSpPr>
          <p:nvPr/>
        </p:nvSpPr>
        <p:spPr>
          <a:xfrm>
            <a:off x="218940" y="701279"/>
            <a:ext cx="11973060" cy="5318379"/>
          </a:xfrm>
          <a:prstGeom prst="rect">
            <a:avLst/>
          </a:prstGeom>
          <a:scene3d>
            <a:camera prst="orthographicFront"/>
            <a:lightRig rig="threePt" dir="t"/>
          </a:scene3d>
          <a:sp3d>
            <a:bevelT/>
          </a:sp3d>
        </p:spPr>
        <p:txBody>
          <a:bodyPr vert="horz" wrap="square" lIns="0" tIns="0" rIns="0" bIns="0" rtlCol="0">
            <a:spAutoFit/>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b="1" dirty="0">
              <a:solidFill>
                <a:srgbClr val="0099CC"/>
              </a:solidFill>
              <a:latin typeface="Arial Narrow" panose="020B0606020202030204" pitchFamily="34" charset="0"/>
            </a:endParaRPr>
          </a:p>
          <a:p>
            <a:pPr marL="0" lvl="0" indent="0" fontAlgn="base">
              <a:buNone/>
            </a:pPr>
            <a:endParaRPr lang="en-US" b="1" dirty="0">
              <a:latin typeface="Arial Narrow" panose="020B0606020202030204" pitchFamily="34" charset="0"/>
            </a:endParaRPr>
          </a:p>
          <a:p>
            <a:pPr marL="0" lvl="0" indent="0" fontAlgn="base">
              <a:buNone/>
            </a:pPr>
            <a:endParaRPr lang="en-US" b="1" dirty="0">
              <a:latin typeface="Arial Narrow" panose="020B0606020202030204" pitchFamily="34" charset="0"/>
            </a:endParaRPr>
          </a:p>
          <a:p>
            <a:pPr marL="0" indent="0" algn="just">
              <a:buNone/>
            </a:pPr>
            <a:endParaRPr lang="en-US" dirty="0">
              <a:latin typeface="Arial Narrow" panose="020B0606020202030204" pitchFamily="34" charset="0"/>
            </a:endParaRPr>
          </a:p>
          <a:p>
            <a:pPr algn="just"/>
            <a:endParaRPr lang="en-US" dirty="0">
              <a:latin typeface="Arial Narrow" panose="020B0606020202030204" pitchFamily="34" charset="0"/>
            </a:endParaRPr>
          </a:p>
          <a:p>
            <a:pPr algn="just"/>
            <a:endParaRPr lang="en-US" dirty="0">
              <a:latin typeface="Arial Narrow" panose="020B0606020202030204" pitchFamily="34" charset="0"/>
            </a:endParaRPr>
          </a:p>
          <a:p>
            <a:pPr algn="just"/>
            <a:endParaRPr lang="en-US" dirty="0">
              <a:latin typeface="Arial Narrow" panose="020B0606020202030204" pitchFamily="34" charset="0"/>
            </a:endParaRPr>
          </a:p>
          <a:p>
            <a:endParaRPr lang="en-US" b="1" dirty="0">
              <a:latin typeface="Arial Narrow" panose="020B0606020202030204" pitchFamily="34" charset="0"/>
            </a:endParaRPr>
          </a:p>
          <a:p>
            <a:endParaRPr lang="en-US" b="1" dirty="0">
              <a:latin typeface="Arial Narrow" panose="020B0606020202030204" pitchFamily="34" charset="0"/>
            </a:endParaRPr>
          </a:p>
          <a:p>
            <a:endParaRPr lang="en-US" b="1" dirty="0">
              <a:latin typeface="Arial Narrow" panose="020B0606020202030204" pitchFamily="34" charset="0"/>
            </a:endParaRPr>
          </a:p>
        </p:txBody>
      </p:sp>
      <p:sp>
        <p:nvSpPr>
          <p:cNvPr id="4" name="Title 1"/>
          <p:cNvSpPr txBox="1">
            <a:spLocks/>
          </p:cNvSpPr>
          <p:nvPr/>
        </p:nvSpPr>
        <p:spPr bwMode="auto">
          <a:xfrm>
            <a:off x="0" y="0"/>
            <a:ext cx="9929611" cy="109758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US" sz="3600" b="1" dirty="0">
                <a:solidFill>
                  <a:schemeClr val="bg1"/>
                </a:solidFill>
              </a:rPr>
              <a:t>RESTRICTIONS ON ENTERING THE EXAMINATION STATION; </a:t>
            </a:r>
            <a:r>
              <a:rPr lang="en-US" sz="3600" b="1" dirty="0"/>
              <a:t> </a:t>
            </a:r>
            <a:r>
              <a:rPr lang="en-US" sz="3600" b="1" dirty="0">
                <a:solidFill>
                  <a:schemeClr val="bg1"/>
                </a:solidFill>
              </a:rPr>
              <a:t>Section 14134</a:t>
            </a:r>
            <a:endParaRPr lang="en-US" altLang="en-US" sz="3600" b="1" dirty="0">
              <a:solidFill>
                <a:schemeClr val="bg1"/>
              </a:solidFill>
              <a:latin typeface="Arial Narrow" panose="020B0606020202030204" pitchFamily="34" charset="0"/>
            </a:endParaRPr>
          </a:p>
        </p:txBody>
      </p:sp>
      <p:sp>
        <p:nvSpPr>
          <p:cNvPr id="6" name="Content Placeholder 2"/>
          <p:cNvSpPr>
            <a:spLocks noGrp="1"/>
          </p:cNvSpPr>
          <p:nvPr>
            <p:ph idx="1"/>
          </p:nvPr>
        </p:nvSpPr>
        <p:spPr>
          <a:xfrm>
            <a:off x="0" y="1548583"/>
            <a:ext cx="11838039" cy="4360604"/>
          </a:xfrm>
          <a:noFill/>
        </p:spPr>
        <p:txBody>
          <a:bodyPr>
            <a:noAutofit/>
          </a:bodyPr>
          <a:lstStyle/>
          <a:p>
            <a:pPr marL="0" indent="0" algn="just">
              <a:buNone/>
            </a:pPr>
            <a:r>
              <a:rPr lang="en-US" sz="3200" dirty="0"/>
              <a:t>Unless otherwise authorized by the Minister, no person shall enter the examination station at a customs airport other than—</a:t>
            </a:r>
          </a:p>
          <a:p>
            <a:pPr marL="0" indent="0" algn="just">
              <a:buNone/>
            </a:pPr>
            <a:r>
              <a:rPr lang="en-US" sz="3200" dirty="0"/>
              <a:t>(1) a person coming within such category of person as is specified in Paragraphs (a) and (b) of Section 14132 of this Code; or</a:t>
            </a:r>
          </a:p>
          <a:p>
            <a:pPr marL="0" indent="0" algn="just">
              <a:buNone/>
            </a:pPr>
            <a:r>
              <a:rPr lang="en-US" sz="3200" dirty="0"/>
              <a:t>(2) a person acting in the course of his duty which necessarily requires his presence in the examination station, provided he is carrying on his person evidence in such form as the Minister shall prescribe of his authority to perform that duty in that place; or </a:t>
            </a:r>
          </a:p>
        </p:txBody>
      </p:sp>
    </p:spTree>
    <p:extLst>
      <p:ext uri="{BB962C8B-B14F-4D97-AF65-F5344CB8AC3E}">
        <p14:creationId xmlns:p14="http://schemas.microsoft.com/office/powerpoint/2010/main" val="902964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90699"/>
            <a:ext cx="9802761" cy="118062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US" altLang="en-US" b="1" dirty="0">
                <a:solidFill>
                  <a:schemeClr val="bg1"/>
                </a:solidFill>
                <a:latin typeface="Arial Narrow" panose="020B0606020202030204" pitchFamily="34" charset="0"/>
              </a:rPr>
              <a:t>“</a:t>
            </a:r>
          </a:p>
          <a:p>
            <a:pPr algn="just">
              <a:spcBef>
                <a:spcPct val="0"/>
              </a:spcBef>
              <a:buNone/>
            </a:pPr>
            <a:r>
              <a:rPr lang="en-US" b="1" dirty="0">
                <a:solidFill>
                  <a:schemeClr val="bg1"/>
                </a:solidFill>
              </a:rPr>
              <a:t>RESTRICTIONS ON ENTERING THE EXAMINATION STATION; </a:t>
            </a:r>
            <a:r>
              <a:rPr lang="en-US" b="1" dirty="0"/>
              <a:t> </a:t>
            </a:r>
            <a:r>
              <a:rPr lang="en-US" b="1" dirty="0">
                <a:solidFill>
                  <a:schemeClr val="bg1"/>
                </a:solidFill>
              </a:rPr>
              <a:t>SECTION 14134 CONT’D</a:t>
            </a:r>
          </a:p>
          <a:p>
            <a:pPr algn="just">
              <a:spcBef>
                <a:spcPct val="0"/>
              </a:spcBef>
              <a:buNone/>
            </a:pPr>
            <a:endParaRPr lang="en-US" altLang="en-US"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14</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a:p>
          <a:p>
            <a:pPr algn="just"/>
            <a:endParaRPr lang="en-US" dirty="0"/>
          </a:p>
          <a:p>
            <a:pPr algn="just"/>
            <a:endParaRPr lang="en-US" dirty="0">
              <a:latin typeface="Arial Narrow" panose="020B0606020202030204" pitchFamily="34" charset="0"/>
            </a:endParaRPr>
          </a:p>
        </p:txBody>
      </p:sp>
      <p:sp>
        <p:nvSpPr>
          <p:cNvPr id="9" name="Content Placeholder 2"/>
          <p:cNvSpPr txBox="1">
            <a:spLocks/>
          </p:cNvSpPr>
          <p:nvPr/>
        </p:nvSpPr>
        <p:spPr>
          <a:xfrm>
            <a:off x="118735" y="1460092"/>
            <a:ext cx="11287432" cy="563271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3200" dirty="0"/>
              <a:t>(3) any person authorized by the Collector, in such form as the Minister may prescribe, to accompany a sick person or a child under twelve years of age to or from an aircraft arriving from or departing to a place outside Liberia. </a:t>
            </a:r>
          </a:p>
          <a:p>
            <a:pPr marL="0" indent="0" algn="just">
              <a:buNone/>
            </a:pPr>
            <a:r>
              <a:rPr lang="en-US" sz="3200" dirty="0"/>
              <a:t>(b) Any person who enters the examination station in contravention of the provisions of this Section or, having so entered, refuses to leave promptly when so requested by an officer or a police officer or an officer of any agency having responsibility for security within the examination Station shall, without prejudice to any other provisions of the customs laws, be liable to a penalty of $4,000.00.</a:t>
            </a:r>
          </a:p>
          <a:p>
            <a:pPr marL="0" indent="0" algn="just">
              <a:buNone/>
            </a:pPr>
            <a:endParaRPr lang="en-US" sz="3200" dirty="0">
              <a:latin typeface="Arial Narrow" panose="020B0606020202030204" pitchFamily="34" charset="0"/>
            </a:endParaRPr>
          </a:p>
        </p:txBody>
      </p:sp>
    </p:spTree>
    <p:extLst>
      <p:ext uri="{BB962C8B-B14F-4D97-AF65-F5344CB8AC3E}">
        <p14:creationId xmlns:p14="http://schemas.microsoft.com/office/powerpoint/2010/main" val="47023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1664930"/>
            <a:ext cx="10515600" cy="1368336"/>
          </a:xfrm>
          <a:noFill/>
        </p:spPr>
        <p:txBody>
          <a:bodyPr>
            <a:normAutofit/>
          </a:bodyPr>
          <a:lstStyle/>
          <a:p>
            <a:endParaRPr lang="en-US" dirty="0"/>
          </a:p>
          <a:p>
            <a:endParaRPr lang="en-US" dirty="0"/>
          </a:p>
        </p:txBody>
      </p:sp>
      <p:sp>
        <p:nvSpPr>
          <p:cNvPr id="7" name="Slide Number Placeholder 6"/>
          <p:cNvSpPr>
            <a:spLocks noGrp="1"/>
          </p:cNvSpPr>
          <p:nvPr>
            <p:ph type="sldNum" sz="quarter" idx="12"/>
          </p:nvPr>
        </p:nvSpPr>
        <p:spPr/>
        <p:txBody>
          <a:bodyPr/>
          <a:lstStyle/>
          <a:p>
            <a:fld id="{1AE0CC3A-0B67-4337-8D9A-F15E79C0486E}" type="slidenum">
              <a:rPr lang="en-US" smtClean="0"/>
              <a:pPr/>
              <a:t>15</a:t>
            </a:fld>
            <a:endParaRPr lang="en-US"/>
          </a:p>
        </p:txBody>
      </p:sp>
      <p:pic>
        <p:nvPicPr>
          <p:cNvPr id="10"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787" y="2562622"/>
            <a:ext cx="9344025" cy="1641608"/>
          </a:xfrm>
          <a:prstGeom prst="rect">
            <a:avLst/>
          </a:prstGeom>
        </p:spPr>
      </p:pic>
    </p:spTree>
    <p:extLst>
      <p:ext uri="{BB962C8B-B14F-4D97-AF65-F5344CB8AC3E}">
        <p14:creationId xmlns:p14="http://schemas.microsoft.com/office/powerpoint/2010/main" val="234519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00744"/>
            <a:ext cx="9916732" cy="1096916"/>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6600" b="1" dirty="0">
                <a:solidFill>
                  <a:schemeClr val="bg1"/>
                </a:solidFill>
                <a:latin typeface="Arial Narrow" panose="020B0606020202030204" pitchFamily="34" charset="0"/>
              </a:rPr>
              <a:t>OUTLINE</a:t>
            </a:r>
            <a:endParaRPr lang="en-US" altLang="en-US" sz="66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10851" y="6538911"/>
            <a:ext cx="2743200" cy="365125"/>
          </a:xfrm>
        </p:spPr>
        <p:txBody>
          <a:bodyPr/>
          <a:lstStyle/>
          <a:p>
            <a:fld id="{1AE0CC3A-0B67-4337-8D9A-F15E79C0486E}" type="slidenum">
              <a:rPr lang="en-US" sz="1600" b="1" smtClean="0">
                <a:solidFill>
                  <a:schemeClr val="bg1"/>
                </a:solidFill>
                <a:latin typeface="Trebuchet MS" panose="020B0603020202020204" pitchFamily="34" charset="0"/>
              </a:rPr>
              <a:pPr/>
              <a:t>2</a:t>
            </a:fld>
            <a:endParaRPr lang="en-US" sz="1600" b="1" dirty="0">
              <a:solidFill>
                <a:schemeClr val="bg1"/>
              </a:solidFill>
              <a:latin typeface="Trebuchet MS" panose="020B0603020202020204" pitchFamily="34" charset="0"/>
            </a:endParaRPr>
          </a:p>
        </p:txBody>
      </p:sp>
      <p:sp>
        <p:nvSpPr>
          <p:cNvPr id="2" name="Rectangle 1"/>
          <p:cNvSpPr/>
          <p:nvPr/>
        </p:nvSpPr>
        <p:spPr>
          <a:xfrm>
            <a:off x="196645" y="1755424"/>
            <a:ext cx="11808542" cy="3785652"/>
          </a:xfrm>
          <a:prstGeom prst="rect">
            <a:avLst/>
          </a:prstGeom>
        </p:spPr>
        <p:txBody>
          <a:bodyPr wrap="square">
            <a:spAutoFit/>
          </a:bodyPr>
          <a:lstStyle/>
          <a:p>
            <a:pPr marL="514350" indent="-514350">
              <a:buAutoNum type="arabicPeriod"/>
            </a:pPr>
            <a:r>
              <a:rPr lang="en-US" sz="4000" dirty="0"/>
              <a:t>Entry and Examination of Imported Goods</a:t>
            </a:r>
          </a:p>
          <a:p>
            <a:r>
              <a:rPr lang="en-US" sz="4000" dirty="0"/>
              <a:t>         a. Importer to Make Entry</a:t>
            </a:r>
          </a:p>
          <a:p>
            <a:r>
              <a:rPr lang="en-US" sz="4000" dirty="0"/>
              <a:t>         b. Examination of Imported Goods</a:t>
            </a:r>
          </a:p>
          <a:p>
            <a:r>
              <a:rPr lang="en-US" sz="4000" dirty="0"/>
              <a:t>         c. Cost of Examination of Goods</a:t>
            </a:r>
          </a:p>
          <a:p>
            <a:endParaRPr lang="en-US" sz="4000" dirty="0"/>
          </a:p>
          <a:p>
            <a:r>
              <a:rPr lang="en-US" sz="4000" dirty="0"/>
              <a:t>2. Examination Stations at Customs Airports</a:t>
            </a:r>
          </a:p>
        </p:txBody>
      </p:sp>
    </p:spTree>
    <p:extLst>
      <p:ext uri="{BB962C8B-B14F-4D97-AF65-F5344CB8AC3E}">
        <p14:creationId xmlns:p14="http://schemas.microsoft.com/office/powerpoint/2010/main" val="223515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00743"/>
            <a:ext cx="9916732" cy="1096916"/>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6600" b="1" dirty="0">
                <a:solidFill>
                  <a:schemeClr val="bg1"/>
                </a:solidFill>
                <a:latin typeface="Arial Narrow" panose="020B0606020202030204" pitchFamily="34" charset="0"/>
              </a:rPr>
              <a:t>OUTLINE</a:t>
            </a:r>
            <a:endParaRPr lang="en-US" altLang="en-US" sz="66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10851" y="6538911"/>
            <a:ext cx="2743200" cy="365125"/>
          </a:xfrm>
        </p:spPr>
        <p:txBody>
          <a:bodyPr/>
          <a:lstStyle/>
          <a:p>
            <a:fld id="{1AE0CC3A-0B67-4337-8D9A-F15E79C0486E}" type="slidenum">
              <a:rPr lang="en-US" sz="1600" b="1" smtClean="0">
                <a:solidFill>
                  <a:schemeClr val="bg1"/>
                </a:solidFill>
                <a:latin typeface="Trebuchet MS" panose="020B0603020202020204" pitchFamily="34" charset="0"/>
              </a:rPr>
              <a:pPr/>
              <a:t>3</a:t>
            </a:fld>
            <a:endParaRPr lang="en-US" sz="1600" b="1" dirty="0">
              <a:solidFill>
                <a:schemeClr val="bg1"/>
              </a:solidFill>
              <a:latin typeface="Trebuchet MS" panose="020B0603020202020204" pitchFamily="34" charset="0"/>
            </a:endParaRPr>
          </a:p>
        </p:txBody>
      </p:sp>
      <p:sp>
        <p:nvSpPr>
          <p:cNvPr id="2" name="Rectangle 1"/>
          <p:cNvSpPr/>
          <p:nvPr/>
        </p:nvSpPr>
        <p:spPr>
          <a:xfrm>
            <a:off x="88490" y="1528435"/>
            <a:ext cx="12103510" cy="3970318"/>
          </a:xfrm>
          <a:prstGeom prst="rect">
            <a:avLst/>
          </a:prstGeom>
        </p:spPr>
        <p:txBody>
          <a:bodyPr wrap="square">
            <a:spAutoFit/>
          </a:bodyPr>
          <a:lstStyle/>
          <a:p>
            <a:r>
              <a:rPr lang="en-US" sz="3600" dirty="0"/>
              <a:t>3. Customs Possession of Goods Where Entry or Examination is delayed</a:t>
            </a:r>
          </a:p>
          <a:p>
            <a:r>
              <a:rPr lang="en-US" sz="3600" dirty="0"/>
              <a:t>4. Special Inspections, Re-Examination and Searches Authorized</a:t>
            </a:r>
          </a:p>
          <a:p>
            <a:r>
              <a:rPr lang="en-US" sz="3600" dirty="0"/>
              <a:t>5. Restrictions on Entering the Examination Station</a:t>
            </a:r>
          </a:p>
          <a:p>
            <a:r>
              <a:rPr lang="en-US" sz="3600" dirty="0"/>
              <a:t>6. Customs Possession of Goods where Entry, Examination or Unloading Delayed</a:t>
            </a:r>
          </a:p>
          <a:p>
            <a:endParaRPr lang="en-US" sz="3600" dirty="0"/>
          </a:p>
        </p:txBody>
      </p:sp>
    </p:spTree>
    <p:extLst>
      <p:ext uri="{BB962C8B-B14F-4D97-AF65-F5344CB8AC3E}">
        <p14:creationId xmlns:p14="http://schemas.microsoft.com/office/powerpoint/2010/main" val="668122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Text Placeholder 2"/>
          <p:cNvSpPr txBox="1">
            <a:spLocks/>
          </p:cNvSpPr>
          <p:nvPr/>
        </p:nvSpPr>
        <p:spPr>
          <a:xfrm>
            <a:off x="259306" y="374874"/>
            <a:ext cx="11737075" cy="7152727"/>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n-US" sz="4800" b="1" dirty="0">
              <a:latin typeface="Trebuchet MS" panose="020B0603020202020204" pitchFamily="34" charset="0"/>
            </a:endParaRPr>
          </a:p>
          <a:p>
            <a:endParaRPr lang="en-US" b="1" dirty="0">
              <a:latin typeface="Trebuchet MS" panose="020B0603020202020204" pitchFamily="34" charset="0"/>
            </a:endParaRPr>
          </a:p>
          <a:p>
            <a:pPr marL="457200" indent="-457200" algn="just">
              <a:buAutoNum type="arabicPeriod"/>
            </a:pPr>
            <a:r>
              <a:rPr lang="en-US" sz="3600" dirty="0"/>
              <a:t>No imported goods shall be released from customs custody until they have been     examined by the proper officer to the fullest extent which that officer shall deem necessary to ensure that all applicable laws of the Republic of Liberia have been complied with;  </a:t>
            </a:r>
          </a:p>
          <a:p>
            <a:pPr marL="457200" indent="-457200" algn="just">
              <a:buAutoNum type="arabicPeriod"/>
            </a:pPr>
            <a:endParaRPr lang="en-US" sz="3600" dirty="0"/>
          </a:p>
          <a:p>
            <a:pPr marL="457200" indent="-457200" algn="just">
              <a:buAutoNum type="arabicPeriod"/>
            </a:pPr>
            <a:r>
              <a:rPr lang="en-US" sz="3600" dirty="0"/>
              <a:t> The officers may take samples of the goods to assist them in the determination of any relevant fact.  </a:t>
            </a:r>
          </a:p>
          <a:p>
            <a:pPr marL="457200" indent="-457200" algn="just">
              <a:buAutoNum type="arabicPeriod"/>
            </a:pPr>
            <a:endParaRPr lang="en-US" sz="3600" dirty="0"/>
          </a:p>
          <a:p>
            <a:pPr marL="517525" lvl="1" indent="0">
              <a:buNone/>
            </a:pPr>
            <a:endParaRPr lang="en-US" altLang="en-US" b="1" dirty="0">
              <a:latin typeface="Trebuchet MS" panose="020B0603020202020204" pitchFamily="34" charset="0"/>
            </a:endParaRPr>
          </a:p>
          <a:p>
            <a:pPr marL="0" indent="0">
              <a:buNone/>
            </a:pPr>
            <a:endParaRPr lang="en-US" b="1" dirty="0">
              <a:latin typeface="Trebuchet MS" panose="020B0603020202020204" pitchFamily="34" charset="0"/>
            </a:endParaRPr>
          </a:p>
        </p:txBody>
      </p:sp>
      <p:sp>
        <p:nvSpPr>
          <p:cNvPr id="4" name="Title 1"/>
          <p:cNvSpPr txBox="1">
            <a:spLocks/>
          </p:cNvSpPr>
          <p:nvPr/>
        </p:nvSpPr>
        <p:spPr bwMode="auto">
          <a:xfrm>
            <a:off x="0" y="337221"/>
            <a:ext cx="9916732" cy="1325563"/>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4400" b="1" dirty="0">
                <a:solidFill>
                  <a:schemeClr val="bg1"/>
                </a:solidFill>
              </a:rPr>
              <a:t>ENTRY AND EXAMINATION OF IMPORTED GOODS;  SECTION 14162</a:t>
            </a:r>
            <a:endParaRPr lang="en-US" altLang="en-US" sz="44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79090" y="6547467"/>
            <a:ext cx="2743200" cy="365125"/>
          </a:xfrm>
        </p:spPr>
        <p:txBody>
          <a:bodyPr/>
          <a:lstStyle/>
          <a:p>
            <a:fld id="{1AE0CC3A-0B67-4337-8D9A-F15E79C0486E}" type="slidenum">
              <a:rPr lang="en-US" sz="1800" b="1" smtClean="0">
                <a:solidFill>
                  <a:schemeClr val="bg1"/>
                </a:solidFill>
              </a:rPr>
              <a:pPr/>
              <a:t>4</a:t>
            </a:fld>
            <a:endParaRPr lang="en-US" sz="1800" b="1" dirty="0">
              <a:solidFill>
                <a:schemeClr val="bg1"/>
              </a:solidFill>
            </a:endParaRPr>
          </a:p>
        </p:txBody>
      </p:sp>
    </p:spTree>
    <p:extLst>
      <p:ext uri="{BB962C8B-B14F-4D97-AF65-F5344CB8AC3E}">
        <p14:creationId xmlns:p14="http://schemas.microsoft.com/office/powerpoint/2010/main" val="147888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337221"/>
            <a:ext cx="10078278" cy="1325563"/>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30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9254817" y="6564573"/>
            <a:ext cx="2743200" cy="365125"/>
          </a:xfrm>
        </p:spPr>
        <p:txBody>
          <a:bodyPr/>
          <a:lstStyle/>
          <a:p>
            <a:fld id="{1AE0CC3A-0B67-4337-8D9A-F15E79C0486E}" type="slidenum">
              <a:rPr lang="en-US" sz="1800" b="1" smtClean="0">
                <a:solidFill>
                  <a:schemeClr val="bg1"/>
                </a:solidFill>
              </a:rPr>
              <a:pPr/>
              <a:t>5</a:t>
            </a:fld>
            <a:endParaRPr lang="en-US" sz="1800" b="1" dirty="0">
              <a:solidFill>
                <a:schemeClr val="bg1"/>
              </a:solidFill>
            </a:endParaRPr>
          </a:p>
        </p:txBody>
      </p:sp>
      <p:sp>
        <p:nvSpPr>
          <p:cNvPr id="6" name="Title 1"/>
          <p:cNvSpPr>
            <a:spLocks noGrp="1"/>
          </p:cNvSpPr>
          <p:nvPr>
            <p:ph type="title"/>
          </p:nvPr>
        </p:nvSpPr>
        <p:spPr>
          <a:xfrm>
            <a:off x="154716" y="583832"/>
            <a:ext cx="9607299" cy="560923"/>
          </a:xfrm>
        </p:spPr>
        <p:txBody>
          <a:bodyPr>
            <a:noAutofit/>
          </a:bodyPr>
          <a:lstStyle/>
          <a:p>
            <a:pPr algn="ctr"/>
            <a:br>
              <a:rPr lang="en-US" sz="4800" b="1" dirty="0">
                <a:solidFill>
                  <a:schemeClr val="bg1"/>
                </a:solidFill>
                <a:latin typeface="+mn-lt"/>
              </a:rPr>
            </a:br>
            <a:r>
              <a:rPr lang="en-US" sz="4000" b="1" dirty="0">
                <a:solidFill>
                  <a:schemeClr val="bg1"/>
                </a:solidFill>
                <a:latin typeface="+mn-lt"/>
              </a:rPr>
              <a:t>ENTRY AND EXAMINATION OF IMPORTED GOODS;  SECTION 1416</a:t>
            </a:r>
            <a:r>
              <a:rPr lang="en-US" sz="4800" b="1" dirty="0">
                <a:solidFill>
                  <a:schemeClr val="bg1"/>
                </a:solidFill>
                <a:latin typeface="+mn-lt"/>
              </a:rPr>
              <a:t>2 CONT’D</a:t>
            </a:r>
            <a:endParaRPr lang="en-US" altLang="en-US" sz="4800" b="1" dirty="0">
              <a:solidFill>
                <a:schemeClr val="bg1"/>
              </a:solidFill>
              <a:latin typeface="+mn-lt"/>
            </a:endParaRPr>
          </a:p>
        </p:txBody>
      </p:sp>
      <p:sp>
        <p:nvSpPr>
          <p:cNvPr id="8" name="Text Placeholder 2"/>
          <p:cNvSpPr txBox="1">
            <a:spLocks/>
          </p:cNvSpPr>
          <p:nvPr/>
        </p:nvSpPr>
        <p:spPr>
          <a:xfrm>
            <a:off x="118049" y="2011498"/>
            <a:ext cx="11843301" cy="4659737"/>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a:t>3</a:t>
            </a:r>
            <a:r>
              <a:rPr lang="en-US" dirty="0"/>
              <a:t>. For the purpose of conducting an examination of goods in accordance with the LRC, the proper officer may require the goods to be removed by and at the expense and risk of the importer to a Government warehouse.  </a:t>
            </a:r>
          </a:p>
          <a:p>
            <a:pPr marL="457200" indent="-457200" algn="just">
              <a:buAutoNum type="arabicPeriod"/>
            </a:pPr>
            <a:endParaRPr lang="en-US" dirty="0"/>
          </a:p>
          <a:p>
            <a:pPr marL="0" indent="0" algn="just">
              <a:buNone/>
            </a:pPr>
            <a:r>
              <a:rPr lang="en-US" dirty="0"/>
              <a:t>4. As she see fit, the Commissioner General may permit imported goods of which entry has been made to be removed from the place of landing or importation for examination in a warehouse or at the private premises of the importer</a:t>
            </a:r>
            <a:r>
              <a:rPr lang="en-US" sz="2800" dirty="0"/>
              <a:t>.</a:t>
            </a:r>
          </a:p>
          <a:p>
            <a:pPr marL="0" indent="0">
              <a:buFontTx/>
              <a:buNone/>
            </a:pPr>
            <a:endParaRPr lang="en-US" sz="2800" b="1" dirty="0">
              <a:solidFill>
                <a:srgbClr val="0099CC"/>
              </a:solidFill>
              <a:latin typeface="Trebuchet MS" panose="020B0603020202020204" pitchFamily="34" charset="0"/>
            </a:endParaRPr>
          </a:p>
        </p:txBody>
      </p:sp>
    </p:spTree>
    <p:extLst>
      <p:ext uri="{BB962C8B-B14F-4D97-AF65-F5344CB8AC3E}">
        <p14:creationId xmlns:p14="http://schemas.microsoft.com/office/powerpoint/2010/main" val="99263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367038"/>
            <a:ext cx="9978887" cy="52465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b="1" dirty="0">
              <a:solidFill>
                <a:schemeClr val="bg1"/>
              </a:solidFill>
            </a:endParaRPr>
          </a:p>
          <a:p>
            <a:pPr algn="ctr">
              <a:spcBef>
                <a:spcPct val="0"/>
              </a:spcBef>
              <a:buFontTx/>
              <a:buNone/>
            </a:pPr>
            <a:r>
              <a:rPr lang="en-US" b="1" dirty="0">
                <a:solidFill>
                  <a:schemeClr val="bg1"/>
                </a:solidFill>
              </a:rPr>
              <a:t>ENTRY AND EXAMINATION OF IMPORTED GOODS CONT’D</a:t>
            </a:r>
            <a:br>
              <a:rPr lang="en-US" dirty="0">
                <a:solidFill>
                  <a:schemeClr val="bg1"/>
                </a:solidFill>
              </a:rPr>
            </a:br>
            <a:endParaRPr lang="en-US" altLang="en-US"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9129215" y="6593549"/>
            <a:ext cx="2743200" cy="365125"/>
          </a:xfrm>
        </p:spPr>
        <p:txBody>
          <a:bodyPr/>
          <a:lstStyle/>
          <a:p>
            <a:fld id="{1AE0CC3A-0B67-4337-8D9A-F15E79C0486E}" type="slidenum">
              <a:rPr lang="en-US" sz="1800" b="1" smtClean="0">
                <a:solidFill>
                  <a:schemeClr val="bg1"/>
                </a:solidFill>
              </a:rPr>
              <a:pPr/>
              <a:t>6</a:t>
            </a:fld>
            <a:endParaRPr lang="en-US" sz="1800" b="1" dirty="0">
              <a:solidFill>
                <a:schemeClr val="bg1"/>
              </a:solidFill>
            </a:endParaRPr>
          </a:p>
        </p:txBody>
      </p:sp>
      <p:sp>
        <p:nvSpPr>
          <p:cNvPr id="11" name="Text Placeholder 2"/>
          <p:cNvSpPr txBox="1">
            <a:spLocks/>
          </p:cNvSpPr>
          <p:nvPr/>
        </p:nvSpPr>
        <p:spPr>
          <a:xfrm>
            <a:off x="-1493328" y="1103243"/>
            <a:ext cx="11380087" cy="443198"/>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0"/>
              </a:spcBef>
              <a:buNone/>
            </a:pPr>
            <a:r>
              <a:rPr lang="en-US" dirty="0"/>
              <a:t>a. </a:t>
            </a:r>
            <a:r>
              <a:rPr lang="en-US" b="1" dirty="0"/>
              <a:t>Importer To Make Entry- Section 14150</a:t>
            </a:r>
            <a:endParaRPr lang="en-US" altLang="en-US" b="1" dirty="0">
              <a:latin typeface="Arial Narrow" panose="020B0606020202030204" pitchFamily="34" charset="0"/>
            </a:endParaRPr>
          </a:p>
        </p:txBody>
      </p:sp>
      <p:sp>
        <p:nvSpPr>
          <p:cNvPr id="2" name="Rectangle 1"/>
          <p:cNvSpPr/>
          <p:nvPr/>
        </p:nvSpPr>
        <p:spPr>
          <a:xfrm>
            <a:off x="79512" y="1453367"/>
            <a:ext cx="11559210" cy="5293757"/>
          </a:xfrm>
          <a:prstGeom prst="rect">
            <a:avLst/>
          </a:prstGeom>
        </p:spPr>
        <p:txBody>
          <a:bodyPr wrap="square">
            <a:spAutoFit/>
          </a:bodyPr>
          <a:lstStyle/>
          <a:p>
            <a:pPr algn="just"/>
            <a:r>
              <a:rPr lang="en-US" sz="3200" dirty="0"/>
              <a:t>The importer of any imported goods shall deliver to the proper officer an entry in such form and manner, containing the following  particulars: – </a:t>
            </a:r>
          </a:p>
          <a:p>
            <a:pPr algn="just"/>
            <a:r>
              <a:rPr lang="en-US" sz="3200" dirty="0"/>
              <a:t>  (a) an invoice of the goods in a form prescribed in regulations made by the Minister;</a:t>
            </a:r>
          </a:p>
          <a:p>
            <a:pPr algn="just"/>
            <a:r>
              <a:rPr lang="en-US" sz="3200" dirty="0"/>
              <a:t>(b) a declaration by the importer, in a form prescribed in regulations made by the Minister as the circumstances of the importation and giving such other facts as are relevant to the determination of the value of the goods for customs purposes. </a:t>
            </a:r>
          </a:p>
          <a:p>
            <a:pPr algn="just"/>
            <a:r>
              <a:rPr lang="en-US" sz="3200" dirty="0"/>
              <a:t>(c) any other documents which the Minister may prescribe.</a:t>
            </a:r>
          </a:p>
          <a:p>
            <a:pPr algn="just"/>
            <a:endParaRPr lang="en-US" dirty="0"/>
          </a:p>
        </p:txBody>
      </p:sp>
    </p:spTree>
    <p:extLst>
      <p:ext uri="{BB962C8B-B14F-4D97-AF65-F5344CB8AC3E}">
        <p14:creationId xmlns:p14="http://schemas.microsoft.com/office/powerpoint/2010/main" val="222152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84221" y="337221"/>
            <a:ext cx="9916732" cy="86593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4000" b="1" dirty="0">
                <a:solidFill>
                  <a:schemeClr val="bg1"/>
                </a:solidFill>
              </a:rPr>
              <a:t> </a:t>
            </a:r>
            <a:r>
              <a:rPr lang="en-US" sz="3600" b="1" dirty="0">
                <a:solidFill>
                  <a:schemeClr val="bg1"/>
                </a:solidFill>
                <a:latin typeface="Arial Narrow" panose="020B0606020202030204" pitchFamily="34" charset="0"/>
              </a:rPr>
              <a:t>COST OF EXAMINATION</a:t>
            </a:r>
            <a:endParaRPr lang="en-US" sz="3600" dirty="0">
              <a:solidFill>
                <a:schemeClr val="bg1"/>
              </a:solidFill>
            </a:endParaRPr>
          </a:p>
        </p:txBody>
      </p:sp>
      <p:sp>
        <p:nvSpPr>
          <p:cNvPr id="5" name="Slide Number Placeholder 4"/>
          <p:cNvSpPr>
            <a:spLocks noGrp="1"/>
          </p:cNvSpPr>
          <p:nvPr>
            <p:ph type="sldNum" sz="quarter" idx="12"/>
          </p:nvPr>
        </p:nvSpPr>
        <p:spPr>
          <a:xfrm>
            <a:off x="8848633" y="6562060"/>
            <a:ext cx="2743200" cy="365125"/>
          </a:xfrm>
        </p:spPr>
        <p:txBody>
          <a:bodyPr/>
          <a:lstStyle/>
          <a:p>
            <a:fld id="{1AE0CC3A-0B67-4337-8D9A-F15E79C0486E}" type="slidenum">
              <a:rPr lang="en-US" sz="1800" b="1" smtClean="0">
                <a:solidFill>
                  <a:schemeClr val="bg1"/>
                </a:solidFill>
              </a:rPr>
              <a:pPr/>
              <a:t>7</a:t>
            </a:fld>
            <a:endParaRPr lang="en-US" sz="1800" b="1">
              <a:solidFill>
                <a:schemeClr val="bg1"/>
              </a:solidFill>
            </a:endParaRPr>
          </a:p>
        </p:txBody>
      </p:sp>
      <p:sp>
        <p:nvSpPr>
          <p:cNvPr id="6" name="Text Placeholder 2"/>
          <p:cNvSpPr txBox="1">
            <a:spLocks/>
          </p:cNvSpPr>
          <p:nvPr/>
        </p:nvSpPr>
        <p:spPr>
          <a:xfrm>
            <a:off x="278296" y="1019504"/>
            <a:ext cx="11313537" cy="4887492"/>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b="1" dirty="0">
              <a:latin typeface="Trebuchet MS" panose="020B0603020202020204" pitchFamily="34" charset="0"/>
            </a:endParaRPr>
          </a:p>
          <a:p>
            <a:pPr marL="0" indent="0" algn="just">
              <a:buNone/>
            </a:pPr>
            <a:r>
              <a:rPr lang="en-US" sz="4000" dirty="0"/>
              <a:t>The opening, unpacking, weighing, measuring, repacking and performance of any operation on any imported or exported goods during the course of their examination by an officer in accordance with the provisions of this Code shall be at the risk and expense of the importer or exporter thereof, or in the case of goods deposited in a warehouse, the warehouse proprietor. </a:t>
            </a:r>
            <a:endParaRPr lang="en-US" sz="4000" b="1" dirty="0">
              <a:latin typeface="Trebuchet MS" panose="020B0603020202020204" pitchFamily="34" charset="0"/>
            </a:endParaRPr>
          </a:p>
        </p:txBody>
      </p:sp>
    </p:spTree>
    <p:extLst>
      <p:ext uri="{BB962C8B-B14F-4D97-AF65-F5344CB8AC3E}">
        <p14:creationId xmlns:p14="http://schemas.microsoft.com/office/powerpoint/2010/main" val="3866715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79513" y="44757"/>
            <a:ext cx="9916732" cy="86593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77500" lnSpcReduction="20000"/>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4400" b="1" dirty="0">
                <a:solidFill>
                  <a:schemeClr val="bg1"/>
                </a:solidFill>
                <a:latin typeface="+mn-lt"/>
                <a:ea typeface="ヒラギノ角ゴ Pro W3"/>
                <a:cs typeface="Times New Roman" panose="02020603050405020304" pitchFamily="18" charset="0"/>
              </a:rPr>
              <a:t>PURPOSES FOR WHICH IMPORTED GOODS MAY BE ENTERED</a:t>
            </a:r>
            <a:endParaRPr lang="en-US" sz="4400" b="1" dirty="0">
              <a:solidFill>
                <a:schemeClr val="bg1"/>
              </a:solidFill>
              <a:latin typeface="+mn-lt"/>
            </a:endParaRPr>
          </a:p>
        </p:txBody>
      </p:sp>
      <p:sp>
        <p:nvSpPr>
          <p:cNvPr id="5" name="Slide Number Placeholder 4"/>
          <p:cNvSpPr>
            <a:spLocks noGrp="1"/>
          </p:cNvSpPr>
          <p:nvPr>
            <p:ph type="sldNum" sz="quarter" idx="12"/>
          </p:nvPr>
        </p:nvSpPr>
        <p:spPr>
          <a:xfrm>
            <a:off x="8706134" y="6538912"/>
            <a:ext cx="2743200" cy="365125"/>
          </a:xfrm>
        </p:spPr>
        <p:txBody>
          <a:bodyPr/>
          <a:lstStyle/>
          <a:p>
            <a:fld id="{1AE0CC3A-0B67-4337-8D9A-F15E79C0486E}" type="slidenum">
              <a:rPr lang="en-US" sz="1800" b="1" smtClean="0">
                <a:solidFill>
                  <a:schemeClr val="bg1"/>
                </a:solidFill>
              </a:rPr>
              <a:pPr/>
              <a:t>8</a:t>
            </a:fld>
            <a:endParaRPr lang="en-US" sz="1800" b="1">
              <a:solidFill>
                <a:schemeClr val="bg1"/>
              </a:solidFill>
            </a:endParaRPr>
          </a:p>
        </p:txBody>
      </p:sp>
      <p:sp>
        <p:nvSpPr>
          <p:cNvPr id="8" name="TextBox 7"/>
          <p:cNvSpPr txBox="1"/>
          <p:nvPr/>
        </p:nvSpPr>
        <p:spPr>
          <a:xfrm>
            <a:off x="1073425" y="910694"/>
            <a:ext cx="9643735" cy="6247864"/>
          </a:xfrm>
          <a:prstGeom prst="rect">
            <a:avLst/>
          </a:prstGeom>
          <a:noFill/>
        </p:spPr>
        <p:txBody>
          <a:bodyPr wrap="square" rtlCol="0">
            <a:spAutoFit/>
          </a:bodyPr>
          <a:lstStyle/>
          <a:p>
            <a:r>
              <a:rPr lang="en-GB" sz="3600" dirty="0"/>
              <a:t>Imported goods may be entered:</a:t>
            </a:r>
          </a:p>
          <a:p>
            <a:r>
              <a:rPr lang="en-GB" sz="3600" dirty="0"/>
              <a:t>(a)	for consumption, if so eligible; or</a:t>
            </a:r>
          </a:p>
          <a:p>
            <a:r>
              <a:rPr lang="en-GB" sz="3600" dirty="0"/>
              <a:t>(b)	for warehousing; or</a:t>
            </a:r>
          </a:p>
          <a:p>
            <a:r>
              <a:rPr lang="en-GB" sz="3600" dirty="0"/>
              <a:t>(c)	for transit or trans-shipment; or</a:t>
            </a:r>
          </a:p>
          <a:p>
            <a:pPr marL="742950" indent="-742950">
              <a:buAutoNum type="alphaLcParenBoth" startAt="4"/>
            </a:pPr>
            <a:r>
              <a:rPr lang="en-GB" sz="3600" dirty="0"/>
              <a:t>where permitted under the customs laws, for the temporary importation with a view to their re-exportation;</a:t>
            </a:r>
          </a:p>
          <a:p>
            <a:r>
              <a:rPr lang="en-US" sz="3600" dirty="0"/>
              <a:t>5.Restrictions on Entering the Examination Station</a:t>
            </a:r>
          </a:p>
          <a:p>
            <a:r>
              <a:rPr lang="en-US" sz="3600" dirty="0"/>
              <a:t>6. Customs Possession of Goods where Entry, Examination or Unloading Delayed</a:t>
            </a:r>
          </a:p>
          <a:p>
            <a:pPr marL="742950" indent="-742950">
              <a:buAutoNum type="alphaLcParenBoth" startAt="4"/>
            </a:pPr>
            <a:endParaRPr lang="en-GB" sz="4000" dirty="0"/>
          </a:p>
        </p:txBody>
      </p:sp>
    </p:spTree>
    <p:extLst>
      <p:ext uri="{BB962C8B-B14F-4D97-AF65-F5344CB8AC3E}">
        <p14:creationId xmlns:p14="http://schemas.microsoft.com/office/powerpoint/2010/main" val="365323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97815"/>
            <a:ext cx="9929611" cy="852829"/>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77500" lnSpcReduction="20000"/>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4400" b="1" dirty="0">
                <a:solidFill>
                  <a:schemeClr val="bg1"/>
                </a:solidFill>
              </a:rPr>
              <a:t>EXAMINATION STATIONS AT CUSTOMS AIRPORTS</a:t>
            </a:r>
          </a:p>
          <a:p>
            <a:pPr algn="ctr">
              <a:spcBef>
                <a:spcPct val="0"/>
              </a:spcBef>
              <a:buFontTx/>
              <a:buNone/>
            </a:pPr>
            <a:r>
              <a:rPr lang="en-US" sz="4000" b="1" dirty="0">
                <a:solidFill>
                  <a:schemeClr val="bg1"/>
                </a:solidFill>
              </a:rPr>
              <a:t>Section 14113</a:t>
            </a:r>
            <a:endParaRPr lang="en-US" sz="4400" b="1" dirty="0">
              <a:solidFill>
                <a:schemeClr val="bg1"/>
              </a:solidFill>
              <a:latin typeface="Trebuchet MS" panose="020B0603020202020204" pitchFamily="34" charset="0"/>
            </a:endParaRPr>
          </a:p>
        </p:txBody>
      </p:sp>
      <p:sp>
        <p:nvSpPr>
          <p:cNvPr id="7" name="Slide Number Placeholder 6"/>
          <p:cNvSpPr>
            <a:spLocks noGrp="1"/>
          </p:cNvSpPr>
          <p:nvPr>
            <p:ph type="sldNum" sz="quarter" idx="12"/>
          </p:nvPr>
        </p:nvSpPr>
        <p:spPr>
          <a:xfrm>
            <a:off x="8938146" y="6561115"/>
            <a:ext cx="2743200" cy="365125"/>
          </a:xfrm>
        </p:spPr>
        <p:txBody>
          <a:bodyPr/>
          <a:lstStyle/>
          <a:p>
            <a:fld id="{1AE0CC3A-0B67-4337-8D9A-F15E79C0486E}" type="slidenum">
              <a:rPr lang="en-US" sz="2000" b="1" smtClean="0">
                <a:solidFill>
                  <a:schemeClr val="bg1"/>
                </a:solidFill>
              </a:rPr>
              <a:pPr/>
              <a:t>9</a:t>
            </a:fld>
            <a:endParaRPr lang="en-US" sz="2000" b="1">
              <a:solidFill>
                <a:schemeClr val="bg1"/>
              </a:solidFill>
            </a:endParaRPr>
          </a:p>
        </p:txBody>
      </p:sp>
      <p:sp>
        <p:nvSpPr>
          <p:cNvPr id="8" name="TextBox 7"/>
          <p:cNvSpPr txBox="1"/>
          <p:nvPr/>
        </p:nvSpPr>
        <p:spPr>
          <a:xfrm>
            <a:off x="291252" y="1517680"/>
            <a:ext cx="10721303" cy="4524315"/>
          </a:xfrm>
          <a:prstGeom prst="rect">
            <a:avLst/>
          </a:prstGeom>
          <a:noFill/>
        </p:spPr>
        <p:txBody>
          <a:bodyPr wrap="square" rtlCol="0">
            <a:spAutoFit/>
          </a:bodyPr>
          <a:lstStyle/>
          <a:p>
            <a:pPr marL="514350" indent="-514350" algn="just">
              <a:buAutoNum type="alphaLcParenBoth"/>
            </a:pPr>
            <a:r>
              <a:rPr lang="en-US" sz="3200" dirty="0"/>
              <a:t>The Minister may in any customs airport approve, for such periods and subject to such conditions and restrictions as he thinks fit, a part of or place at that airport for the loading and unloading of goods and the embarkation and disembarkation of passengers, and any such part of place so approved shall be referred to as an “examination station”. </a:t>
            </a:r>
          </a:p>
          <a:p>
            <a:pPr algn="just"/>
            <a:endParaRPr lang="en-US" sz="3200" dirty="0"/>
          </a:p>
          <a:p>
            <a:pPr marL="514350" indent="-514350" algn="just">
              <a:buAutoNum type="alphaLcParenBoth"/>
            </a:pPr>
            <a:r>
              <a:rPr lang="en-US" sz="3200" dirty="0"/>
              <a:t>The Minister may at any time for reasonable cause, revoke or vary the terms of an approval given under this Section.</a:t>
            </a:r>
          </a:p>
        </p:txBody>
      </p:sp>
    </p:spTree>
    <p:extLst>
      <p:ext uri="{BB962C8B-B14F-4D97-AF65-F5344CB8AC3E}">
        <p14:creationId xmlns:p14="http://schemas.microsoft.com/office/powerpoint/2010/main" val="4030169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3608</TotalTime>
  <Words>1246</Words>
  <Application>Microsoft Office PowerPoint</Application>
  <PresentationFormat>Widescreen</PresentationFormat>
  <Paragraphs>103</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Calibri</vt:lpstr>
      <vt:lpstr>Calibri Light</vt:lpstr>
      <vt:lpstr>Century Gothic</vt:lpstr>
      <vt:lpstr>Trebuchet MS</vt:lpstr>
      <vt:lpstr>Office Theme</vt:lpstr>
      <vt:lpstr>CUSTOMS EXAMINATION PROCEDURES</vt:lpstr>
      <vt:lpstr>PowerPoint Presentation</vt:lpstr>
      <vt:lpstr>PowerPoint Presentation</vt:lpstr>
      <vt:lpstr>PowerPoint Presentation</vt:lpstr>
      <vt:lpstr> ENTRY AND EXAMINATION OF IMPORTED GOODS;  SECTION 14162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Massachusetts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Jelvin B. Dennis</cp:lastModifiedBy>
  <cp:revision>197</cp:revision>
  <cp:lastPrinted>2017-08-07T16:04:07Z</cp:lastPrinted>
  <dcterms:created xsi:type="dcterms:W3CDTF">2017-01-14T21:20:37Z</dcterms:created>
  <dcterms:modified xsi:type="dcterms:W3CDTF">2024-06-23T14:02:19Z</dcterms:modified>
</cp:coreProperties>
</file>