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81" r:id="rId3"/>
    <p:sldId id="282" r:id="rId4"/>
    <p:sldId id="266" r:id="rId5"/>
    <p:sldId id="276" r:id="rId6"/>
    <p:sldId id="277" r:id="rId7"/>
    <p:sldId id="278" r:id="rId8"/>
    <p:sldId id="279" r:id="rId9"/>
    <p:sldId id="275" r:id="rId10"/>
    <p:sldId id="280" r:id="rId11"/>
    <p:sldId id="283" r:id="rId12"/>
    <p:sldId id="261" r:id="rId13"/>
    <p:sldId id="284" r:id="rId14"/>
    <p:sldId id="272" r:id="rId15"/>
    <p:sldId id="285" r:id="rId16"/>
    <p:sldId id="286" r:id="rId17"/>
    <p:sldId id="288" r:id="rId18"/>
    <p:sldId id="273" r:id="rId19"/>
    <p:sldId id="274" r:id="rId20"/>
    <p:sldId id="262" r:id="rId21"/>
    <p:sldId id="271" r:id="rId2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9" autoAdjust="0"/>
    <p:restoredTop sz="94434" autoAdjust="0"/>
  </p:normalViewPr>
  <p:slideViewPr>
    <p:cSldViewPr snapToGrid="0">
      <p:cViewPr>
        <p:scale>
          <a:sx n="85" d="100"/>
          <a:sy n="85" d="100"/>
        </p:scale>
        <p:origin x="336" y="-1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3177" tIns="46589" rIns="93177" bIns="46589" rtlCol="0"/>
          <a:lstStyle>
            <a:lvl1pPr algn="r">
              <a:defRPr sz="1200"/>
            </a:lvl1pPr>
          </a:lstStyle>
          <a:p>
            <a:fld id="{2914418A-33AF-410F-8362-1A65A114B6BA}" type="datetimeFigureOut">
              <a:rPr lang="en-US" smtClean="0"/>
              <a:t>6/23/2024</a:t>
            </a:fld>
            <a:endParaRPr lang="en-US"/>
          </a:p>
        </p:txBody>
      </p:sp>
      <p:sp>
        <p:nvSpPr>
          <p:cNvPr id="4" name="Footer Placeholder 3"/>
          <p:cNvSpPr>
            <a:spLocks noGrp="1"/>
          </p:cNvSpPr>
          <p:nvPr>
            <p:ph type="ftr" sz="quarter" idx="2"/>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8"/>
            <a:ext cx="2982119" cy="466433"/>
          </a:xfrm>
          <a:prstGeom prst="rect">
            <a:avLst/>
          </a:prstGeom>
        </p:spPr>
        <p:txBody>
          <a:bodyPr vert="horz" lIns="93177" tIns="46589" rIns="93177" bIns="46589" rtlCol="0" anchor="b"/>
          <a:lstStyle>
            <a:lvl1pPr algn="r">
              <a:defRPr sz="1200"/>
            </a:lvl1pPr>
          </a:lstStyle>
          <a:p>
            <a:fld id="{F37CB4A1-3878-4809-B4C9-72853CB06431}" type="slidenum">
              <a:rPr lang="en-US" smtClean="0"/>
              <a:t>‹#›</a:t>
            </a:fld>
            <a:endParaRPr lang="en-US"/>
          </a:p>
        </p:txBody>
      </p:sp>
    </p:spTree>
    <p:extLst>
      <p:ext uri="{BB962C8B-B14F-4D97-AF65-F5344CB8AC3E}">
        <p14:creationId xmlns:p14="http://schemas.microsoft.com/office/powerpoint/2010/main" val="4637531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515B6CEB-829A-4871-810D-EAA8D8C1653D}" type="datetimeFigureOut">
              <a:rPr lang="en-US" smtClean="0"/>
              <a:t>6/23/2024</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505F0DFE-F748-49F1-9828-420CD9F97FF8}" type="slidenum">
              <a:rPr lang="en-US" smtClean="0"/>
              <a:t>‹#›</a:t>
            </a:fld>
            <a:endParaRPr lang="en-US"/>
          </a:p>
        </p:txBody>
      </p:sp>
    </p:spTree>
    <p:extLst>
      <p:ext uri="{BB962C8B-B14F-4D97-AF65-F5344CB8AC3E}">
        <p14:creationId xmlns:p14="http://schemas.microsoft.com/office/powerpoint/2010/main" val="18101484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5F0DFE-F748-49F1-9828-420CD9F97FF8}" type="slidenum">
              <a:rPr lang="en-US" smtClean="0"/>
              <a:t>1</a:t>
            </a:fld>
            <a:endParaRPr lang="en-US"/>
          </a:p>
        </p:txBody>
      </p:sp>
    </p:spTree>
    <p:extLst>
      <p:ext uri="{BB962C8B-B14F-4D97-AF65-F5344CB8AC3E}">
        <p14:creationId xmlns:p14="http://schemas.microsoft.com/office/powerpoint/2010/main" val="2040784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14</a:t>
            </a:fld>
            <a:endParaRPr lang="en-US"/>
          </a:p>
        </p:txBody>
      </p:sp>
    </p:spTree>
    <p:extLst>
      <p:ext uri="{BB962C8B-B14F-4D97-AF65-F5344CB8AC3E}">
        <p14:creationId xmlns:p14="http://schemas.microsoft.com/office/powerpoint/2010/main" val="3071027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5F0DFE-F748-49F1-9828-420CD9F97FF8}" type="slidenum">
              <a:rPr lang="en-US" smtClean="0"/>
              <a:t>20</a:t>
            </a:fld>
            <a:endParaRPr lang="en-US"/>
          </a:p>
        </p:txBody>
      </p:sp>
    </p:spTree>
    <p:extLst>
      <p:ext uri="{BB962C8B-B14F-4D97-AF65-F5344CB8AC3E}">
        <p14:creationId xmlns:p14="http://schemas.microsoft.com/office/powerpoint/2010/main" val="75324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F11051B-43DA-48B4-BEE6-777DB774C2C9}"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5BCF15-BF61-4ADE-9975-C980E2E14AFA}"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769C42-916E-40B1-B68D-02E0081E484D}"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172F2E-99D2-40A1-85FA-CDF3C41EA8D9}"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89820F-E088-40B0-817E-C2CC58407F33}" type="datetime1">
              <a:rPr lang="en-US" smtClean="0"/>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AB2AFEE-3328-4161-93E1-75561BD5306E}"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0C66-2E3F-4C2F-9C53-BBBDD94B42DE}" type="datetime1">
              <a:rPr lang="en-US" smtClean="0"/>
              <a:t>6/23/2024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261746-1D1B-4538-854D-12EE7EF48D94}" type="datetime1">
              <a:rPr lang="en-US" smtClean="0"/>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E084A-3F97-4213-927B-601E5D20981C}" type="datetime1">
              <a:rPr lang="en-US" smtClean="0"/>
              <a:t>6/23/2024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E570B-3E6A-46EE-8385-F27B287B0AAC}"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346781-72B6-461C-9079-C8E805AF11CC}" type="datetime1">
              <a:rPr lang="en-US" smtClean="0"/>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E3612-5D6B-41D1-9A15-B80E426BBBFA}" type="datetime1">
              <a:rPr lang="en-US" smtClean="0"/>
              <a:t>6/23/2024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1668" y="1584102"/>
            <a:ext cx="6117464" cy="3503054"/>
          </a:xfrm>
        </p:spPr>
        <p:txBody>
          <a:bodyPr>
            <a:noAutofit/>
          </a:bodyPr>
          <a:lstStyle/>
          <a:p>
            <a:pPr algn="l"/>
            <a:br>
              <a:rPr lang="en-US" sz="9600" b="1" dirty="0">
                <a:solidFill>
                  <a:schemeClr val="bg1"/>
                </a:solidFill>
              </a:rPr>
            </a:br>
            <a:br>
              <a:rPr lang="en-US" sz="9600" b="1" dirty="0">
                <a:solidFill>
                  <a:schemeClr val="bg1"/>
                </a:solidFill>
              </a:rPr>
            </a:br>
            <a:br>
              <a:rPr lang="en-US" sz="9600" b="1" dirty="0">
                <a:solidFill>
                  <a:schemeClr val="bg1"/>
                </a:solidFill>
              </a:rPr>
            </a:br>
            <a:br>
              <a:rPr lang="en-US" sz="9600" b="1" dirty="0">
                <a:solidFill>
                  <a:schemeClr val="bg1"/>
                </a:solidFill>
              </a:rPr>
            </a:br>
            <a:br>
              <a:rPr lang="en-US" sz="9600" b="1" dirty="0">
                <a:solidFill>
                  <a:schemeClr val="bg1"/>
                </a:solidFill>
              </a:rPr>
            </a:br>
            <a:br>
              <a:rPr lang="en-US" sz="9600" b="1" dirty="0">
                <a:solidFill>
                  <a:schemeClr val="bg1"/>
                </a:solidFill>
              </a:rPr>
            </a:br>
            <a:r>
              <a:rPr lang="en-US" b="1" dirty="0">
                <a:solidFill>
                  <a:schemeClr val="bg1"/>
                </a:solidFill>
                <a:latin typeface="Arial Narrow" panose="020B0606020202030204" pitchFamily="34" charset="0"/>
              </a:rPr>
              <a:t>PROFESSIONAL CODE OF ETHICS AND CONDUCT</a:t>
            </a:r>
            <a:endParaRPr 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p:txBody>
          <a:bodyPr/>
          <a:lstStyle/>
          <a:p>
            <a:fld id="{1AE0CC3A-0B67-4337-8D9A-F15E79C0486E}" type="slidenum">
              <a:rPr lang="en-US" smtClean="0"/>
              <a:pPr/>
              <a:t>1</a:t>
            </a:fld>
            <a:endParaRPr lang="en-US"/>
          </a:p>
        </p:txBody>
      </p:sp>
      <p:sp>
        <p:nvSpPr>
          <p:cNvPr id="4" name="TextBox 8"/>
          <p:cNvSpPr txBox="1"/>
          <p:nvPr/>
        </p:nvSpPr>
        <p:spPr>
          <a:xfrm>
            <a:off x="391786" y="5615581"/>
            <a:ext cx="6486092"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latin typeface="Arial Narrow" panose="020B0606020202030204" pitchFamily="34" charset="0"/>
              </a:rPr>
              <a:t>Presented by: Atty. Titus Saar         </a:t>
            </a:r>
          </a:p>
          <a:p>
            <a:r>
              <a:rPr lang="en-US" b="1" dirty="0">
                <a:solidFill>
                  <a:schemeClr val="bg1"/>
                </a:solidFill>
                <a:latin typeface="Arial Narrow" panose="020B0606020202030204" pitchFamily="34" charset="0"/>
              </a:rPr>
              <a:t>ASSOCIATE CHIEF COUNSEL, TAX POLICY &amp; REGULATIONS/LRA</a:t>
            </a:r>
          </a:p>
        </p:txBody>
      </p:sp>
    </p:spTree>
    <p:extLst>
      <p:ext uri="{BB962C8B-B14F-4D97-AF65-F5344CB8AC3E}">
        <p14:creationId xmlns:p14="http://schemas.microsoft.com/office/powerpoint/2010/main" val="320075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40945"/>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3600" b="1" dirty="0">
                <a:solidFill>
                  <a:schemeClr val="bg1"/>
                </a:solidFill>
                <a:latin typeface="Arial Narrow" panose="020B0606020202030204" pitchFamily="34" charset="0"/>
              </a:rPr>
              <a:t>PROFESSIONAL DUTIES AND OBLIGATIONS CONT’D</a:t>
            </a: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8907725" y="6542058"/>
            <a:ext cx="2743200" cy="365125"/>
          </a:xfrm>
        </p:spPr>
        <p:txBody>
          <a:bodyPr/>
          <a:lstStyle/>
          <a:p>
            <a:fld id="{1AE0CC3A-0B67-4337-8D9A-F15E79C0486E}" type="slidenum">
              <a:rPr lang="en-US" sz="2000" b="1" smtClean="0">
                <a:solidFill>
                  <a:schemeClr val="bg1"/>
                </a:solidFill>
              </a:rPr>
              <a:pPr/>
              <a:t>10</a:t>
            </a:fld>
            <a:endParaRPr lang="en-US" sz="20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8" name="Content Placeholder 2"/>
          <p:cNvSpPr txBox="1">
            <a:spLocks/>
          </p:cNvSpPr>
          <p:nvPr/>
        </p:nvSpPr>
        <p:spPr>
          <a:xfrm>
            <a:off x="344130" y="1028840"/>
            <a:ext cx="11306795" cy="5327510"/>
          </a:xfrm>
          <a:prstGeom prst="rect">
            <a:avLst/>
          </a:prstGeom>
          <a:solidFill>
            <a:schemeClr val="bg1">
              <a:lumMod val="85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fontAlgn="base">
              <a:buNone/>
            </a:pPr>
            <a:r>
              <a:rPr lang="en-US" sz="3200" b="1" dirty="0"/>
              <a:t>4. </a:t>
            </a:r>
            <a:r>
              <a:rPr lang="en-US" sz="3200" b="1" dirty="0">
                <a:latin typeface="Arial Narrow" panose="020B0606020202030204" pitchFamily="34" charset="0"/>
              </a:rPr>
              <a:t>Customs Duties/Tax Refund claim: </a:t>
            </a:r>
            <a:r>
              <a:rPr lang="en-US" sz="3200" dirty="0">
                <a:latin typeface="Arial Narrow" panose="020B0606020202030204" pitchFamily="34" charset="0"/>
              </a:rPr>
              <a:t>A licensed Customs Broker shall not sign a client custom duty/Tax refund claim unless they have a power of attorney from the client.  </a:t>
            </a:r>
          </a:p>
          <a:p>
            <a:pPr marL="0" indent="0">
              <a:buNone/>
            </a:pPr>
            <a:endParaRPr lang="en-US" sz="3200" dirty="0">
              <a:latin typeface="Arial Narrow" panose="020B0606020202030204" pitchFamily="34" charset="0"/>
            </a:endParaRPr>
          </a:p>
          <a:p>
            <a:pPr marL="0" lvl="0" indent="0" algn="just" fontAlgn="base">
              <a:buNone/>
            </a:pPr>
            <a:r>
              <a:rPr lang="en-US" sz="3200" b="1" dirty="0">
                <a:latin typeface="Arial Narrow" panose="020B0606020202030204" pitchFamily="34" charset="0"/>
              </a:rPr>
              <a:t>5. Written Customs Tax Advice</a:t>
            </a:r>
            <a:r>
              <a:rPr lang="en-US" sz="3200" dirty="0">
                <a:latin typeface="Arial Narrow" panose="020B0606020202030204" pitchFamily="34" charset="0"/>
              </a:rPr>
              <a:t>: In providing written advice concerning any customs tax matter, a licensed Customs Broker shall base his/her advice on (a) the Liberia Revenue Code of 2000 as amended, related laws and regulations b) use reasonable efforts to research, identify, ascertain, and consider all relevant facts to the issue. </a:t>
            </a:r>
          </a:p>
          <a:p>
            <a:endParaRPr lang="en-US" sz="3200" dirty="0"/>
          </a:p>
        </p:txBody>
      </p:sp>
    </p:spTree>
    <p:extLst>
      <p:ext uri="{BB962C8B-B14F-4D97-AF65-F5344CB8AC3E}">
        <p14:creationId xmlns:p14="http://schemas.microsoft.com/office/powerpoint/2010/main" val="105761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4" name="Title 1"/>
          <p:cNvSpPr txBox="1">
            <a:spLocks/>
          </p:cNvSpPr>
          <p:nvPr/>
        </p:nvSpPr>
        <p:spPr bwMode="auto">
          <a:xfrm>
            <a:off x="0" y="1"/>
            <a:ext cx="9929611" cy="100316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3600" b="1" dirty="0">
                <a:solidFill>
                  <a:schemeClr val="bg1"/>
                </a:solidFill>
                <a:latin typeface="Arial Narrow" panose="020B0606020202030204" pitchFamily="34" charset="0"/>
              </a:rPr>
              <a:t>PROFESSIONAL DUTIES AND OBLIGATIONS CONT’D</a:t>
            </a: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8842611" y="6541694"/>
            <a:ext cx="2743200" cy="365125"/>
          </a:xfrm>
        </p:spPr>
        <p:txBody>
          <a:bodyPr/>
          <a:lstStyle/>
          <a:p>
            <a:fld id="{1AE0CC3A-0B67-4337-8D9A-F15E79C0486E}" type="slidenum">
              <a:rPr lang="en-US" sz="1800" b="1" smtClean="0">
                <a:solidFill>
                  <a:schemeClr val="bg1"/>
                </a:solidFill>
              </a:rPr>
              <a:pPr/>
              <a:t>11</a:t>
            </a:fld>
            <a:endParaRPr lang="en-US" sz="1800" b="1" dirty="0">
              <a:solidFill>
                <a:schemeClr val="bg1"/>
              </a:solidFill>
            </a:endParaRPr>
          </a:p>
        </p:txBody>
      </p:sp>
      <p:sp>
        <p:nvSpPr>
          <p:cNvPr id="9" name="Content Placeholder 2"/>
          <p:cNvSpPr txBox="1">
            <a:spLocks/>
          </p:cNvSpPr>
          <p:nvPr/>
        </p:nvSpPr>
        <p:spPr>
          <a:xfrm>
            <a:off x="496957" y="1307691"/>
            <a:ext cx="11449878" cy="5337155"/>
          </a:xfrm>
          <a:prstGeom prst="rect">
            <a:avLst/>
          </a:prstGeom>
          <a:noFill/>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just" fontAlgn="base">
              <a:buNone/>
            </a:pPr>
            <a:r>
              <a:rPr lang="en-US" sz="3600" b="1" dirty="0">
                <a:latin typeface="Arial Narrow" panose="020B0606020202030204" pitchFamily="34" charset="0"/>
              </a:rPr>
              <a:t>6. Errors and Omissions</a:t>
            </a:r>
            <a:r>
              <a:rPr lang="en-US" sz="3600" dirty="0">
                <a:latin typeface="Arial Narrow" panose="020B0606020202030204" pitchFamily="34" charset="0"/>
              </a:rPr>
              <a:t>: If a licensed Customs Broker knows that a client has not complied with the Liberia Revenue Code (LRC) of 2000 as amended and the regulations promulgated thereunder or related tax laws, the broker shall promptly notify the client of that error or omission  and shall keep records of the notification provided to the client.</a:t>
            </a:r>
          </a:p>
          <a:p>
            <a:pPr marL="0" indent="0" algn="just">
              <a:buNone/>
            </a:pPr>
            <a:endParaRPr lang="en-US" sz="3600" dirty="0">
              <a:latin typeface="Arial Narrow" panose="020B0606020202030204" pitchFamily="34" charset="0"/>
            </a:endParaRPr>
          </a:p>
          <a:p>
            <a:pPr marL="0" lvl="0" indent="0" algn="just" fontAlgn="base">
              <a:buNone/>
            </a:pPr>
            <a:r>
              <a:rPr lang="en-US" sz="3600" b="1" dirty="0">
                <a:latin typeface="Arial Narrow" panose="020B0606020202030204" pitchFamily="34" charset="0"/>
              </a:rPr>
              <a:t>7. Furnishing Information to the LRA:</a:t>
            </a:r>
            <a:r>
              <a:rPr lang="en-US" sz="3600" dirty="0">
                <a:latin typeface="Arial Narrow" panose="020B0606020202030204" pitchFamily="34" charset="0"/>
              </a:rPr>
              <a:t> If a licensed Customs Broker receives a written request for information from the LRA, the Broker shall promptly submit the requested information in accordance with Section 55 of the Liberia Revenue Code of 2000 as amended.  </a:t>
            </a:r>
          </a:p>
          <a:p>
            <a:pPr marL="0" indent="0" algn="just">
              <a:buNone/>
            </a:pPr>
            <a:endParaRPr lang="en-US" sz="3200" dirty="0">
              <a:latin typeface="Arial Narrow" panose="020B0606020202030204" pitchFamily="34" charset="0"/>
            </a:endParaRPr>
          </a:p>
          <a:p>
            <a:pPr algn="just"/>
            <a:endParaRPr lang="en-US" sz="4800" dirty="0">
              <a:latin typeface="Arial Narrow" panose="020B0606020202030204" pitchFamily="34" charset="0"/>
            </a:endParaRPr>
          </a:p>
        </p:txBody>
      </p:sp>
    </p:spTree>
    <p:extLst>
      <p:ext uri="{BB962C8B-B14F-4D97-AF65-F5344CB8AC3E}">
        <p14:creationId xmlns:p14="http://schemas.microsoft.com/office/powerpoint/2010/main" val="416019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218940" y="1354158"/>
            <a:ext cx="11973059" cy="5184754"/>
          </a:xfrm>
          <a:noFill/>
        </p:spPr>
        <p:txBody>
          <a:bodyPr>
            <a:normAutofit/>
          </a:bodyPr>
          <a:lstStyle/>
          <a:p>
            <a:pPr algn="just"/>
            <a:endParaRPr lang="en-US" sz="3200" dirty="0"/>
          </a:p>
          <a:p>
            <a:pPr algn="just"/>
            <a:endParaRPr lang="en-US" sz="3200" dirty="0"/>
          </a:p>
          <a:p>
            <a:pPr algn="just"/>
            <a:endParaRPr lang="en-US" sz="3200" dirty="0">
              <a:latin typeface="Arial Narrow" panose="020B0606020202030204" pitchFamily="34" charset="0"/>
            </a:endParaRPr>
          </a:p>
        </p:txBody>
      </p:sp>
      <p:sp>
        <p:nvSpPr>
          <p:cNvPr id="8" name="Text Placeholder 2"/>
          <p:cNvSpPr txBox="1">
            <a:spLocks/>
          </p:cNvSpPr>
          <p:nvPr/>
        </p:nvSpPr>
        <p:spPr>
          <a:xfrm>
            <a:off x="218940" y="1185236"/>
            <a:ext cx="11372893" cy="9337941"/>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lgn="just" fontAlgn="base">
              <a:buNone/>
            </a:pPr>
            <a:endParaRPr lang="en-US" sz="4000" b="1" dirty="0"/>
          </a:p>
          <a:p>
            <a:pPr marL="0" lvl="0" indent="0" algn="just" fontAlgn="base">
              <a:buNone/>
            </a:pPr>
            <a:r>
              <a:rPr lang="en-US" sz="4000" b="1" dirty="0"/>
              <a:t>8</a:t>
            </a:r>
            <a:r>
              <a:rPr lang="en-US" b="1" dirty="0"/>
              <a:t>. </a:t>
            </a:r>
            <a:r>
              <a:rPr lang="en-US" b="1" dirty="0">
                <a:latin typeface="Arial Narrow" panose="020B0606020202030204" pitchFamily="34" charset="0"/>
              </a:rPr>
              <a:t>Solicitation</a:t>
            </a:r>
            <a:r>
              <a:rPr lang="en-US" dirty="0">
                <a:latin typeface="Arial Narrow" panose="020B0606020202030204" pitchFamily="34" charset="0"/>
              </a:rPr>
              <a:t>. A licensed Customs Broker shall not solicit money, material or service for or on behalf of the LRA or its staff or any government ministries or  agencies for the exercise of their duties and responsibilities under the provisions of the LRC and other related laws. </a:t>
            </a:r>
          </a:p>
          <a:p>
            <a:pPr marL="0" lvl="0" indent="0" algn="just" fontAlgn="base">
              <a:buNone/>
            </a:pPr>
            <a:endParaRPr lang="en-US" dirty="0">
              <a:latin typeface="Arial Narrow" panose="020B0606020202030204" pitchFamily="34" charset="0"/>
            </a:endParaRPr>
          </a:p>
          <a:p>
            <a:pPr marL="0" indent="0" algn="just">
              <a:buNone/>
            </a:pPr>
            <a:r>
              <a:rPr lang="en-US" b="1" dirty="0">
                <a:latin typeface="Arial Narrow" panose="020B0606020202030204" pitchFamily="34" charset="0"/>
              </a:rPr>
              <a:t> 9. Tax Compliance Responsibilities</a:t>
            </a:r>
            <a:r>
              <a:rPr lang="en-US" dirty="0">
                <a:latin typeface="Arial Narrow" panose="020B0606020202030204" pitchFamily="34" charset="0"/>
              </a:rPr>
              <a:t>. A licensed Customs Broker shall be responsible for the timely filing and payment of all applicable taxes required under the LRC.</a:t>
            </a:r>
          </a:p>
          <a:p>
            <a:pPr algn="just"/>
            <a:endParaRPr lang="en-US" dirty="0">
              <a:solidFill>
                <a:srgbClr val="0099CC"/>
              </a:solidFill>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pPr algn="just"/>
            <a:endParaRPr lang="en-US" sz="3600" dirty="0">
              <a:latin typeface="Arial Narrow" panose="020B0606020202030204" pitchFamily="34" charset="0"/>
            </a:endParaRPr>
          </a:p>
          <a:p>
            <a:endParaRPr lang="en-US" sz="3600" b="1" dirty="0">
              <a:latin typeface="Arial Narrow" panose="020B0606020202030204" pitchFamily="34" charset="0"/>
            </a:endParaRPr>
          </a:p>
          <a:p>
            <a:endParaRPr lang="en-US" sz="3600" b="1" dirty="0">
              <a:latin typeface="Arial Narrow" panose="020B0606020202030204" pitchFamily="34" charset="0"/>
            </a:endParaRPr>
          </a:p>
          <a:p>
            <a:endParaRPr lang="en-US" sz="3600" b="1" dirty="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3600" b="1" dirty="0">
                <a:solidFill>
                  <a:schemeClr val="bg1"/>
                </a:solidFill>
                <a:latin typeface="Arial Narrow" panose="020B0606020202030204" pitchFamily="34" charset="0"/>
              </a:rPr>
              <a:t>PROFESSIONAL DUTIES AND OBLIGATIONS CONT’D</a:t>
            </a: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8848633" y="6538912"/>
            <a:ext cx="2743200" cy="365125"/>
          </a:xfrm>
        </p:spPr>
        <p:txBody>
          <a:bodyPr/>
          <a:lstStyle/>
          <a:p>
            <a:fld id="{1AE0CC3A-0B67-4337-8D9A-F15E79C0486E}" type="slidenum">
              <a:rPr lang="en-US" sz="1800" b="1" smtClean="0">
                <a:solidFill>
                  <a:schemeClr val="bg1"/>
                </a:solidFill>
              </a:rPr>
              <a:pPr/>
              <a:t>12</a:t>
            </a:fld>
            <a:endParaRPr lang="en-US" sz="1800" b="1" dirty="0">
              <a:solidFill>
                <a:schemeClr val="bg1"/>
              </a:solidFill>
            </a:endParaRPr>
          </a:p>
        </p:txBody>
      </p:sp>
    </p:spTree>
    <p:extLst>
      <p:ext uri="{BB962C8B-B14F-4D97-AF65-F5344CB8AC3E}">
        <p14:creationId xmlns:p14="http://schemas.microsoft.com/office/powerpoint/2010/main" val="3385505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006385" y="6561345"/>
            <a:ext cx="2743200" cy="365125"/>
          </a:xfrm>
        </p:spPr>
        <p:txBody>
          <a:bodyPr/>
          <a:lstStyle/>
          <a:p>
            <a:fld id="{1AE0CC3A-0B67-4337-8D9A-F15E79C0486E}" type="slidenum">
              <a:rPr lang="en-US" sz="1800" b="1" smtClean="0">
                <a:solidFill>
                  <a:schemeClr val="bg1"/>
                </a:solidFill>
              </a:rPr>
              <a:pPr/>
              <a:t>13</a:t>
            </a:fld>
            <a:endParaRPr lang="en-US" sz="1800" b="1" dirty="0">
              <a:solidFill>
                <a:schemeClr val="bg1"/>
              </a:solidFill>
            </a:endParaRPr>
          </a:p>
        </p:txBody>
      </p:sp>
      <p:sp>
        <p:nvSpPr>
          <p:cNvPr id="8" name="Text Placeholder 2"/>
          <p:cNvSpPr txBox="1">
            <a:spLocks/>
          </p:cNvSpPr>
          <p:nvPr/>
        </p:nvSpPr>
        <p:spPr>
          <a:xfrm>
            <a:off x="654424" y="1417299"/>
            <a:ext cx="10219764" cy="1969770"/>
          </a:xfrm>
          <a:prstGeom prst="rect">
            <a:avLst/>
          </a:prstGeom>
          <a:scene3d>
            <a:camera prst="orthographicFront"/>
            <a:lightRig rig="threePt" dir="t"/>
          </a:scene3d>
          <a:sp3d>
            <a:bevelT/>
          </a:sp3d>
        </p:spPr>
        <p:txBody>
          <a:bodyPr vert="horz" wrap="square" lIns="0" tIns="0" rIns="0" bIns="0" rtlCol="0">
            <a:spAutoFit/>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fontAlgn="base">
              <a:lnSpc>
                <a:spcPct val="100000"/>
              </a:lnSpc>
              <a:buNone/>
            </a:pPr>
            <a:r>
              <a:rPr lang="en-US" b="1" dirty="0">
                <a:latin typeface="Arial Narrow" panose="020B0606020202030204" pitchFamily="34" charset="0"/>
              </a:rPr>
              <a:t>10. Offer of Gratuity to LRA Employee or any one Acting on Behalf of an LRA Employee: </a:t>
            </a:r>
            <a:r>
              <a:rPr lang="en-US" dirty="0">
                <a:latin typeface="Arial Narrow" panose="020B0606020202030204" pitchFamily="34" charset="0"/>
              </a:rPr>
              <a:t>No licensed Customs Broker or anyone acting on behalf of a licensed Customs Broker shall offer or pay anything directly or indirectly to any LRA employee.</a:t>
            </a:r>
            <a:endParaRPr lang="en-US" b="1" dirty="0">
              <a:latin typeface="Arial Narrow" panose="020B0606020202030204" pitchFamily="34" charset="0"/>
            </a:endParaRPr>
          </a:p>
        </p:txBody>
      </p:sp>
      <p:sp>
        <p:nvSpPr>
          <p:cNvPr id="4" name="Title 1"/>
          <p:cNvSpPr txBox="1">
            <a:spLocks/>
          </p:cNvSpPr>
          <p:nvPr/>
        </p:nvSpPr>
        <p:spPr bwMode="auto">
          <a:xfrm>
            <a:off x="0" y="0"/>
            <a:ext cx="9929611" cy="1097585"/>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sz="3600" b="1" dirty="0">
                <a:solidFill>
                  <a:schemeClr val="bg1"/>
                </a:solidFill>
                <a:latin typeface="Arial Narrow" panose="020B0606020202030204" pitchFamily="34" charset="0"/>
              </a:rPr>
              <a:t>PROFESSIONAL DUTIES AND OBLIGATIONS CONT’D</a:t>
            </a:r>
            <a:endParaRPr lang="en-US" altLang="en-U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902964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90700"/>
            <a:ext cx="9655277" cy="86630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en-US" b="1" dirty="0">
                <a:solidFill>
                  <a:schemeClr val="bg1"/>
                </a:solidFill>
                <a:latin typeface="Arial Narrow" panose="020B0606020202030204" pitchFamily="34" charset="0"/>
              </a:rPr>
              <a:t>“</a:t>
            </a:r>
          </a:p>
          <a:p>
            <a:pPr algn="ctr">
              <a:spcBef>
                <a:spcPct val="0"/>
              </a:spcBef>
              <a:buNone/>
            </a:pPr>
            <a:r>
              <a:rPr lang="en-US" b="1" dirty="0">
                <a:solidFill>
                  <a:schemeClr val="bg1"/>
                </a:solidFill>
                <a:latin typeface="Arial Narrow" panose="020B0606020202030204" pitchFamily="34" charset="0"/>
              </a:rPr>
              <a:t>SPECIFIC</a:t>
            </a:r>
            <a:r>
              <a:rPr lang="en-US" b="1" dirty="0">
                <a:solidFill>
                  <a:srgbClr val="002060"/>
                </a:solidFill>
                <a:latin typeface="Arial Narrow" panose="020B0606020202030204" pitchFamily="34" charset="0"/>
              </a:rPr>
              <a:t> </a:t>
            </a:r>
            <a:r>
              <a:rPr lang="en-US" b="1" dirty="0">
                <a:solidFill>
                  <a:schemeClr val="bg1"/>
                </a:solidFill>
                <a:latin typeface="Arial Narrow" panose="020B0606020202030204" pitchFamily="34" charset="0"/>
              </a:rPr>
              <a:t>VIOLATIONS</a:t>
            </a:r>
            <a:br>
              <a:rPr lang="en-US" altLang="en-US" sz="3600" b="1" dirty="0">
                <a:solidFill>
                  <a:schemeClr val="bg1"/>
                </a:solidFill>
                <a:latin typeface="Arial Narrow" panose="020B0606020202030204" pitchFamily="34" charset="0"/>
              </a:rPr>
            </a:b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14</a:t>
            </a:fld>
            <a:endParaRPr lang="en-US" sz="1800"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9" name="Content Placeholder 2"/>
          <p:cNvSpPr txBox="1">
            <a:spLocks/>
          </p:cNvSpPr>
          <p:nvPr/>
        </p:nvSpPr>
        <p:spPr>
          <a:xfrm>
            <a:off x="363793" y="1460092"/>
            <a:ext cx="11287432" cy="5632712"/>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latin typeface="Arial Narrow" panose="020B0606020202030204" pitchFamily="34" charset="0"/>
              </a:rPr>
              <a:t>A broker commits a specific violation if he/she </a:t>
            </a:r>
          </a:p>
          <a:p>
            <a:pPr marL="514350" lvl="0" indent="-514350">
              <a:buFont typeface="+mj-lt"/>
              <a:buAutoNum type="alphaLcPeriod"/>
            </a:pPr>
            <a:r>
              <a:rPr lang="en-US" sz="3600" b="1" dirty="0">
                <a:latin typeface="Arial Narrow" panose="020B0606020202030204" pitchFamily="34" charset="0"/>
              </a:rPr>
              <a:t>Contravenes the provisions of legislation or regulation relating to the import or export of goods.</a:t>
            </a:r>
          </a:p>
          <a:p>
            <a:pPr marL="514350" lvl="0" indent="-514350">
              <a:buFont typeface="+mj-lt"/>
              <a:buAutoNum type="alphaLcPeriod"/>
            </a:pPr>
            <a:r>
              <a:rPr lang="en-US" sz="3600" b="1" dirty="0">
                <a:latin typeface="Arial Narrow" panose="020B0606020202030204" pitchFamily="34" charset="0"/>
              </a:rPr>
              <a:t>Contravenes the LRC.</a:t>
            </a:r>
          </a:p>
          <a:p>
            <a:pPr marL="514350" lvl="0" indent="-514350">
              <a:buFont typeface="+mj-lt"/>
              <a:buAutoNum type="alphaLcPeriod"/>
            </a:pPr>
            <a:r>
              <a:rPr lang="en-US" sz="3600" b="1" dirty="0">
                <a:latin typeface="Arial Narrow" panose="020B0606020202030204" pitchFamily="34" charset="0"/>
              </a:rPr>
              <a:t>Acts in a manner to defraud the Government of the Republic of Liberia or his/her client such as smuggling, false invoicing, under declaration, false declaration, tax evasion, etc. </a:t>
            </a:r>
          </a:p>
          <a:p>
            <a:pPr lvl="1" algn="just">
              <a:buFont typeface="Wingdings" panose="05000000000000000000" pitchFamily="2" charset="2"/>
              <a:buChar char="ü"/>
            </a:pPr>
            <a:endParaRPr lang="en-US" sz="2700" dirty="0">
              <a:latin typeface="Arial Narrow" panose="020B0606020202030204" pitchFamily="34" charset="0"/>
            </a:endParaRPr>
          </a:p>
          <a:p>
            <a:pPr marL="457200" lvl="1" indent="0" algn="just">
              <a:buNone/>
            </a:pPr>
            <a:endParaRPr lang="en-US" sz="2700" b="1" dirty="0">
              <a:latin typeface="Arial Narrow" panose="020B0606020202030204" pitchFamily="34" charset="0"/>
            </a:endParaRPr>
          </a:p>
        </p:txBody>
      </p:sp>
    </p:spTree>
    <p:extLst>
      <p:ext uri="{BB962C8B-B14F-4D97-AF65-F5344CB8AC3E}">
        <p14:creationId xmlns:p14="http://schemas.microsoft.com/office/powerpoint/2010/main" val="47023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897203" y="6518557"/>
            <a:ext cx="2743200" cy="365125"/>
          </a:xfrm>
        </p:spPr>
        <p:txBody>
          <a:bodyPr/>
          <a:lstStyle/>
          <a:p>
            <a:fld id="{1AE0CC3A-0B67-4337-8D9A-F15E79C0486E}" type="slidenum">
              <a:rPr lang="en-US" sz="1800" b="1" smtClean="0">
                <a:solidFill>
                  <a:schemeClr val="bg1"/>
                </a:solidFill>
              </a:rPr>
              <a:pPr/>
              <a:t>15</a:t>
            </a:fld>
            <a:endParaRPr lang="en-US" b="1" dirty="0">
              <a:solidFill>
                <a:schemeClr val="bg1"/>
              </a:solidFill>
            </a:endParaRPr>
          </a:p>
        </p:txBody>
      </p:sp>
      <p:sp>
        <p:nvSpPr>
          <p:cNvPr id="6" name="Content Placeholder 2"/>
          <p:cNvSpPr>
            <a:spLocks noGrp="1"/>
          </p:cNvSpPr>
          <p:nvPr>
            <p:ph idx="1"/>
          </p:nvPr>
        </p:nvSpPr>
        <p:spPr>
          <a:xfrm>
            <a:off x="218940" y="1460092"/>
            <a:ext cx="11973059" cy="5184754"/>
          </a:xfrm>
          <a:noFill/>
        </p:spPr>
        <p:txBody>
          <a:bodyPr>
            <a:normAutofit/>
          </a:bodyPr>
          <a:lstStyle/>
          <a:p>
            <a:pPr algn="just"/>
            <a:endParaRPr lang="en-US" dirty="0"/>
          </a:p>
          <a:p>
            <a:pPr algn="just"/>
            <a:endParaRPr lang="en-US" dirty="0"/>
          </a:p>
          <a:p>
            <a:pPr algn="just"/>
            <a:endParaRPr lang="en-US" dirty="0">
              <a:latin typeface="Arial Narrow" panose="020B0606020202030204" pitchFamily="34" charset="0"/>
            </a:endParaRPr>
          </a:p>
        </p:txBody>
      </p:sp>
      <p:sp>
        <p:nvSpPr>
          <p:cNvPr id="9" name="Content Placeholder 2"/>
          <p:cNvSpPr txBox="1">
            <a:spLocks/>
          </p:cNvSpPr>
          <p:nvPr/>
        </p:nvSpPr>
        <p:spPr>
          <a:xfrm>
            <a:off x="681318" y="1020500"/>
            <a:ext cx="11353366" cy="5106020"/>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3600" b="1" dirty="0">
                <a:latin typeface="Arial Narrow" panose="020B0606020202030204" pitchFamily="34" charset="0"/>
              </a:rPr>
              <a:t>e. Conspires with others to defraud the Government of  the Republic of Liberia.</a:t>
            </a:r>
          </a:p>
          <a:p>
            <a:pPr marL="0" lvl="0" indent="0">
              <a:buNone/>
            </a:pPr>
            <a:r>
              <a:rPr lang="en-US" sz="3600" b="1" dirty="0">
                <a:latin typeface="Arial Narrow" panose="020B0606020202030204" pitchFamily="34" charset="0"/>
              </a:rPr>
              <a:t>f. Fails to comply with regulation and related laws.</a:t>
            </a:r>
          </a:p>
          <a:p>
            <a:pPr marL="0" lvl="0" indent="0">
              <a:buNone/>
            </a:pPr>
            <a:r>
              <a:rPr lang="en-US" sz="3600" b="1" dirty="0">
                <a:latin typeface="Arial Narrow" panose="020B0606020202030204" pitchFamily="34" charset="0"/>
              </a:rPr>
              <a:t>g. Becomes financially insolvent or bankrupt.</a:t>
            </a:r>
          </a:p>
          <a:p>
            <a:pPr marL="0" lvl="0" indent="0">
              <a:buNone/>
            </a:pPr>
            <a:r>
              <a:rPr lang="en-US" sz="3600" b="1" dirty="0">
                <a:latin typeface="Arial Narrow" panose="020B0606020202030204" pitchFamily="34" charset="0"/>
              </a:rPr>
              <a:t>h. Commits or involves in any criminal activity whilst</a:t>
            </a:r>
          </a:p>
          <a:p>
            <a:pPr marL="0" lvl="0" indent="0">
              <a:buNone/>
            </a:pPr>
            <a:r>
              <a:rPr lang="en-US" sz="3600" b="1" dirty="0">
                <a:latin typeface="Arial Narrow" panose="020B0606020202030204" pitchFamily="34" charset="0"/>
              </a:rPr>
              <a:t>    licensed as a Customs Broker.</a:t>
            </a:r>
          </a:p>
          <a:p>
            <a:pPr marL="0" lvl="0" indent="0">
              <a:buNone/>
            </a:pPr>
            <a:r>
              <a:rPr lang="en-US" sz="3600" b="1" dirty="0">
                <a:latin typeface="Arial Narrow" panose="020B0606020202030204" pitchFamily="34" charset="0"/>
              </a:rPr>
              <a:t>i. Fails to maintain current tax clearance.</a:t>
            </a:r>
          </a:p>
        </p:txBody>
      </p:sp>
      <p:sp>
        <p:nvSpPr>
          <p:cNvPr id="8" name="Title 1"/>
          <p:cNvSpPr txBox="1">
            <a:spLocks/>
          </p:cNvSpPr>
          <p:nvPr/>
        </p:nvSpPr>
        <p:spPr bwMode="auto">
          <a:xfrm>
            <a:off x="0" y="0"/>
            <a:ext cx="9929611" cy="86630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en-US" b="1" dirty="0">
                <a:solidFill>
                  <a:schemeClr val="bg1"/>
                </a:solidFill>
                <a:latin typeface="Arial Narrow" panose="020B0606020202030204" pitchFamily="34" charset="0"/>
              </a:rPr>
              <a:t>“</a:t>
            </a:r>
          </a:p>
          <a:p>
            <a:pPr algn="ctr">
              <a:spcBef>
                <a:spcPct val="0"/>
              </a:spcBef>
              <a:buNone/>
            </a:pPr>
            <a:r>
              <a:rPr lang="en-US" b="1" dirty="0">
                <a:solidFill>
                  <a:schemeClr val="bg1"/>
                </a:solidFill>
                <a:latin typeface="Arial Narrow" panose="020B0606020202030204" pitchFamily="34" charset="0"/>
              </a:rPr>
              <a:t>SPECIFIC</a:t>
            </a:r>
            <a:r>
              <a:rPr lang="en-US" b="1" dirty="0">
                <a:solidFill>
                  <a:srgbClr val="002060"/>
                </a:solidFill>
                <a:latin typeface="Arial Narrow" panose="020B0606020202030204" pitchFamily="34" charset="0"/>
              </a:rPr>
              <a:t> </a:t>
            </a:r>
            <a:r>
              <a:rPr lang="en-US" b="1" dirty="0">
                <a:solidFill>
                  <a:schemeClr val="bg1"/>
                </a:solidFill>
                <a:latin typeface="Arial Narrow" panose="020B0606020202030204" pitchFamily="34" charset="0"/>
              </a:rPr>
              <a:t>VIOLATIONS CONT’D</a:t>
            </a:r>
            <a:br>
              <a:rPr lang="en-US" altLang="en-US" sz="3600" b="1" dirty="0">
                <a:solidFill>
                  <a:schemeClr val="bg1"/>
                </a:solidFill>
                <a:latin typeface="Arial Narrow" panose="020B0606020202030204" pitchFamily="34" charset="0"/>
              </a:rPr>
            </a:br>
            <a:endParaRPr lang="en-US" altLang="en-US" sz="36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1524973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9129963" y="6581585"/>
            <a:ext cx="2743200" cy="365125"/>
          </a:xfrm>
        </p:spPr>
        <p:txBody>
          <a:bodyPr/>
          <a:lstStyle/>
          <a:p>
            <a:fld id="{1AE0CC3A-0B67-4337-8D9A-F15E79C0486E}" type="slidenum">
              <a:rPr lang="en-US" sz="1600" b="1" smtClean="0">
                <a:solidFill>
                  <a:schemeClr val="bg1"/>
                </a:solidFill>
              </a:rPr>
              <a:pPr/>
              <a:t>16</a:t>
            </a:fld>
            <a:endParaRPr lang="en-US" sz="1600" b="1" dirty="0">
              <a:solidFill>
                <a:schemeClr val="bg1"/>
              </a:solidFill>
            </a:endParaRPr>
          </a:p>
        </p:txBody>
      </p:sp>
      <p:sp>
        <p:nvSpPr>
          <p:cNvPr id="9" name="Content Placeholder 2"/>
          <p:cNvSpPr txBox="1">
            <a:spLocks/>
          </p:cNvSpPr>
          <p:nvPr/>
        </p:nvSpPr>
        <p:spPr>
          <a:xfrm>
            <a:off x="0" y="946276"/>
            <a:ext cx="10668000" cy="5106020"/>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r>
              <a:rPr lang="en-US" sz="3600" b="1" dirty="0">
                <a:latin typeface="Arial Narrow" panose="020B0606020202030204" pitchFamily="34" charset="0"/>
              </a:rPr>
              <a:t>Customs Brokers </a:t>
            </a:r>
          </a:p>
          <a:p>
            <a:pPr marL="0" lvl="0" indent="0">
              <a:buNone/>
            </a:pPr>
            <a:r>
              <a:rPr lang="en-US" sz="3600" b="1" dirty="0">
                <a:latin typeface="Arial Narrow" panose="020B0606020202030204" pitchFamily="34" charset="0"/>
              </a:rPr>
              <a:t>1. must demonstrate continuing financial  stability.</a:t>
            </a:r>
          </a:p>
          <a:p>
            <a:pPr marL="0" lvl="0" indent="0">
              <a:buNone/>
            </a:pPr>
            <a:r>
              <a:rPr lang="en-US" sz="3600" b="1" dirty="0">
                <a:latin typeface="Arial Narrow" panose="020B0606020202030204" pitchFamily="34" charset="0"/>
              </a:rPr>
              <a:t>2.  must remain tax compliant.</a:t>
            </a:r>
          </a:p>
          <a:p>
            <a:pPr marL="0" lvl="0" indent="0">
              <a:buNone/>
            </a:pPr>
            <a:r>
              <a:rPr lang="en-US" sz="3600" b="1" dirty="0">
                <a:latin typeface="Arial Narrow" panose="020B0606020202030204" pitchFamily="34" charset="0"/>
              </a:rPr>
              <a:t>3. must demonstrate high level of professional competence and integrity at all time.</a:t>
            </a:r>
          </a:p>
          <a:p>
            <a:pPr marL="0" lvl="0" indent="0">
              <a:buNone/>
            </a:pPr>
            <a:r>
              <a:rPr lang="en-US" sz="3600" b="1" dirty="0">
                <a:latin typeface="Arial Narrow" panose="020B0606020202030204" pitchFamily="34" charset="0"/>
              </a:rPr>
              <a:t>4. must be in compliance with the LRC, regulations promulgated thereunder and related laws.</a:t>
            </a:r>
          </a:p>
          <a:p>
            <a:pPr marL="0" indent="0" algn="just">
              <a:buNone/>
            </a:pPr>
            <a:endParaRPr lang="en-US" sz="4400" b="1" dirty="0">
              <a:latin typeface="Arial Narrow" panose="020B0606020202030204" pitchFamily="34" charset="0"/>
            </a:endParaRPr>
          </a:p>
          <a:p>
            <a:pPr marL="457200" lvl="1" indent="0" algn="just">
              <a:buNone/>
            </a:pPr>
            <a:endParaRPr lang="en-US" sz="4000" b="1" dirty="0">
              <a:latin typeface="Arial Narrow" panose="020B0606020202030204" pitchFamily="34" charset="0"/>
            </a:endParaRPr>
          </a:p>
          <a:p>
            <a:pPr marL="457200" lvl="1" indent="0" algn="just">
              <a:buNone/>
            </a:pPr>
            <a:endParaRPr lang="en-US" sz="4000" b="1" dirty="0">
              <a:latin typeface="Arial Narrow" panose="020B0606020202030204" pitchFamily="34" charset="0"/>
            </a:endParaRPr>
          </a:p>
        </p:txBody>
      </p:sp>
      <p:sp>
        <p:nvSpPr>
          <p:cNvPr id="8" name="Title 1"/>
          <p:cNvSpPr txBox="1">
            <a:spLocks/>
          </p:cNvSpPr>
          <p:nvPr/>
        </p:nvSpPr>
        <p:spPr bwMode="auto">
          <a:xfrm>
            <a:off x="0" y="0"/>
            <a:ext cx="9929611" cy="86630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en-US" b="1" dirty="0">
                <a:solidFill>
                  <a:schemeClr val="bg1"/>
                </a:solidFill>
                <a:latin typeface="Arial Narrow" panose="020B0606020202030204" pitchFamily="34" charset="0"/>
              </a:rPr>
              <a:t>BEST PRACTICE REQUIRED</a:t>
            </a:r>
            <a:endParaRPr lang="en-US" altLang="en-US" sz="3600" b="1" dirty="0">
              <a:solidFill>
                <a:schemeClr val="bg1"/>
              </a:solidFill>
              <a:latin typeface="Arial Narrow" panose="020B0606020202030204" pitchFamily="34" charset="0"/>
            </a:endParaRPr>
          </a:p>
        </p:txBody>
      </p:sp>
      <p:sp>
        <p:nvSpPr>
          <p:cNvPr id="2" name="Content Placeholder 1"/>
          <p:cNvSpPr>
            <a:spLocks noGrp="1"/>
          </p:cNvSpPr>
          <p:nvPr>
            <p:ph idx="1"/>
          </p:nvPr>
        </p:nvSpPr>
        <p:spPr/>
        <p:txBody>
          <a:bodyPr/>
          <a:lstStyle/>
          <a:p>
            <a:endParaRPr lang="en-US" dirty="0"/>
          </a:p>
        </p:txBody>
      </p:sp>
    </p:spTree>
    <p:extLst>
      <p:ext uri="{BB962C8B-B14F-4D97-AF65-F5344CB8AC3E}">
        <p14:creationId xmlns:p14="http://schemas.microsoft.com/office/powerpoint/2010/main" val="2301310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0"/>
            <a:ext cx="9929611" cy="866300"/>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pPr>
            <a:r>
              <a:rPr lang="en-US" altLang="en-US" b="1" dirty="0">
                <a:solidFill>
                  <a:schemeClr val="bg1"/>
                </a:solidFill>
                <a:latin typeface="Arial Narrow" panose="020B0606020202030204" pitchFamily="34" charset="0"/>
              </a:rPr>
              <a:t>“</a:t>
            </a:r>
          </a:p>
          <a:p>
            <a:pPr algn="ctr">
              <a:spcBef>
                <a:spcPct val="0"/>
              </a:spcBef>
              <a:buNone/>
            </a:pPr>
            <a:br>
              <a:rPr lang="en-US" altLang="en-US" sz="3600" b="1" dirty="0">
                <a:solidFill>
                  <a:schemeClr val="bg1"/>
                </a:solidFill>
                <a:latin typeface="Arial Narrow" panose="020B0606020202030204" pitchFamily="34" charset="0"/>
              </a:rPr>
            </a:br>
            <a:r>
              <a:rPr lang="en-US" sz="3600" b="1" dirty="0">
                <a:solidFill>
                  <a:schemeClr val="bg1"/>
                </a:solidFill>
                <a:latin typeface="Arial Narrow" panose="020B0606020202030204" pitchFamily="34" charset="0"/>
              </a:rPr>
              <a:t>SANCTIONS FOR VIOLATIONS</a:t>
            </a:r>
            <a:br>
              <a:rPr lang="en-US" sz="3600" dirty="0">
                <a:solidFill>
                  <a:schemeClr val="bg1"/>
                </a:solidFill>
              </a:rPr>
            </a:br>
            <a:endParaRPr lang="en-US" altLang="en-US" sz="3600"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9129963" y="6538912"/>
            <a:ext cx="2743200" cy="365125"/>
          </a:xfrm>
        </p:spPr>
        <p:txBody>
          <a:bodyPr/>
          <a:lstStyle/>
          <a:p>
            <a:fld id="{1AE0CC3A-0B67-4337-8D9A-F15E79C0486E}" type="slidenum">
              <a:rPr lang="en-US" sz="1800" b="1" smtClean="0">
                <a:solidFill>
                  <a:schemeClr val="bg1"/>
                </a:solidFill>
              </a:rPr>
              <a:pPr/>
              <a:t>17</a:t>
            </a:fld>
            <a:endParaRPr lang="en-US" sz="1800" b="1" dirty="0">
              <a:solidFill>
                <a:schemeClr val="bg1"/>
              </a:solidFill>
            </a:endParaRPr>
          </a:p>
        </p:txBody>
      </p:sp>
      <p:sp>
        <p:nvSpPr>
          <p:cNvPr id="2" name="Rectangle 1"/>
          <p:cNvSpPr/>
          <p:nvPr/>
        </p:nvSpPr>
        <p:spPr>
          <a:xfrm>
            <a:off x="206477" y="1326943"/>
            <a:ext cx="11592233" cy="4524315"/>
          </a:xfrm>
          <a:prstGeom prst="rect">
            <a:avLst/>
          </a:prstGeom>
        </p:spPr>
        <p:txBody>
          <a:bodyPr wrap="square">
            <a:spAutoFit/>
          </a:bodyPr>
          <a:lstStyle/>
          <a:p>
            <a:pPr algn="just"/>
            <a:r>
              <a:rPr lang="en-US" sz="3600" b="1" dirty="0">
                <a:latin typeface="Arial Narrow" panose="020B0606020202030204" pitchFamily="34" charset="0"/>
              </a:rPr>
              <a:t>The following sanctions shall apply to customs brokers proven to be unethical, incompetent  or failing to comply with the Liberia Revenue Code, related statutes and regulations, or willfully intends to defraud or mislead  his/her client, or threatens an officer of the Liberian Revenue Authority; </a:t>
            </a:r>
          </a:p>
          <a:p>
            <a:pPr marL="514350" lvl="0" indent="-514350" algn="just">
              <a:buFont typeface="+mj-lt"/>
              <a:buAutoNum type="alphaLcPeriod"/>
            </a:pPr>
            <a:r>
              <a:rPr lang="en-US" sz="3600" b="1" dirty="0">
                <a:latin typeface="Arial Narrow" panose="020B0606020202030204" pitchFamily="34" charset="0"/>
              </a:rPr>
              <a:t>censure, </a:t>
            </a:r>
          </a:p>
          <a:p>
            <a:pPr marL="514350" lvl="0" indent="-514350" algn="just">
              <a:buFont typeface="+mj-lt"/>
              <a:buAutoNum type="alphaLcPeriod"/>
            </a:pPr>
            <a:r>
              <a:rPr lang="en-US" sz="3600" b="1" dirty="0">
                <a:latin typeface="Arial Narrow" panose="020B0606020202030204" pitchFamily="34" charset="0"/>
              </a:rPr>
              <a:t>license suspended or revoked,</a:t>
            </a:r>
          </a:p>
          <a:p>
            <a:pPr marL="514350" indent="-514350" algn="just">
              <a:buFont typeface="+mj-lt"/>
              <a:buAutoNum type="alphaLcPeriod"/>
            </a:pPr>
            <a:r>
              <a:rPr lang="en-US" sz="3600" b="1" dirty="0">
                <a:latin typeface="Arial Narrow" panose="020B0606020202030204" pitchFamily="34" charset="0"/>
              </a:rPr>
              <a:t>prosecuted through a court of competent jurisdiction </a:t>
            </a:r>
          </a:p>
        </p:txBody>
      </p:sp>
    </p:spTree>
    <p:extLst>
      <p:ext uri="{BB962C8B-B14F-4D97-AF65-F5344CB8AC3E}">
        <p14:creationId xmlns:p14="http://schemas.microsoft.com/office/powerpoint/2010/main" val="688639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9" name="Content Placeholder 2"/>
          <p:cNvSpPr txBox="1">
            <a:spLocks/>
          </p:cNvSpPr>
          <p:nvPr/>
        </p:nvSpPr>
        <p:spPr>
          <a:xfrm>
            <a:off x="204717" y="1395102"/>
            <a:ext cx="11149083" cy="5184754"/>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lgn="just">
              <a:buFont typeface="+mj-lt"/>
              <a:buAutoNum type="arabicPeriod"/>
            </a:pPr>
            <a:r>
              <a:rPr lang="en-US" sz="3600" b="1" dirty="0">
                <a:latin typeface="Arial Narrow" panose="020B0606020202030204" pitchFamily="34" charset="0"/>
              </a:rPr>
              <a:t>Personal Responsibility- </a:t>
            </a:r>
            <a:r>
              <a:rPr lang="en-US" sz="3600" dirty="0">
                <a:latin typeface="Arial Narrow" panose="020B0606020202030204" pitchFamily="34" charset="0"/>
              </a:rPr>
              <a:t>perform duties with honesty, care, diligence, professionalism, impartiality and integrity</a:t>
            </a:r>
          </a:p>
          <a:p>
            <a:pPr marL="742950" indent="-742950" algn="just">
              <a:buFont typeface="+mj-lt"/>
              <a:buAutoNum type="arabicPeriod"/>
            </a:pPr>
            <a:r>
              <a:rPr lang="en-US" sz="3600" b="1" dirty="0">
                <a:latin typeface="Arial Narrow" panose="020B0606020202030204" pitchFamily="34" charset="0"/>
              </a:rPr>
              <a:t>Compliance with the Law</a:t>
            </a:r>
            <a:r>
              <a:rPr lang="en-US" sz="3600" dirty="0">
                <a:latin typeface="Arial Narrow" panose="020B0606020202030204" pitchFamily="34" charset="0"/>
              </a:rPr>
              <a:t>-Liberia Revenue Code, Penal Law of    Liberia, Regulations, Protocols, conventions and related laws </a:t>
            </a:r>
          </a:p>
          <a:p>
            <a:pPr marL="742950" indent="-742950">
              <a:buFont typeface="+mj-lt"/>
              <a:buAutoNum type="arabicPeriod"/>
            </a:pPr>
            <a:r>
              <a:rPr lang="en-US" sz="3600" b="1" dirty="0">
                <a:latin typeface="Arial Narrow" panose="020B0606020202030204" pitchFamily="34" charset="0"/>
              </a:rPr>
              <a:t>Relations with the Public -</a:t>
            </a:r>
            <a:r>
              <a:rPr lang="en-US" sz="3600" dirty="0">
                <a:latin typeface="Arial Narrow" panose="020B0606020202030204" pitchFamily="34" charset="0"/>
              </a:rPr>
              <a:t>The public expects their dealings with    Customs to be conducted with integrity, courtesy, impartiality, honesty and professionalism</a:t>
            </a:r>
            <a:r>
              <a:rPr lang="en-US" sz="2400" dirty="0">
                <a:latin typeface="Arial Narrow" panose="020B0606020202030204" pitchFamily="34" charset="0"/>
              </a:rPr>
              <a:t>. </a:t>
            </a:r>
            <a:r>
              <a:rPr lang="en-US" sz="2400" b="1" dirty="0">
                <a:latin typeface="Arial Narrow" panose="020B0606020202030204" pitchFamily="34" charset="0"/>
              </a:rPr>
              <a:t> </a:t>
            </a:r>
          </a:p>
        </p:txBody>
      </p:sp>
      <p:sp>
        <p:nvSpPr>
          <p:cNvPr id="2" name="Title 1"/>
          <p:cNvSpPr>
            <a:spLocks noGrp="1"/>
          </p:cNvSpPr>
          <p:nvPr>
            <p:ph type="title"/>
          </p:nvPr>
        </p:nvSpPr>
        <p:spPr/>
        <p:txBody>
          <a:bodyPr/>
          <a:lstStyle/>
          <a:p>
            <a:r>
              <a:rPr lang="en-US" dirty="0"/>
              <a:t>Slide Title</a:t>
            </a:r>
          </a:p>
        </p:txBody>
      </p:sp>
      <p:sp>
        <p:nvSpPr>
          <p:cNvPr id="4" name="Title 1"/>
          <p:cNvSpPr txBox="1">
            <a:spLocks/>
          </p:cNvSpPr>
          <p:nvPr/>
        </p:nvSpPr>
        <p:spPr bwMode="auto">
          <a:xfrm>
            <a:off x="0" y="119464"/>
            <a:ext cx="9714271" cy="12756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br>
              <a:rPr lang="en-US" altLang="en-US" b="1" dirty="0">
                <a:solidFill>
                  <a:schemeClr val="bg1"/>
                </a:solidFill>
                <a:latin typeface="Arial Narrow" panose="020B0606020202030204" pitchFamily="34" charset="0"/>
              </a:rPr>
            </a:br>
            <a:r>
              <a:rPr lang="en-US" b="1" dirty="0">
                <a:solidFill>
                  <a:schemeClr val="bg1"/>
                </a:solidFill>
                <a:latin typeface="Arial Narrow" panose="020B0606020202030204" pitchFamily="34" charset="0"/>
              </a:rPr>
              <a:t>KEY ELEMENTS OF THE CODE OF ETHICS AND CONDUCT-WCO STANDARD</a:t>
            </a:r>
            <a:endParaRPr lang="en-US" altLang="en-US" b="1" dirty="0">
              <a:solidFill>
                <a:schemeClr val="bg1"/>
              </a:solidFill>
              <a:latin typeface="Arial Narrow" panose="020B0606020202030204" pitchFamily="34" charset="0"/>
            </a:endParaRPr>
          </a:p>
        </p:txBody>
      </p:sp>
      <p:sp>
        <p:nvSpPr>
          <p:cNvPr id="7" name="Slide Number Placeholder 6"/>
          <p:cNvSpPr>
            <a:spLocks noGrp="1"/>
          </p:cNvSpPr>
          <p:nvPr>
            <p:ph type="sldNum" sz="quarter" idx="12"/>
          </p:nvPr>
        </p:nvSpPr>
        <p:spPr>
          <a:xfrm>
            <a:off x="9082155" y="6579856"/>
            <a:ext cx="2743200" cy="365125"/>
          </a:xfrm>
        </p:spPr>
        <p:txBody>
          <a:bodyPr/>
          <a:lstStyle/>
          <a:p>
            <a:fld id="{1AE0CC3A-0B67-4337-8D9A-F15E79C0486E}" type="slidenum">
              <a:rPr lang="en-US" sz="1800" b="1" smtClean="0">
                <a:solidFill>
                  <a:schemeClr val="bg1"/>
                </a:solidFill>
              </a:rPr>
              <a:pPr/>
              <a:t>18</a:t>
            </a:fld>
            <a:endParaRPr lang="en-US" sz="1800" b="1" dirty="0">
              <a:solidFill>
                <a:schemeClr val="bg1"/>
              </a:solidFill>
            </a:endParaRPr>
          </a:p>
        </p:txBody>
      </p:sp>
    </p:spTree>
    <p:extLst>
      <p:ext uri="{BB962C8B-B14F-4D97-AF65-F5344CB8AC3E}">
        <p14:creationId xmlns:p14="http://schemas.microsoft.com/office/powerpoint/2010/main" val="839963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134294" y="122939"/>
            <a:ext cx="9916732" cy="1134491"/>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endParaRPr lang="en-US" b="1" dirty="0">
              <a:solidFill>
                <a:schemeClr val="bg1"/>
              </a:solidFill>
              <a:latin typeface="Arial Narrow" panose="020B0606020202030204" pitchFamily="34" charset="0"/>
            </a:endParaRPr>
          </a:p>
          <a:p>
            <a:pPr algn="ctr">
              <a:spcBef>
                <a:spcPct val="0"/>
              </a:spcBef>
              <a:buNone/>
            </a:pPr>
            <a:r>
              <a:rPr lang="en-US" b="1" dirty="0">
                <a:solidFill>
                  <a:schemeClr val="bg1"/>
                </a:solidFill>
                <a:latin typeface="Arial Narrow" panose="020B0606020202030204" pitchFamily="34" charset="0"/>
              </a:rPr>
              <a:t>KEY ELEMENTS OF THE CODE OF ETHICS AND CONDUCT-WCO STANDARD CONT’D</a:t>
            </a:r>
            <a:endParaRPr lang="en-US" altLang="en-US" b="1" dirty="0">
              <a:solidFill>
                <a:schemeClr val="bg1"/>
              </a:solidFill>
              <a:latin typeface="Arial Narrow" panose="020B0606020202030204" pitchFamily="34" charset="0"/>
            </a:endParaRPr>
          </a:p>
          <a:p>
            <a:pPr algn="ctr">
              <a:spcBef>
                <a:spcPct val="0"/>
              </a:spcBef>
              <a:buFontTx/>
              <a:buNone/>
            </a:pPr>
            <a:endParaRPr lang="en-US" altLang="en-US" b="1" dirty="0">
              <a:solidFill>
                <a:schemeClr val="bg1"/>
              </a:solidFill>
              <a:latin typeface="Arial Narrow" panose="020B0606020202030204" pitchFamily="34" charset="0"/>
            </a:endParaRPr>
          </a:p>
        </p:txBody>
      </p:sp>
      <p:sp>
        <p:nvSpPr>
          <p:cNvPr id="7" name="Content Placeholder 2"/>
          <p:cNvSpPr>
            <a:spLocks noGrp="1"/>
          </p:cNvSpPr>
          <p:nvPr>
            <p:ph idx="1"/>
          </p:nvPr>
        </p:nvSpPr>
        <p:spPr>
          <a:xfrm>
            <a:off x="218942" y="1567248"/>
            <a:ext cx="11067624" cy="4982061"/>
          </a:xfrm>
          <a:noFill/>
        </p:spPr>
        <p:txBody>
          <a:bodyPr>
            <a:noAutofit/>
          </a:bodyPr>
          <a:lstStyle/>
          <a:p>
            <a:pPr marL="0" indent="0" algn="just">
              <a:buNone/>
            </a:pPr>
            <a:r>
              <a:rPr lang="en-US" sz="2400" b="1" dirty="0">
                <a:latin typeface="Arial Narrow" panose="020B0606020202030204" pitchFamily="34" charset="0"/>
              </a:rPr>
              <a:t>4. </a:t>
            </a:r>
            <a:r>
              <a:rPr lang="en-US" b="1" dirty="0">
                <a:latin typeface="Arial Narrow" panose="020B0606020202030204" pitchFamily="34" charset="0"/>
              </a:rPr>
              <a:t>Limitations on the Acceptance of Gifts, Rewards, Hospitality and Discounts - </a:t>
            </a:r>
            <a:r>
              <a:rPr lang="en-US" dirty="0">
                <a:latin typeface="Arial Narrow" panose="020B0606020202030204" pitchFamily="34" charset="0"/>
              </a:rPr>
              <a:t>The offering of gifts/benefits to a Customs employee by customs broker(s) may appear to  be, an attempt by the customs broker to influence decision of  that Customs employee.</a:t>
            </a:r>
          </a:p>
          <a:p>
            <a:pPr marL="0" indent="0" algn="just">
              <a:buNone/>
            </a:pPr>
            <a:r>
              <a:rPr lang="en-US" b="1" dirty="0">
                <a:latin typeface="Arial Narrow" panose="020B0606020202030204" pitchFamily="34" charset="0"/>
              </a:rPr>
              <a:t>5. Conduct in Money Matters- – </a:t>
            </a:r>
            <a:r>
              <a:rPr lang="en-US" dirty="0">
                <a:latin typeface="Arial Narrow" panose="020B0606020202030204" pitchFamily="34" charset="0"/>
              </a:rPr>
              <a:t>satisfy all just financial obligations, especially those imposed by law, including paying their taxes.</a:t>
            </a:r>
            <a:r>
              <a:rPr lang="en-US" b="1" dirty="0">
                <a:latin typeface="Arial Narrow" panose="020B0606020202030204" pitchFamily="34" charset="0"/>
              </a:rPr>
              <a:t> </a:t>
            </a:r>
          </a:p>
          <a:p>
            <a:pPr marL="0" indent="0" algn="just">
              <a:buNone/>
            </a:pPr>
            <a:r>
              <a:rPr lang="en-US" b="1" dirty="0">
                <a:latin typeface="Arial Narrow" panose="020B0606020202030204" pitchFamily="34" charset="0"/>
              </a:rPr>
              <a:t>6. Confidentiality and Use of Official Information- </a:t>
            </a:r>
            <a:r>
              <a:rPr lang="en-US" dirty="0">
                <a:latin typeface="Arial Narrow" panose="020B0606020202030204" pitchFamily="34" charset="0"/>
              </a:rPr>
              <a:t>a duty not to disclose (without proper authority and lawful purpose) any non-public official information that has been obtained in the course of their official duties.</a:t>
            </a:r>
            <a:r>
              <a:rPr lang="en-US" b="1" dirty="0">
                <a:latin typeface="Arial Narrow" panose="020B0606020202030204" pitchFamily="34" charset="0"/>
              </a:rPr>
              <a:t> </a:t>
            </a:r>
          </a:p>
          <a:p>
            <a:pPr algn="just"/>
            <a:endParaRPr lang="en-US" b="1" dirty="0">
              <a:latin typeface="Arial Narrow" panose="020B0606020202030204" pitchFamily="34" charset="0"/>
            </a:endParaRPr>
          </a:p>
        </p:txBody>
      </p:sp>
      <p:sp>
        <p:nvSpPr>
          <p:cNvPr id="5" name="Slide Number Placeholder 4"/>
          <p:cNvSpPr>
            <a:spLocks noGrp="1"/>
          </p:cNvSpPr>
          <p:nvPr>
            <p:ph type="sldNum" sz="quarter" idx="12"/>
          </p:nvPr>
        </p:nvSpPr>
        <p:spPr>
          <a:xfrm>
            <a:off x="9258300" y="6569733"/>
            <a:ext cx="2743200" cy="365125"/>
          </a:xfrm>
        </p:spPr>
        <p:txBody>
          <a:bodyPr/>
          <a:lstStyle/>
          <a:p>
            <a:fld id="{1AE0CC3A-0B67-4337-8D9A-F15E79C0486E}" type="slidenum">
              <a:rPr lang="en-US" sz="2000" b="1" smtClean="0">
                <a:solidFill>
                  <a:schemeClr val="bg1"/>
                </a:solidFill>
              </a:rPr>
              <a:pPr/>
              <a:t>19</a:t>
            </a:fld>
            <a:endParaRPr lang="en-US" sz="2000" b="1" dirty="0">
              <a:solidFill>
                <a:schemeClr val="bg1"/>
              </a:solidFill>
            </a:endParaRPr>
          </a:p>
        </p:txBody>
      </p:sp>
    </p:spTree>
    <p:extLst>
      <p:ext uri="{BB962C8B-B14F-4D97-AF65-F5344CB8AC3E}">
        <p14:creationId xmlns:p14="http://schemas.microsoft.com/office/powerpoint/2010/main" val="120528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4"/>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a:solidFill>
                  <a:schemeClr val="bg1"/>
                </a:solidFill>
                <a:latin typeface="Arial Narrow" panose="020B0606020202030204" pitchFamily="34" charset="0"/>
              </a:rPr>
              <a:t>OUTLINE</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2</a:t>
            </a:fld>
            <a:endParaRPr lang="en-US" sz="1600" b="1" dirty="0">
              <a:solidFill>
                <a:schemeClr val="bg1"/>
              </a:solidFill>
              <a:latin typeface="Trebuchet MS" panose="020B0603020202020204" pitchFamily="34" charset="0"/>
            </a:endParaRPr>
          </a:p>
        </p:txBody>
      </p:sp>
      <p:sp>
        <p:nvSpPr>
          <p:cNvPr id="9" name="Text Placeholder 2"/>
          <p:cNvSpPr txBox="1">
            <a:spLocks/>
          </p:cNvSpPr>
          <p:nvPr/>
        </p:nvSpPr>
        <p:spPr>
          <a:xfrm>
            <a:off x="403516" y="1297660"/>
            <a:ext cx="7001300" cy="5650778"/>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742950" lvl="0" indent="-742950">
              <a:buAutoNum type="arabicPeriod"/>
            </a:pPr>
            <a:r>
              <a:rPr lang="en-US" sz="2800" b="1" dirty="0">
                <a:latin typeface="Arial Narrow" panose="020B0606020202030204" pitchFamily="34" charset="0"/>
              </a:rPr>
              <a:t>Person(s) Eligible to Practice as a Customs Broker before the LRA:</a:t>
            </a:r>
          </a:p>
          <a:p>
            <a:pPr marL="0" lvl="0" indent="0">
              <a:buNone/>
            </a:pPr>
            <a:r>
              <a:rPr lang="en-US" sz="2800" b="1" dirty="0">
                <a:latin typeface="Arial Narrow" panose="020B0606020202030204" pitchFamily="34" charset="0"/>
              </a:rPr>
              <a:t>                 </a:t>
            </a:r>
            <a:r>
              <a:rPr lang="en-US" sz="2800" b="1" dirty="0" err="1">
                <a:latin typeface="Arial Narrow" panose="020B0606020202030204" pitchFamily="34" charset="0"/>
              </a:rPr>
              <a:t>i</a:t>
            </a:r>
            <a:r>
              <a:rPr lang="en-US" sz="2800" b="1" dirty="0">
                <a:latin typeface="Arial Narrow" panose="020B0606020202030204" pitchFamily="34" charset="0"/>
              </a:rPr>
              <a:t>. Legal Basis  </a:t>
            </a:r>
            <a:endParaRPr lang="en-US" sz="2800" dirty="0">
              <a:latin typeface="Arial Narrow" panose="020B0606020202030204" pitchFamily="34" charset="0"/>
            </a:endParaRPr>
          </a:p>
          <a:p>
            <a:pPr marL="514350" lvl="0" indent="-514350">
              <a:buAutoNum type="arabicPeriod" startAt="2"/>
            </a:pPr>
            <a:r>
              <a:rPr lang="en-US" sz="2800" b="1" dirty="0">
                <a:latin typeface="Arial Narrow" panose="020B0606020202030204" pitchFamily="34" charset="0"/>
              </a:rPr>
              <a:t>Requirements to obtain Customs Brokers </a:t>
            </a:r>
          </a:p>
          <a:p>
            <a:pPr marL="0" lvl="0" indent="0">
              <a:buNone/>
            </a:pPr>
            <a:r>
              <a:rPr lang="en-US" sz="2800" b="1" dirty="0">
                <a:latin typeface="Arial Narrow" panose="020B0606020202030204" pitchFamily="34" charset="0"/>
              </a:rPr>
              <a:t>       License </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3.    Professional Duties and Obligations</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                I. Due Diligence</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                ii. Competence</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                iii. Confidentiality</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                iv. Exception to confidentiality</a:t>
            </a:r>
            <a:r>
              <a:rPr lang="en-US" sz="2800" dirty="0">
                <a:latin typeface="Arial Narrow" panose="020B0606020202030204" pitchFamily="34" charset="0"/>
              </a:rPr>
              <a:t> </a:t>
            </a:r>
          </a:p>
          <a:p>
            <a:pPr marL="0" lvl="0" indent="0">
              <a:buNone/>
            </a:pPr>
            <a:r>
              <a:rPr lang="en-US" sz="2800" b="1" dirty="0">
                <a:latin typeface="Arial Narrow" panose="020B0606020202030204" pitchFamily="34" charset="0"/>
              </a:rPr>
              <a:t>               v.   Customs duties and Tax refund claim</a:t>
            </a:r>
            <a:endParaRPr lang="en-US" sz="2800" b="1" dirty="0">
              <a:latin typeface="Trebuchet MS" panose="020B0603020202020204" pitchFamily="34" charset="0"/>
            </a:endParaRPr>
          </a:p>
          <a:p>
            <a:pPr marL="0" indent="0">
              <a:buNone/>
            </a:pPr>
            <a:endParaRPr lang="en-US" sz="3600" b="1" dirty="0">
              <a:latin typeface="Trebuchet MS" panose="020B0603020202020204" pitchFamily="34" charset="0"/>
            </a:endParaRPr>
          </a:p>
        </p:txBody>
      </p:sp>
    </p:spTree>
    <p:extLst>
      <p:ext uri="{BB962C8B-B14F-4D97-AF65-F5344CB8AC3E}">
        <p14:creationId xmlns:p14="http://schemas.microsoft.com/office/powerpoint/2010/main" val="223515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t="-5000" b="-4000"/>
          </a:stretch>
        </a:blipFill>
        <a:effectLst/>
      </p:bgPr>
    </p:bg>
    <p:spTree>
      <p:nvGrpSpPr>
        <p:cNvPr id="1" name=""/>
        <p:cNvGrpSpPr/>
        <p:nvPr/>
      </p:nvGrpSpPr>
      <p:grpSpPr>
        <a:xfrm>
          <a:off x="0" y="0"/>
          <a:ext cx="0" cy="0"/>
          <a:chOff x="0" y="0"/>
          <a:chExt cx="0" cy="0"/>
        </a:xfrm>
      </p:grpSpPr>
      <p:sp>
        <p:nvSpPr>
          <p:cNvPr id="3" name="Title 1"/>
          <p:cNvSpPr txBox="1">
            <a:spLocks noGrp="1"/>
          </p:cNvSpPr>
          <p:nvPr>
            <p:ph type="title"/>
          </p:nvPr>
        </p:nvSpPr>
        <p:spPr bwMode="auto">
          <a:xfrm>
            <a:off x="65468" y="255639"/>
            <a:ext cx="9776622" cy="1069924"/>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br>
              <a:rPr lang="en-US" altLang="en-US" sz="4000" b="1" dirty="0">
                <a:solidFill>
                  <a:schemeClr val="bg1"/>
                </a:solidFill>
                <a:latin typeface="Arial Narrow" panose="020B0606020202030204" pitchFamily="34" charset="0"/>
              </a:rPr>
            </a:br>
            <a:r>
              <a:rPr lang="en-US" sz="4000" b="1" dirty="0">
                <a:solidFill>
                  <a:schemeClr val="bg1"/>
                </a:solidFill>
                <a:latin typeface="Arial Narrow" panose="020B0606020202030204" pitchFamily="34" charset="0"/>
              </a:rPr>
              <a:t>RESOURCE DOCUMENTS:</a:t>
            </a:r>
            <a:br>
              <a:rPr lang="en-US" altLang="en-US" sz="4000" b="1" dirty="0">
                <a:solidFill>
                  <a:schemeClr val="bg1"/>
                </a:solidFill>
                <a:latin typeface="Arial Narrow" panose="020B0606020202030204" pitchFamily="34" charset="0"/>
              </a:rPr>
            </a:br>
            <a:endParaRPr lang="en-US" altLang="en-US" sz="4000" b="1" dirty="0">
              <a:solidFill>
                <a:schemeClr val="bg1"/>
              </a:solidFill>
              <a:latin typeface="Arial Narrow" panose="020B0606020202030204" pitchFamily="34" charset="0"/>
            </a:endParaRPr>
          </a:p>
        </p:txBody>
      </p:sp>
      <p:sp>
        <p:nvSpPr>
          <p:cNvPr id="4" name="Content Placeholder 2"/>
          <p:cNvSpPr>
            <a:spLocks noGrp="1"/>
          </p:cNvSpPr>
          <p:nvPr>
            <p:ph idx="1"/>
          </p:nvPr>
        </p:nvSpPr>
        <p:spPr>
          <a:xfrm>
            <a:off x="0" y="1664930"/>
            <a:ext cx="10515600" cy="1368336"/>
          </a:xfrm>
          <a:noFill/>
        </p:spPr>
        <p:txBody>
          <a:bodyPr>
            <a:normAutofit/>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1AE0CC3A-0B67-4337-8D9A-F15E79C0486E}" type="slidenum">
              <a:rPr lang="en-US" smtClean="0"/>
              <a:pPr/>
              <a:t>20</a:t>
            </a:fld>
            <a:endParaRPr lang="en-US"/>
          </a:p>
        </p:txBody>
      </p:sp>
      <p:sp>
        <p:nvSpPr>
          <p:cNvPr id="8" name="Content Placeholder 2"/>
          <p:cNvSpPr txBox="1">
            <a:spLocks/>
          </p:cNvSpPr>
          <p:nvPr/>
        </p:nvSpPr>
        <p:spPr>
          <a:xfrm>
            <a:off x="164263" y="1739414"/>
            <a:ext cx="11713105" cy="4982061"/>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4000" b="1" dirty="0">
                <a:latin typeface="Arial Narrow" panose="020B0606020202030204" pitchFamily="34" charset="0"/>
              </a:rPr>
              <a:t>LIBERIA REVENUE CODE OF 2000 AS AMENDED</a:t>
            </a:r>
          </a:p>
          <a:p>
            <a:pPr marL="0" indent="0">
              <a:buNone/>
            </a:pPr>
            <a:endParaRPr lang="en-US" sz="4000" b="1" dirty="0">
              <a:latin typeface="Arial Narrow" panose="020B0606020202030204" pitchFamily="34" charset="0"/>
            </a:endParaRPr>
          </a:p>
          <a:p>
            <a:r>
              <a:rPr lang="en-US" sz="4000" b="1" dirty="0">
                <a:latin typeface="Arial Narrow" panose="020B0606020202030204" pitchFamily="34" charset="0"/>
              </a:rPr>
              <a:t>CUSTOMS BROKERS LICENSING REGULATIONS</a:t>
            </a:r>
          </a:p>
          <a:p>
            <a:endParaRPr lang="en-US" sz="4000" b="1" dirty="0">
              <a:latin typeface="Arial Narrow" panose="020B0606020202030204" pitchFamily="34" charset="0"/>
            </a:endParaRPr>
          </a:p>
          <a:p>
            <a:r>
              <a:rPr lang="en-US" sz="4000" b="1" dirty="0">
                <a:latin typeface="Arial Narrow" panose="020B0606020202030204" pitchFamily="34" charset="0"/>
              </a:rPr>
              <a:t>WORLD CUSTOMS ORGANIZATION (WCO) MODEL</a:t>
            </a:r>
          </a:p>
          <a:p>
            <a:pPr marL="0" indent="0">
              <a:buNone/>
            </a:pPr>
            <a:r>
              <a:rPr lang="en-US" sz="4000" b="1" dirty="0">
                <a:latin typeface="Arial Narrow" panose="020B0606020202030204" pitchFamily="34" charset="0"/>
              </a:rPr>
              <a:t>     CODE OF ETHICS AND CONDUCT</a:t>
            </a:r>
          </a:p>
          <a:p>
            <a:pPr marL="0" indent="0" algn="just">
              <a:buNone/>
            </a:pPr>
            <a:endParaRPr lang="en-US" sz="4000" b="1" dirty="0"/>
          </a:p>
          <a:p>
            <a:pPr algn="just"/>
            <a:endParaRPr lang="en-US" sz="4000" b="1" dirty="0"/>
          </a:p>
          <a:p>
            <a:pPr algn="just"/>
            <a:endParaRPr lang="en-US" sz="3200" b="1" dirty="0">
              <a:latin typeface="Arial Narrow" panose="020B0606020202030204" pitchFamily="34" charset="0"/>
            </a:endParaRPr>
          </a:p>
        </p:txBody>
      </p:sp>
    </p:spTree>
    <p:extLst>
      <p:ext uri="{BB962C8B-B14F-4D97-AF65-F5344CB8AC3E}">
        <p14:creationId xmlns:p14="http://schemas.microsoft.com/office/powerpoint/2010/main" val="532893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
          </p:nvPr>
        </p:nvSpPr>
        <p:spPr>
          <a:xfrm>
            <a:off x="0" y="1664930"/>
            <a:ext cx="10515600" cy="1368336"/>
          </a:xfrm>
          <a:noFill/>
        </p:spPr>
        <p:txBody>
          <a:bodyPr>
            <a:normAutofit/>
          </a:bodyPr>
          <a:lstStyle/>
          <a:p>
            <a:endParaRPr lang="en-US" dirty="0"/>
          </a:p>
          <a:p>
            <a:endParaRPr lang="en-US" dirty="0"/>
          </a:p>
        </p:txBody>
      </p:sp>
      <p:sp>
        <p:nvSpPr>
          <p:cNvPr id="7" name="Slide Number Placeholder 6"/>
          <p:cNvSpPr>
            <a:spLocks noGrp="1"/>
          </p:cNvSpPr>
          <p:nvPr>
            <p:ph type="sldNum" sz="quarter" idx="12"/>
          </p:nvPr>
        </p:nvSpPr>
        <p:spPr/>
        <p:txBody>
          <a:bodyPr/>
          <a:lstStyle/>
          <a:p>
            <a:fld id="{1AE0CC3A-0B67-4337-8D9A-F15E79C0486E}" type="slidenum">
              <a:rPr lang="en-US" smtClean="0"/>
              <a:pPr/>
              <a:t>21</a:t>
            </a:fld>
            <a:endParaRPr lang="en-US"/>
          </a:p>
        </p:txBody>
      </p:sp>
      <p:pic>
        <p:nvPicPr>
          <p:cNvPr id="10"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787" y="301202"/>
            <a:ext cx="9344025" cy="1641608"/>
          </a:xfrm>
          <a:prstGeom prst="rect">
            <a:avLst/>
          </a:prstGeom>
        </p:spPr>
      </p:pic>
      <p:pic>
        <p:nvPicPr>
          <p:cNvPr id="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02306" y="1942810"/>
            <a:ext cx="7222957" cy="4326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19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200743"/>
            <a:ext cx="9916732" cy="1096916"/>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6600" b="1" dirty="0">
                <a:solidFill>
                  <a:schemeClr val="bg1"/>
                </a:solidFill>
                <a:latin typeface="Arial Narrow" panose="020B0606020202030204" pitchFamily="34" charset="0"/>
              </a:rPr>
              <a:t>OUTLINE</a:t>
            </a:r>
            <a:endParaRPr lang="en-US" altLang="en-US" sz="66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10851" y="6538911"/>
            <a:ext cx="2743200" cy="365125"/>
          </a:xfrm>
        </p:spPr>
        <p:txBody>
          <a:bodyPr/>
          <a:lstStyle/>
          <a:p>
            <a:fld id="{1AE0CC3A-0B67-4337-8D9A-F15E79C0486E}" type="slidenum">
              <a:rPr lang="en-US" sz="1600" b="1" smtClean="0">
                <a:solidFill>
                  <a:schemeClr val="bg1"/>
                </a:solidFill>
                <a:latin typeface="Trebuchet MS" panose="020B0603020202020204" pitchFamily="34" charset="0"/>
              </a:rPr>
              <a:pPr/>
              <a:t>3</a:t>
            </a:fld>
            <a:endParaRPr lang="en-US" sz="1600" b="1" dirty="0">
              <a:solidFill>
                <a:schemeClr val="bg1"/>
              </a:solidFill>
              <a:latin typeface="Trebuchet MS" panose="020B0603020202020204" pitchFamily="34" charset="0"/>
            </a:endParaRPr>
          </a:p>
        </p:txBody>
      </p:sp>
      <p:sp>
        <p:nvSpPr>
          <p:cNvPr id="9" name="Text Placeholder 2"/>
          <p:cNvSpPr txBox="1">
            <a:spLocks/>
          </p:cNvSpPr>
          <p:nvPr/>
        </p:nvSpPr>
        <p:spPr>
          <a:xfrm>
            <a:off x="403516" y="1393195"/>
            <a:ext cx="7001300" cy="6297108"/>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n-US" sz="2800" b="1" dirty="0">
                <a:latin typeface="Arial Narrow" panose="020B0606020202030204" pitchFamily="34" charset="0"/>
              </a:rPr>
              <a:t>                 vi.  Written Customs Tax Advice</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                vii. Furnishing Information to the </a:t>
            </a:r>
          </a:p>
          <a:p>
            <a:pPr marL="0" lvl="0" indent="0">
              <a:buNone/>
            </a:pPr>
            <a:r>
              <a:rPr lang="en-US" sz="2800" b="1" dirty="0">
                <a:latin typeface="Arial Narrow" panose="020B0606020202030204" pitchFamily="34" charset="0"/>
              </a:rPr>
              <a:t>                      LRA/OPRS </a:t>
            </a:r>
          </a:p>
          <a:p>
            <a:pPr marL="0" lvl="0" indent="0">
              <a:buNone/>
            </a:pPr>
            <a:r>
              <a:rPr lang="en-US" sz="2800" b="1" dirty="0">
                <a:latin typeface="Arial Narrow" panose="020B0606020202030204" pitchFamily="34" charset="0"/>
              </a:rPr>
              <a:t>               viii. Solicitation</a:t>
            </a:r>
            <a:r>
              <a:rPr lang="en-US" sz="2800" dirty="0">
                <a:latin typeface="Arial Narrow" panose="020B0606020202030204" pitchFamily="34" charset="0"/>
              </a:rPr>
              <a:t>.</a:t>
            </a:r>
          </a:p>
          <a:p>
            <a:pPr marL="0" lvl="0" indent="0">
              <a:buNone/>
            </a:pPr>
            <a:r>
              <a:rPr lang="en-US" sz="2800" b="1" dirty="0">
                <a:latin typeface="Arial Narrow" panose="020B0606020202030204" pitchFamily="34" charset="0"/>
              </a:rPr>
              <a:t>                  ix. Tax Compliance Responsibilities </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4.       Specific Violation</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5.       Sanctions for Violation </a:t>
            </a:r>
            <a:endParaRPr lang="en-US" sz="2800" dirty="0">
              <a:latin typeface="Arial Narrow" panose="020B0606020202030204" pitchFamily="34" charset="0"/>
            </a:endParaRPr>
          </a:p>
          <a:p>
            <a:pPr marL="0" lvl="0" indent="0">
              <a:buNone/>
            </a:pPr>
            <a:r>
              <a:rPr lang="en-US" sz="2800" b="1" dirty="0">
                <a:latin typeface="Arial Narrow" panose="020B0606020202030204" pitchFamily="34" charset="0"/>
              </a:rPr>
              <a:t>6.       Best Practice Required</a:t>
            </a:r>
            <a:endParaRPr lang="en-US" sz="2800" dirty="0">
              <a:latin typeface="Arial Narrow" panose="020B0606020202030204" pitchFamily="34" charset="0"/>
            </a:endParaRPr>
          </a:p>
          <a:p>
            <a:pPr marL="514350" lvl="0" indent="-514350">
              <a:buAutoNum type="arabicPeriod" startAt="7"/>
            </a:pPr>
            <a:r>
              <a:rPr lang="en-US" sz="2800" b="1" dirty="0">
                <a:latin typeface="Arial Narrow" panose="020B0606020202030204" pitchFamily="34" charset="0"/>
              </a:rPr>
              <a:t>    Key Elements of the Code of Ethics and</a:t>
            </a:r>
          </a:p>
          <a:p>
            <a:pPr marL="0" lvl="0" indent="0">
              <a:buNone/>
            </a:pPr>
            <a:r>
              <a:rPr lang="en-US" sz="2800" b="1" dirty="0">
                <a:latin typeface="Arial Narrow" panose="020B0606020202030204" pitchFamily="34" charset="0"/>
              </a:rPr>
              <a:t>         Conduct- WCO Standard</a:t>
            </a:r>
          </a:p>
          <a:p>
            <a:endParaRPr lang="en-US" sz="2800" b="1" dirty="0">
              <a:latin typeface="Arial Narrow" panose="020B0606020202030204" pitchFamily="34" charset="0"/>
            </a:endParaRPr>
          </a:p>
          <a:p>
            <a:endParaRPr lang="en-US" sz="2800" b="1" dirty="0">
              <a:latin typeface="Arial Narrow" panose="020B0606020202030204" pitchFamily="34" charset="0"/>
            </a:endParaRPr>
          </a:p>
          <a:p>
            <a:pPr marL="0" indent="0">
              <a:buNone/>
            </a:pPr>
            <a:endParaRPr lang="en-US" sz="2800" b="1" dirty="0">
              <a:latin typeface="Trebuchet MS" panose="020B0603020202020204" pitchFamily="34" charset="0"/>
            </a:endParaRPr>
          </a:p>
        </p:txBody>
      </p:sp>
    </p:spTree>
    <p:extLst>
      <p:ext uri="{BB962C8B-B14F-4D97-AF65-F5344CB8AC3E}">
        <p14:creationId xmlns:p14="http://schemas.microsoft.com/office/powerpoint/2010/main" val="668122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6" name="Text Placeholder 2"/>
          <p:cNvSpPr txBox="1">
            <a:spLocks/>
          </p:cNvSpPr>
          <p:nvPr/>
        </p:nvSpPr>
        <p:spPr>
          <a:xfrm>
            <a:off x="259306" y="374874"/>
            <a:ext cx="11737075" cy="4524315"/>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en-US" sz="4800" b="1" dirty="0">
              <a:latin typeface="Trebuchet MS" panose="020B0603020202020204" pitchFamily="34" charset="0"/>
            </a:endParaRPr>
          </a:p>
          <a:p>
            <a:endParaRPr lang="en-US" b="1" dirty="0">
              <a:latin typeface="Trebuchet MS" panose="020B0603020202020204" pitchFamily="34" charset="0"/>
            </a:endParaRPr>
          </a:p>
          <a:p>
            <a:pPr marL="0" lvl="0" indent="0">
              <a:buNone/>
            </a:pPr>
            <a:endParaRPr lang="en-US" sz="2800" b="1" dirty="0">
              <a:latin typeface="Arial Narrow" panose="020B0606020202030204" pitchFamily="34" charset="0"/>
            </a:endParaRPr>
          </a:p>
          <a:p>
            <a:pPr marL="0" lvl="0" indent="0">
              <a:buNone/>
            </a:pPr>
            <a:r>
              <a:rPr lang="en-US" sz="3600" b="1" dirty="0">
                <a:latin typeface="Arial Narrow" panose="020B0606020202030204" pitchFamily="34" charset="0"/>
              </a:rPr>
              <a:t>To Practice before the LRA, the individual must be </a:t>
            </a:r>
          </a:p>
          <a:p>
            <a:pPr lvl="0"/>
            <a:r>
              <a:rPr lang="en-US" sz="3600" dirty="0">
                <a:latin typeface="Arial Narrow" panose="020B0606020202030204" pitchFamily="34" charset="0"/>
              </a:rPr>
              <a:t>licensed by the LRA;  </a:t>
            </a:r>
          </a:p>
          <a:p>
            <a:pPr lvl="0"/>
            <a:r>
              <a:rPr lang="en-US" sz="3600" dirty="0">
                <a:latin typeface="Arial Narrow" panose="020B0606020202030204" pitchFamily="34" charset="0"/>
              </a:rPr>
              <a:t>not under suspension or disbarment from practice before the LRA. </a:t>
            </a:r>
          </a:p>
          <a:p>
            <a:pPr marL="517525" lvl="1" indent="0">
              <a:buNone/>
            </a:pPr>
            <a:endParaRPr lang="en-US" altLang="en-US" b="1" dirty="0">
              <a:latin typeface="Trebuchet MS" panose="020B0603020202020204" pitchFamily="34" charset="0"/>
            </a:endParaRPr>
          </a:p>
          <a:p>
            <a:pPr marL="0" indent="0">
              <a:buNone/>
            </a:pPr>
            <a:endParaRPr lang="en-US" b="1" dirty="0">
              <a:latin typeface="Trebuchet MS" panose="020B0603020202020204" pitchFamily="34" charset="0"/>
            </a:endParaRPr>
          </a:p>
        </p:txBody>
      </p:sp>
      <p:sp>
        <p:nvSpPr>
          <p:cNvPr id="4" name="Title 1"/>
          <p:cNvSpPr txBox="1">
            <a:spLocks/>
          </p:cNvSpPr>
          <p:nvPr/>
        </p:nvSpPr>
        <p:spPr bwMode="auto">
          <a:xfrm>
            <a:off x="0" y="337221"/>
            <a:ext cx="9916732"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latin typeface="Arial Narrow" panose="020B0606020202030204" pitchFamily="34" charset="0"/>
              </a:rPr>
              <a:t>PERSON(S) ELIGIBLE TO PRACTICE AS A CUSTOMS BROKER BEFORE THE LRA</a:t>
            </a:r>
            <a:endParaRPr lang="en-US" altLang="en-US" sz="44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8979090" y="6547467"/>
            <a:ext cx="2743200" cy="365125"/>
          </a:xfrm>
        </p:spPr>
        <p:txBody>
          <a:bodyPr/>
          <a:lstStyle/>
          <a:p>
            <a:fld id="{1AE0CC3A-0B67-4337-8D9A-F15E79C0486E}" type="slidenum">
              <a:rPr lang="en-US" sz="1800" b="1" smtClean="0">
                <a:solidFill>
                  <a:schemeClr val="bg1"/>
                </a:solidFill>
              </a:rPr>
              <a:pPr/>
              <a:t>4</a:t>
            </a:fld>
            <a:endParaRPr lang="en-US" sz="1800" b="1" dirty="0">
              <a:solidFill>
                <a:schemeClr val="bg1"/>
              </a:solidFill>
            </a:endParaRPr>
          </a:p>
        </p:txBody>
      </p:sp>
    </p:spTree>
    <p:extLst>
      <p:ext uri="{BB962C8B-B14F-4D97-AF65-F5344CB8AC3E}">
        <p14:creationId xmlns:p14="http://schemas.microsoft.com/office/powerpoint/2010/main" val="147888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337221"/>
            <a:ext cx="9916732"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endParaRPr lang="en-US" altLang="en-US" sz="30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254817" y="6564573"/>
            <a:ext cx="2743200" cy="365125"/>
          </a:xfrm>
        </p:spPr>
        <p:txBody>
          <a:bodyPr/>
          <a:lstStyle/>
          <a:p>
            <a:fld id="{1AE0CC3A-0B67-4337-8D9A-F15E79C0486E}" type="slidenum">
              <a:rPr lang="en-US" sz="1800" b="1" smtClean="0">
                <a:solidFill>
                  <a:schemeClr val="bg1"/>
                </a:solidFill>
              </a:rPr>
              <a:pPr/>
              <a:t>5</a:t>
            </a:fld>
            <a:endParaRPr lang="en-US" sz="1800" b="1" dirty="0">
              <a:solidFill>
                <a:schemeClr val="bg1"/>
              </a:solidFill>
            </a:endParaRPr>
          </a:p>
        </p:txBody>
      </p:sp>
      <p:sp>
        <p:nvSpPr>
          <p:cNvPr id="6" name="Title 1"/>
          <p:cNvSpPr>
            <a:spLocks noGrp="1"/>
          </p:cNvSpPr>
          <p:nvPr>
            <p:ph type="title"/>
          </p:nvPr>
        </p:nvSpPr>
        <p:spPr>
          <a:xfrm>
            <a:off x="154716" y="583832"/>
            <a:ext cx="9607299" cy="560923"/>
          </a:xfrm>
        </p:spPr>
        <p:txBody>
          <a:bodyPr>
            <a:noAutofit/>
          </a:bodyPr>
          <a:lstStyle/>
          <a:p>
            <a:r>
              <a:rPr lang="en-US" sz="4800" b="1" dirty="0">
                <a:solidFill>
                  <a:schemeClr val="bg1"/>
                </a:solidFill>
                <a:latin typeface="Arial Narrow" panose="020B0606020202030204" pitchFamily="34" charset="0"/>
              </a:rPr>
              <a:t>LEGAL BASIS: LRC SECTION 1500</a:t>
            </a:r>
          </a:p>
        </p:txBody>
      </p:sp>
      <p:sp>
        <p:nvSpPr>
          <p:cNvPr id="8" name="Text Placeholder 2"/>
          <p:cNvSpPr txBox="1">
            <a:spLocks/>
          </p:cNvSpPr>
          <p:nvPr/>
        </p:nvSpPr>
        <p:spPr>
          <a:xfrm>
            <a:off x="154716" y="1687033"/>
            <a:ext cx="9923562" cy="4358116"/>
          </a:xfrm>
          <a:prstGeom prst="rect">
            <a:avLst/>
          </a:prstGeom>
        </p:spPr>
        <p:txBody>
          <a:bodyPr vert="horz" wrap="square" lIns="0" tIns="0" rIns="0" bIns="0" rtlCol="0">
            <a:spAutoFit/>
            <a:scene3d>
              <a:camera prst="orthographicFront"/>
              <a:lightRig rig="threePt" dir="t"/>
            </a:scene3d>
            <a:sp3d extrusionH="57150">
              <a:bevelT w="38100" h="38100"/>
            </a:sp3d>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a:latin typeface="Arial Narrow" panose="020B0606020202030204" pitchFamily="34" charset="0"/>
              </a:rPr>
              <a:t>LRC SECTION 1500</a:t>
            </a:r>
          </a:p>
          <a:p>
            <a:pPr marL="742950" lvl="0" indent="-742950">
              <a:buFont typeface="+mj-lt"/>
              <a:buAutoNum type="alphaLcPeriod"/>
            </a:pPr>
            <a:r>
              <a:rPr lang="en-US" dirty="0">
                <a:latin typeface="Arial Narrow" panose="020B0606020202030204" pitchFamily="34" charset="0"/>
              </a:rPr>
              <a:t>Minister(Commissioner General) May Prescribe Regulations for Licensing Brokers. </a:t>
            </a:r>
          </a:p>
          <a:p>
            <a:pPr marL="742950" lvl="0" indent="-742950">
              <a:buFont typeface="+mj-lt"/>
              <a:buAutoNum type="alphaLcPeriod"/>
            </a:pPr>
            <a:r>
              <a:rPr lang="en-US" dirty="0">
                <a:latin typeface="Arial Narrow" panose="020B0606020202030204" pitchFamily="34" charset="0"/>
              </a:rPr>
              <a:t>Revocation and Suspension of Licenses; Hearings and Appeal. </a:t>
            </a:r>
          </a:p>
          <a:p>
            <a:pPr marL="742950" lvl="0" indent="-742950">
              <a:buFont typeface="+mj-lt"/>
              <a:buAutoNum type="alphaLcPeriod"/>
            </a:pPr>
            <a:r>
              <a:rPr lang="en-US" dirty="0">
                <a:latin typeface="Arial Narrow" panose="020B0606020202030204" pitchFamily="34" charset="0"/>
              </a:rPr>
              <a:t>Appeals of Minister(Commissioner General) to Tax Court.</a:t>
            </a:r>
          </a:p>
          <a:p>
            <a:pPr marL="742950" lvl="0" indent="-742950">
              <a:buFont typeface="+mj-lt"/>
              <a:buAutoNum type="alphaLcPeriod"/>
            </a:pPr>
            <a:r>
              <a:rPr lang="en-US" dirty="0">
                <a:latin typeface="Arial Narrow" panose="020B0606020202030204" pitchFamily="34" charset="0"/>
              </a:rPr>
              <a:t>Minister(Commissioner General) to Prescribe Operating Regulations.</a:t>
            </a:r>
          </a:p>
          <a:p>
            <a:pPr marL="0" indent="0">
              <a:buFontTx/>
              <a:buNone/>
            </a:pPr>
            <a:endParaRPr lang="en-US" sz="2800" b="1" dirty="0">
              <a:solidFill>
                <a:srgbClr val="0099CC"/>
              </a:solidFill>
              <a:latin typeface="Trebuchet MS" panose="020B0603020202020204" pitchFamily="34" charset="0"/>
            </a:endParaRPr>
          </a:p>
        </p:txBody>
      </p:sp>
    </p:spTree>
    <p:extLst>
      <p:ext uri="{BB962C8B-B14F-4D97-AF65-F5344CB8AC3E}">
        <p14:creationId xmlns:p14="http://schemas.microsoft.com/office/powerpoint/2010/main" val="992637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337221"/>
            <a:ext cx="9916732" cy="1325563"/>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800" b="1" dirty="0">
                <a:solidFill>
                  <a:schemeClr val="bg1"/>
                </a:solidFill>
                <a:latin typeface="Arial Narrow" panose="020B0606020202030204" pitchFamily="34" charset="0"/>
              </a:rPr>
              <a:t>REQUIREMENTS TO OBTAIN CUSTOMS  BROKERS LICENSE </a:t>
            </a:r>
            <a:endParaRPr lang="en-US" altLang="en-US" sz="4800" b="1" dirty="0">
              <a:solidFill>
                <a:schemeClr val="bg1"/>
              </a:solidFill>
              <a:latin typeface="Arial Narrow" panose="020B0606020202030204" pitchFamily="34" charset="0"/>
            </a:endParaRPr>
          </a:p>
        </p:txBody>
      </p:sp>
      <p:sp>
        <p:nvSpPr>
          <p:cNvPr id="5" name="Slide Number Placeholder 4"/>
          <p:cNvSpPr>
            <a:spLocks noGrp="1"/>
          </p:cNvSpPr>
          <p:nvPr>
            <p:ph type="sldNum" sz="quarter" idx="12"/>
          </p:nvPr>
        </p:nvSpPr>
        <p:spPr>
          <a:xfrm>
            <a:off x="9129215" y="6593549"/>
            <a:ext cx="2743200" cy="365125"/>
          </a:xfrm>
        </p:spPr>
        <p:txBody>
          <a:bodyPr/>
          <a:lstStyle/>
          <a:p>
            <a:fld id="{1AE0CC3A-0B67-4337-8D9A-F15E79C0486E}" type="slidenum">
              <a:rPr lang="en-US" sz="1800" b="1" smtClean="0">
                <a:solidFill>
                  <a:schemeClr val="bg1"/>
                </a:solidFill>
              </a:rPr>
              <a:pPr/>
              <a:t>6</a:t>
            </a:fld>
            <a:endParaRPr lang="en-US" sz="1800" b="1" dirty="0">
              <a:solidFill>
                <a:schemeClr val="bg1"/>
              </a:solidFill>
            </a:endParaRPr>
          </a:p>
        </p:txBody>
      </p:sp>
      <p:sp>
        <p:nvSpPr>
          <p:cNvPr id="11" name="Text Placeholder 2"/>
          <p:cNvSpPr txBox="1">
            <a:spLocks/>
          </p:cNvSpPr>
          <p:nvPr/>
        </p:nvSpPr>
        <p:spPr>
          <a:xfrm>
            <a:off x="216309" y="1918423"/>
            <a:ext cx="11380087" cy="3733330"/>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fontAlgn="base"/>
            <a:r>
              <a:rPr lang="en-US" sz="2800" b="1" dirty="0">
                <a:latin typeface="Arial Narrow" panose="020B0606020202030204" pitchFamily="34" charset="0"/>
              </a:rPr>
              <a:t>Must be at least 18 years of age or above.</a:t>
            </a:r>
          </a:p>
          <a:p>
            <a:pPr lvl="0" fontAlgn="base"/>
            <a:r>
              <a:rPr lang="en-US" sz="2800" b="1" dirty="0">
                <a:latin typeface="Arial Narrow" panose="020B0606020202030204" pitchFamily="34" charset="0"/>
              </a:rPr>
              <a:t>Must be a Liberian Citizen  </a:t>
            </a:r>
          </a:p>
          <a:p>
            <a:pPr lvl="0" fontAlgn="base"/>
            <a:r>
              <a:rPr lang="en-US" sz="2800" b="1" dirty="0">
                <a:latin typeface="Arial Narrow" panose="020B0606020202030204" pitchFamily="34" charset="0"/>
              </a:rPr>
              <a:t>Must be formally trained as Customs Broker and must have passed the Customs Brokers Competency Licensing Examination administered by the LRA. </a:t>
            </a:r>
          </a:p>
          <a:p>
            <a:pPr lvl="0" fontAlgn="base"/>
            <a:r>
              <a:rPr lang="en-US" sz="2800" b="1" dirty="0">
                <a:latin typeface="Arial Narrow" panose="020B0606020202030204" pitchFamily="34" charset="0"/>
              </a:rPr>
              <a:t>Must be free of criminal conviction in accordance with the Liberia Revenue Code  (LRC ) or any applicable law and as well as free of professional misconduct.</a:t>
            </a:r>
          </a:p>
          <a:p>
            <a:pPr marL="0" indent="0">
              <a:buNone/>
            </a:pPr>
            <a:endParaRPr lang="en-US" sz="2200" b="1" dirty="0">
              <a:latin typeface="Trebuchet MS" panose="020B0603020202020204" pitchFamily="34" charset="0"/>
            </a:endParaRPr>
          </a:p>
        </p:txBody>
      </p:sp>
    </p:spTree>
    <p:extLst>
      <p:ext uri="{BB962C8B-B14F-4D97-AF65-F5344CB8AC3E}">
        <p14:creationId xmlns:p14="http://schemas.microsoft.com/office/powerpoint/2010/main" val="222152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84221" y="337221"/>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4000" b="1" dirty="0">
                <a:solidFill>
                  <a:schemeClr val="bg1"/>
                </a:solidFill>
              </a:rPr>
              <a:t> </a:t>
            </a:r>
            <a:r>
              <a:rPr lang="en-US" sz="3600" b="1" dirty="0">
                <a:solidFill>
                  <a:schemeClr val="bg1"/>
                </a:solidFill>
                <a:latin typeface="Arial Narrow" panose="020B0606020202030204" pitchFamily="34" charset="0"/>
              </a:rPr>
              <a:t>PROFESSIONAL DUTIES AND OBL</a:t>
            </a:r>
            <a:r>
              <a:rPr lang="en-US" sz="3600" b="1" dirty="0">
                <a:solidFill>
                  <a:schemeClr val="bg1"/>
                </a:solidFill>
              </a:rPr>
              <a:t>IGATIONS</a:t>
            </a:r>
            <a:endParaRPr lang="en-US" sz="3600" dirty="0">
              <a:solidFill>
                <a:schemeClr val="bg1"/>
              </a:solidFill>
            </a:endParaRPr>
          </a:p>
        </p:txBody>
      </p:sp>
      <p:sp>
        <p:nvSpPr>
          <p:cNvPr id="5" name="Slide Number Placeholder 4"/>
          <p:cNvSpPr>
            <a:spLocks noGrp="1"/>
          </p:cNvSpPr>
          <p:nvPr>
            <p:ph type="sldNum" sz="quarter" idx="12"/>
          </p:nvPr>
        </p:nvSpPr>
        <p:spPr>
          <a:xfrm>
            <a:off x="8848633" y="6562060"/>
            <a:ext cx="2743200" cy="365125"/>
          </a:xfrm>
        </p:spPr>
        <p:txBody>
          <a:bodyPr/>
          <a:lstStyle/>
          <a:p>
            <a:fld id="{1AE0CC3A-0B67-4337-8D9A-F15E79C0486E}" type="slidenum">
              <a:rPr lang="en-US" sz="1800" b="1" smtClean="0">
                <a:solidFill>
                  <a:schemeClr val="bg1"/>
                </a:solidFill>
              </a:rPr>
              <a:pPr/>
              <a:t>7</a:t>
            </a:fld>
            <a:endParaRPr lang="en-US" sz="1800" b="1">
              <a:solidFill>
                <a:schemeClr val="bg1"/>
              </a:solidFill>
            </a:endParaRPr>
          </a:p>
        </p:txBody>
      </p:sp>
      <p:sp>
        <p:nvSpPr>
          <p:cNvPr id="6" name="Text Placeholder 2"/>
          <p:cNvSpPr txBox="1">
            <a:spLocks/>
          </p:cNvSpPr>
          <p:nvPr/>
        </p:nvSpPr>
        <p:spPr>
          <a:xfrm>
            <a:off x="278296" y="1019504"/>
            <a:ext cx="11313537" cy="566308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FontTx/>
              <a:buBlip>
                <a:blip r:embed="rId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400" b="1" dirty="0">
              <a:latin typeface="Trebuchet MS" panose="020B0603020202020204" pitchFamily="34" charset="0"/>
            </a:endParaRPr>
          </a:p>
          <a:p>
            <a:pPr lvl="0" algn="just" fontAlgn="base"/>
            <a:r>
              <a:rPr lang="en-US" b="1" dirty="0">
                <a:latin typeface="Arial Narrow" panose="020B0606020202030204" pitchFamily="34" charset="0"/>
              </a:rPr>
              <a:t>Due Diligence</a:t>
            </a:r>
            <a:r>
              <a:rPr lang="en-US" dirty="0">
                <a:latin typeface="Arial Narrow" panose="020B0606020202030204" pitchFamily="34" charset="0"/>
              </a:rPr>
              <a:t>: A licensed Customs Broker must exercise utmost due diligence in preparing, filing, and processing customs documentations/submissions on behalf of a client. </a:t>
            </a:r>
          </a:p>
          <a:p>
            <a:pPr marL="0" lvl="0" indent="0" algn="just" fontAlgn="base">
              <a:buNone/>
            </a:pPr>
            <a:endParaRPr lang="en-US" dirty="0">
              <a:latin typeface="Arial Narrow" panose="020B0606020202030204" pitchFamily="34" charset="0"/>
            </a:endParaRPr>
          </a:p>
          <a:p>
            <a:pPr lvl="0" algn="just" fontAlgn="base"/>
            <a:r>
              <a:rPr lang="en-US" b="1" dirty="0">
                <a:latin typeface="Arial Narrow" panose="020B0606020202030204" pitchFamily="34" charset="0"/>
              </a:rPr>
              <a:t>Competence</a:t>
            </a:r>
            <a:r>
              <a:rPr lang="en-US" dirty="0">
                <a:latin typeface="Arial Narrow" panose="020B0606020202030204" pitchFamily="34" charset="0"/>
              </a:rPr>
              <a:t>: A licensed Customs Broker must have the necessary professional knowledge, skills, ability, thoroughness, and experience in the customs matters. </a:t>
            </a:r>
          </a:p>
          <a:p>
            <a:pPr marL="0" indent="0" algn="just">
              <a:buNone/>
            </a:pPr>
            <a:endParaRPr lang="en-US" dirty="0">
              <a:latin typeface="Arial Narrow" panose="020B0606020202030204" pitchFamily="34" charset="0"/>
            </a:endParaRPr>
          </a:p>
          <a:p>
            <a:pPr lvl="0" algn="just" fontAlgn="base"/>
            <a:r>
              <a:rPr lang="en-US" b="1" dirty="0">
                <a:latin typeface="Arial Narrow" panose="020B0606020202030204" pitchFamily="34" charset="0"/>
              </a:rPr>
              <a:t>Confidentiality:</a:t>
            </a:r>
            <a:r>
              <a:rPr lang="en-US" dirty="0">
                <a:latin typeface="Arial Narrow" panose="020B0606020202030204" pitchFamily="34" charset="0"/>
              </a:rPr>
              <a:t> A licensed Customs Brokers has the obligation to keep all information obtained from client confidential.</a:t>
            </a:r>
          </a:p>
          <a:p>
            <a:pPr marL="0" indent="0">
              <a:buNone/>
            </a:pPr>
            <a:endParaRPr lang="en-US" sz="2400" b="1" dirty="0">
              <a:latin typeface="Trebuchet MS" panose="020B0603020202020204" pitchFamily="34" charset="0"/>
            </a:endParaRPr>
          </a:p>
        </p:txBody>
      </p:sp>
    </p:spTree>
    <p:extLst>
      <p:ext uri="{BB962C8B-B14F-4D97-AF65-F5344CB8AC3E}">
        <p14:creationId xmlns:p14="http://schemas.microsoft.com/office/powerpoint/2010/main" val="3866715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79513" y="44757"/>
            <a:ext cx="9916732" cy="865937"/>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latin typeface="Arial Narrow" panose="020B0606020202030204" pitchFamily="34" charset="0"/>
              </a:rPr>
              <a:t>Exception to Confidentiality </a:t>
            </a:r>
            <a:endParaRPr lang="en-US" sz="4400" b="1" dirty="0">
              <a:solidFill>
                <a:schemeClr val="bg1"/>
              </a:solidFill>
              <a:latin typeface="Trebuchet MS" panose="020B0603020202020204" pitchFamily="34" charset="0"/>
            </a:endParaRPr>
          </a:p>
        </p:txBody>
      </p:sp>
      <p:sp>
        <p:nvSpPr>
          <p:cNvPr id="5" name="Slide Number Placeholder 4"/>
          <p:cNvSpPr>
            <a:spLocks noGrp="1"/>
          </p:cNvSpPr>
          <p:nvPr>
            <p:ph type="sldNum" sz="quarter" idx="12"/>
          </p:nvPr>
        </p:nvSpPr>
        <p:spPr>
          <a:xfrm>
            <a:off x="8706134" y="6538912"/>
            <a:ext cx="2743200" cy="365125"/>
          </a:xfrm>
        </p:spPr>
        <p:txBody>
          <a:bodyPr/>
          <a:lstStyle/>
          <a:p>
            <a:fld id="{1AE0CC3A-0B67-4337-8D9A-F15E79C0486E}" type="slidenum">
              <a:rPr lang="en-US" sz="1800" b="1" smtClean="0">
                <a:solidFill>
                  <a:schemeClr val="bg1"/>
                </a:solidFill>
              </a:rPr>
              <a:pPr/>
              <a:t>8</a:t>
            </a:fld>
            <a:endParaRPr lang="en-US" sz="1800" b="1">
              <a:solidFill>
                <a:schemeClr val="bg1"/>
              </a:solidFill>
            </a:endParaRPr>
          </a:p>
        </p:txBody>
      </p:sp>
      <p:sp>
        <p:nvSpPr>
          <p:cNvPr id="8" name="TextBox 7"/>
          <p:cNvSpPr txBox="1"/>
          <p:nvPr/>
        </p:nvSpPr>
        <p:spPr>
          <a:xfrm>
            <a:off x="1421295" y="1227143"/>
            <a:ext cx="9351621" cy="4524315"/>
          </a:xfrm>
          <a:prstGeom prst="rect">
            <a:avLst/>
          </a:prstGeom>
          <a:noFill/>
        </p:spPr>
        <p:txBody>
          <a:bodyPr wrap="square" rtlCol="0">
            <a:spAutoFit/>
          </a:bodyPr>
          <a:lstStyle/>
          <a:p>
            <a:pPr marL="514350" indent="-514350">
              <a:buAutoNum type="alphaLcParenBoth"/>
            </a:pPr>
            <a:r>
              <a:rPr lang="en-US" sz="3200" dirty="0">
                <a:latin typeface="(a( Arial Narrow"/>
              </a:rPr>
              <a:t>i</a:t>
            </a:r>
            <a:r>
              <a:rPr lang="en-US" sz="3200" b="1" dirty="0">
                <a:latin typeface="Arial Narrow" panose="020B0606020202030204" pitchFamily="34" charset="0"/>
              </a:rPr>
              <a:t>nformation requested by LRA,</a:t>
            </a:r>
          </a:p>
          <a:p>
            <a:pPr marL="514350" indent="-514350">
              <a:buAutoNum type="alphaLcParenBoth"/>
            </a:pPr>
            <a:r>
              <a:rPr lang="en-US" sz="3200" b="1" dirty="0">
                <a:latin typeface="Arial Narrow" panose="020B0606020202030204" pitchFamily="34" charset="0"/>
              </a:rPr>
              <a:t>disclosure is permitted by law,</a:t>
            </a:r>
          </a:p>
          <a:p>
            <a:pPr marL="514350" indent="-514350">
              <a:buAutoNum type="alphaLcParenBoth"/>
            </a:pPr>
            <a:r>
              <a:rPr lang="en-US" sz="3200" b="1" dirty="0">
                <a:latin typeface="Arial Narrow" panose="020B0606020202030204" pitchFamily="34" charset="0"/>
              </a:rPr>
              <a:t>the information became public through no fault of the broker,</a:t>
            </a:r>
          </a:p>
          <a:p>
            <a:pPr marL="514350" indent="-514350">
              <a:buAutoNum type="alphaLcParenBoth"/>
            </a:pPr>
            <a:r>
              <a:rPr lang="en-US" sz="3200" b="1" dirty="0">
                <a:latin typeface="Arial Narrow" panose="020B0606020202030204" pitchFamily="34" charset="0"/>
              </a:rPr>
              <a:t>the client gives a prior written consent for disclosure, </a:t>
            </a:r>
          </a:p>
          <a:p>
            <a:pPr marL="514350" indent="-514350">
              <a:buAutoNum type="alphaLcParenBoth"/>
            </a:pPr>
            <a:r>
              <a:rPr lang="en-US" sz="3200" b="1" dirty="0">
                <a:latin typeface="Arial Narrow" panose="020B0606020202030204" pitchFamily="34" charset="0"/>
              </a:rPr>
              <a:t>Information requested by a court of competent jurisdiction for the purpose of prosecuting a   person who has committed revenue, tax or criminal violations or offenses, </a:t>
            </a:r>
          </a:p>
        </p:txBody>
      </p:sp>
    </p:spTree>
    <p:extLst>
      <p:ext uri="{BB962C8B-B14F-4D97-AF65-F5344CB8AC3E}">
        <p14:creationId xmlns:p14="http://schemas.microsoft.com/office/powerpoint/2010/main" val="365323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5000" b="-4000"/>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0" y="150331"/>
            <a:ext cx="9929611" cy="852829"/>
          </a:xfrm>
          <a:prstGeom prst="rect">
            <a:avLst/>
          </a:prstGeom>
          <a:solidFill>
            <a:srgbClr val="0024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j-ea"/>
                <a:cs typeface="+mj-cs"/>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sz="4400" b="1" dirty="0">
                <a:solidFill>
                  <a:schemeClr val="bg1"/>
                </a:solidFill>
                <a:latin typeface="Arial Narrow" panose="020B0606020202030204" pitchFamily="34" charset="0"/>
              </a:rPr>
              <a:t>Exception to Confidentiality  cont’d</a:t>
            </a:r>
            <a:endParaRPr lang="en-US" sz="4400" b="1" dirty="0">
              <a:solidFill>
                <a:schemeClr val="bg1"/>
              </a:solidFill>
              <a:latin typeface="Trebuchet MS" panose="020B0603020202020204" pitchFamily="34" charset="0"/>
            </a:endParaRPr>
          </a:p>
        </p:txBody>
      </p:sp>
      <p:sp>
        <p:nvSpPr>
          <p:cNvPr id="7" name="Slide Number Placeholder 6"/>
          <p:cNvSpPr>
            <a:spLocks noGrp="1"/>
          </p:cNvSpPr>
          <p:nvPr>
            <p:ph type="sldNum" sz="quarter" idx="12"/>
          </p:nvPr>
        </p:nvSpPr>
        <p:spPr>
          <a:xfrm>
            <a:off x="8938146" y="6561115"/>
            <a:ext cx="2743200" cy="365125"/>
          </a:xfrm>
        </p:spPr>
        <p:txBody>
          <a:bodyPr/>
          <a:lstStyle/>
          <a:p>
            <a:fld id="{1AE0CC3A-0B67-4337-8D9A-F15E79C0486E}" type="slidenum">
              <a:rPr lang="en-US" sz="2000" b="1" smtClean="0">
                <a:solidFill>
                  <a:schemeClr val="bg1"/>
                </a:solidFill>
              </a:rPr>
              <a:pPr/>
              <a:t>9</a:t>
            </a:fld>
            <a:endParaRPr lang="en-US" sz="2000" b="1">
              <a:solidFill>
                <a:schemeClr val="bg1"/>
              </a:solidFill>
            </a:endParaRPr>
          </a:p>
        </p:txBody>
      </p:sp>
      <p:sp>
        <p:nvSpPr>
          <p:cNvPr id="8" name="TextBox 7"/>
          <p:cNvSpPr txBox="1"/>
          <p:nvPr/>
        </p:nvSpPr>
        <p:spPr>
          <a:xfrm>
            <a:off x="291252" y="1517680"/>
            <a:ext cx="10721303" cy="4401205"/>
          </a:xfrm>
          <a:prstGeom prst="rect">
            <a:avLst/>
          </a:prstGeom>
          <a:noFill/>
        </p:spPr>
        <p:txBody>
          <a:bodyPr wrap="square" rtlCol="0">
            <a:spAutoFit/>
          </a:bodyPr>
          <a:lstStyle/>
          <a:p>
            <a:r>
              <a:rPr lang="en-US" sz="2400" b="1" dirty="0"/>
              <a:t>(f</a:t>
            </a:r>
            <a:r>
              <a:rPr lang="en-US" sz="3200" b="1" dirty="0"/>
              <a:t>) </a:t>
            </a:r>
            <a:r>
              <a:rPr lang="en-US" sz="4000" b="1" dirty="0">
                <a:latin typeface="Arial Narrow" panose="020B0606020202030204" pitchFamily="34" charset="0"/>
              </a:rPr>
              <a:t>in court proceedings to establish a taxpayer’s tax liability, responsibility for tax violations or offenses in a criminal case, and</a:t>
            </a:r>
          </a:p>
          <a:p>
            <a:r>
              <a:rPr lang="en-US" sz="4000" b="1" dirty="0">
                <a:latin typeface="Arial Narrow" panose="020B0606020202030204" pitchFamily="34" charset="0"/>
              </a:rPr>
              <a:t> </a:t>
            </a:r>
          </a:p>
          <a:p>
            <a:r>
              <a:rPr lang="en-US" sz="4000" b="1" dirty="0">
                <a:latin typeface="Arial Narrow" panose="020B0606020202030204" pitchFamily="34" charset="0"/>
              </a:rPr>
              <a:t> (g) disclosure is made to employees or authorized persons of the LRA in the course of and for the purpose of carrying out their official duties.</a:t>
            </a:r>
          </a:p>
        </p:txBody>
      </p:sp>
    </p:spTree>
    <p:extLst>
      <p:ext uri="{BB962C8B-B14F-4D97-AF65-F5344CB8AC3E}">
        <p14:creationId xmlns:p14="http://schemas.microsoft.com/office/powerpoint/2010/main" val="4030169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8488724</TotalTime>
  <Words>1377</Words>
  <Application>Microsoft Office PowerPoint</Application>
  <PresentationFormat>Widescreen</PresentationFormat>
  <Paragraphs>156</Paragraphs>
  <Slides>21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 Arial Narrow</vt:lpstr>
      <vt:lpstr>Arial</vt:lpstr>
      <vt:lpstr>Arial Narrow</vt:lpstr>
      <vt:lpstr>Calibri</vt:lpstr>
      <vt:lpstr>Calibri Light</vt:lpstr>
      <vt:lpstr>Trebuchet MS</vt:lpstr>
      <vt:lpstr>Wingdings</vt:lpstr>
      <vt:lpstr>Office Theme</vt:lpstr>
      <vt:lpstr>      PROFESSIONAL CODE OF ETHICS AND CONDUCT</vt:lpstr>
      <vt:lpstr>PowerPoint Presentation</vt:lpstr>
      <vt:lpstr>PowerPoint Presentation</vt:lpstr>
      <vt:lpstr>PowerPoint Presentation</vt:lpstr>
      <vt:lpstr>LEGAL BASIS: LRC SECTION 1500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Slide Title</vt:lpstr>
      <vt:lpstr>PowerPoint Presentation</vt:lpstr>
      <vt:lpstr> RESOURCE DOCUMENTS: </vt:lpstr>
      <vt:lpstr>PowerPoint Presentation</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183</cp:revision>
  <cp:lastPrinted>2001-06-21T02:27:06Z</cp:lastPrinted>
  <dcterms:created xsi:type="dcterms:W3CDTF">2017-01-14T21:20:37Z</dcterms:created>
  <dcterms:modified xsi:type="dcterms:W3CDTF">2024-06-23T13:48:51Z</dcterms:modified>
</cp:coreProperties>
</file>