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65" r:id="rId5"/>
    <p:sldId id="276" r:id="rId6"/>
    <p:sldId id="259" r:id="rId7"/>
    <p:sldId id="261" r:id="rId8"/>
    <p:sldId id="260" r:id="rId9"/>
    <p:sldId id="263" r:id="rId10"/>
    <p:sldId id="279" r:id="rId11"/>
    <p:sldId id="264" r:id="rId12"/>
    <p:sldId id="294" r:id="rId13"/>
    <p:sldId id="277" r:id="rId14"/>
    <p:sldId id="278" r:id="rId15"/>
    <p:sldId id="267" r:id="rId16"/>
    <p:sldId id="270" r:id="rId17"/>
    <p:sldId id="287" r:id="rId18"/>
    <p:sldId id="268" r:id="rId19"/>
    <p:sldId id="300" r:id="rId20"/>
    <p:sldId id="303" r:id="rId21"/>
    <p:sldId id="304" r:id="rId22"/>
    <p:sldId id="266" r:id="rId23"/>
    <p:sldId id="288" r:id="rId24"/>
    <p:sldId id="301" r:id="rId25"/>
    <p:sldId id="302" r:id="rId26"/>
    <p:sldId id="305" r:id="rId27"/>
    <p:sldId id="311" r:id="rId28"/>
    <p:sldId id="312" r:id="rId29"/>
    <p:sldId id="306" r:id="rId30"/>
    <p:sldId id="307" r:id="rId31"/>
    <p:sldId id="281" r:id="rId32"/>
    <p:sldId id="308" r:id="rId33"/>
    <p:sldId id="313" r:id="rId34"/>
    <p:sldId id="314" r:id="rId35"/>
    <p:sldId id="316" r:id="rId36"/>
    <p:sldId id="315" r:id="rId37"/>
    <p:sldId id="317" r:id="rId38"/>
    <p:sldId id="318" r:id="rId39"/>
    <p:sldId id="319" r:id="rId40"/>
    <p:sldId id="309" r:id="rId41"/>
    <p:sldId id="320" r:id="rId42"/>
    <p:sldId id="321" r:id="rId43"/>
    <p:sldId id="322" r:id="rId44"/>
    <p:sldId id="295" r:id="rId45"/>
    <p:sldId id="323" r:id="rId46"/>
    <p:sldId id="324" r:id="rId47"/>
    <p:sldId id="325" r:id="rId48"/>
    <p:sldId id="326" r:id="rId49"/>
    <p:sldId id="327" r:id="rId50"/>
    <p:sldId id="269" r:id="rId51"/>
    <p:sldId id="286" r:id="rId52"/>
    <p:sldId id="271" r:id="rId53"/>
    <p:sldId id="328" r:id="rId54"/>
    <p:sldId id="298" r:id="rId55"/>
    <p:sldId id="291" r:id="rId56"/>
    <p:sldId id="297" r:id="rId57"/>
    <p:sldId id="329" r:id="rId58"/>
    <p:sldId id="290" r:id="rId59"/>
    <p:sldId id="330" r:id="rId60"/>
    <p:sldId id="331" r:id="rId61"/>
    <p:sldId id="332" r:id="rId62"/>
    <p:sldId id="333" r:id="rId63"/>
    <p:sldId id="334" r:id="rId64"/>
    <p:sldId id="335" r:id="rId65"/>
    <p:sldId id="338" r:id="rId66"/>
    <p:sldId id="337" r:id="rId6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>
        <p:scale>
          <a:sx n="90" d="100"/>
          <a:sy n="90" d="100"/>
        </p:scale>
        <p:origin x="82" y="-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0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0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8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3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8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4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1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3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7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4D7E-261C-4B08-A279-BD862CEDB6A5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1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F147246-5370-4E57-BDB6-4A1E1B99F98E}"/>
              </a:ext>
            </a:extLst>
          </p:cNvPr>
          <p:cNvSpPr txBox="1"/>
          <p:nvPr/>
        </p:nvSpPr>
        <p:spPr>
          <a:xfrm>
            <a:off x="554162" y="3044279"/>
            <a:ext cx="5736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25400" dist="38100" dir="8100000" algn="tr" rotWithShape="0">
                    <a:srgbClr val="FF0000"/>
                  </a:outerShdw>
                </a:effectLst>
                <a:latin typeface="Century Gothic" panose="020B0502020202020204" pitchFamily="34" charset="0"/>
              </a:rPr>
              <a:t>MODULE II: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92D6D2E-E012-4B76-B428-2B0CC797F18F}"/>
              </a:ext>
            </a:extLst>
          </p:cNvPr>
          <p:cNvSpPr txBox="1">
            <a:spLocks/>
          </p:cNvSpPr>
          <p:nvPr/>
        </p:nvSpPr>
        <p:spPr>
          <a:xfrm>
            <a:off x="554162" y="5190067"/>
            <a:ext cx="7868992" cy="14223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>
                <a:solidFill>
                  <a:schemeClr val="bg1"/>
                </a:solidFill>
              </a:rPr>
              <a:t>Presented By: LRA TRAINING TEAM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EC647A-B672-4AA2-812C-395CC6C796AE}"/>
              </a:ext>
            </a:extLst>
          </p:cNvPr>
          <p:cNvSpPr txBox="1"/>
          <p:nvPr/>
        </p:nvSpPr>
        <p:spPr>
          <a:xfrm>
            <a:off x="1330036" y="3951274"/>
            <a:ext cx="7306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INCOTERMS &amp; COMMERCIAL LAW</a:t>
            </a:r>
            <a:endParaRPr lang="en-US" sz="239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95355E-3EB5-42F9-BD26-83DD2242EB88}"/>
              </a:ext>
            </a:extLst>
          </p:cNvPr>
          <p:cNvSpPr txBox="1"/>
          <p:nvPr/>
        </p:nvSpPr>
        <p:spPr>
          <a:xfrm>
            <a:off x="147762" y="1112043"/>
            <a:ext cx="4887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CUSTOMS  BROKERS LICENSING TRAINING PROGRAM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0751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Incoterms are series of internationally recognized standardized trade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terms published by the International Chamber of Commerce (ICC)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and widely used in international sales.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cover issues like who does what, who pays for what and when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risk in the goods passes from seller to buyer. Also, when delivery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occurs, as well as matters such as insurance, export and import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clearance and the division of other costs pertaining to the delivery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of goods. These are determinant factors in the valuation process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of goods. Hence, brokers need to be knowledgeable of incoterms.</a:t>
            </a:r>
          </a:p>
        </p:txBody>
      </p:sp>
    </p:spTree>
    <p:extLst>
      <p:ext uri="{BB962C8B-B14F-4D97-AF65-F5344CB8AC3E}">
        <p14:creationId xmlns:p14="http://schemas.microsoft.com/office/powerpoint/2010/main" val="2122796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772" y="1432220"/>
            <a:ext cx="10515600" cy="5308821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/>
              <a:t> ICC introduced Incoterms in 1936 &amp; are revised every 10 years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/>
              <a:t> They were 13, but now simplified to 11 terms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/>
              <a:t> Incoterms comprises 3 English language letters acronym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/>
              <a:t> The current version is Incoterms 2010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/>
              <a:t> Exclusively used in sales/purchase contract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/>
              <a:t> Updated to reflect current trade practice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/>
              <a:t> Written to reflect rather than dictate trade practice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Always accompanied by a geographic place (the more precise the be</a:t>
            </a:r>
          </a:p>
          <a:p>
            <a:pPr marL="0" indent="0">
              <a:buNone/>
            </a:pPr>
            <a:r>
              <a:rPr lang="en-US" dirty="0"/>
              <a:t>     better).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38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38953" cy="763031"/>
          </a:xfrm>
        </p:spPr>
        <p:txBody>
          <a:bodyPr>
            <a:normAutofit/>
          </a:bodyPr>
          <a:lstStyle/>
          <a:p>
            <a:r>
              <a:rPr lang="en-US" sz="3600" dirty="0"/>
              <a:t>          TABULAR SUMMARY -INCOTERMS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432611"/>
              </p:ext>
            </p:extLst>
          </p:nvPr>
        </p:nvGraphicFramePr>
        <p:xfrm>
          <a:off x="1238490" y="1232707"/>
          <a:ext cx="8368498" cy="5000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56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10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9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72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72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02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Departure from ware-house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transportation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paid by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seller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transportation paid by the seller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Shipping charges paid by the seller until reaching destination point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8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Incoterm /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FCA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CIF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Packaging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8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Loading from warehouse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Pre-carriage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8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Export customs clearance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8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Handling at departure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8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transportation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8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 insurance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S*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S*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S*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Handling at arrival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8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Import customs clearance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Post-carriage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8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Unloading into warehouse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0" marR="6706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21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430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DOs OF INCOTERMS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712" y="1851949"/>
            <a:ext cx="10467708" cy="4835929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 costs, risks and responsibilities between sellers and buyers.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Guide one or the other party into subsidiary contracts required to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fulfill designated tasks such as contracts of carriage and contracts of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insurance.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/>
              <a:t>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4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86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DON’Ts OF INCOTERMS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712" y="1379057"/>
            <a:ext cx="10515600" cy="5308821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passage of title.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Address recognition of revenue.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Address remedies for breach of contract.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Address more than one contract (drop shipments).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Note: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are not law, but they must be specified in order to apply.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All inclusive, they cannot address such issues as customary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operations of carriers, ports, trades, government regulations, etc.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4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TERMS </a:t>
            </a:r>
            <a:r>
              <a:rPr lang="en-US" sz="3600" dirty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1480"/>
            <a:ext cx="10515600" cy="4841049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/>
              <a:t>Incoterms are organized into: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4542" y="2261444"/>
            <a:ext cx="3790335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 PARTS</a:t>
            </a:r>
          </a:p>
          <a:p>
            <a:pPr marL="514350" indent="-514350">
              <a:buAutoNum type="arabicPeriod"/>
            </a:pPr>
            <a:r>
              <a:rPr lang="en-US" sz="2800" dirty="0"/>
              <a:t>Part I</a:t>
            </a:r>
          </a:p>
          <a:p>
            <a:pPr marL="514350" indent="-514350">
              <a:buAutoNum type="arabicPeriod"/>
            </a:pPr>
            <a:r>
              <a:rPr lang="en-US" sz="2800" dirty="0"/>
              <a:t>Part II</a:t>
            </a:r>
          </a:p>
          <a:p>
            <a:pPr marL="514350" indent="-514350">
              <a:buAutoNum type="arabicPeriod"/>
            </a:pPr>
            <a:r>
              <a:rPr lang="en-US" sz="2800" dirty="0"/>
              <a:t>Part II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72706" y="2261443"/>
            <a:ext cx="4917597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      4 TERMS GROUPS (b4 2010)</a:t>
            </a:r>
          </a:p>
          <a:p>
            <a:pPr marL="457200" indent="-457200">
              <a:buAutoNum type="arabicPeriod"/>
            </a:pPr>
            <a:r>
              <a:rPr lang="en-US" sz="2800" dirty="0"/>
              <a:t>Departure (E)</a:t>
            </a:r>
          </a:p>
          <a:p>
            <a:pPr marL="457200" indent="-457200">
              <a:buAutoNum type="arabicPeriod"/>
            </a:pPr>
            <a:r>
              <a:rPr lang="en-US" sz="2800" dirty="0"/>
              <a:t>Main Carriage unpaid (C)</a:t>
            </a:r>
          </a:p>
          <a:p>
            <a:pPr marL="457200" indent="-457200">
              <a:buAutoNum type="arabicPeriod" startAt="3"/>
            </a:pPr>
            <a:r>
              <a:rPr lang="en-US" sz="2800" dirty="0"/>
              <a:t>Main Carriage Paid (F)</a:t>
            </a:r>
          </a:p>
          <a:p>
            <a:pPr marL="457200" indent="-457200">
              <a:buAutoNum type="arabicPeriod" startAt="3"/>
            </a:pPr>
            <a:r>
              <a:rPr lang="en-US" sz="2800" dirty="0"/>
              <a:t>Arrival (D)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454803" y="4939099"/>
            <a:ext cx="834758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 TRANSPORT MODES (2010)</a:t>
            </a:r>
          </a:p>
          <a:p>
            <a:r>
              <a:rPr lang="en-US" sz="2800" dirty="0"/>
              <a:t>1. Any Transport Mode  2. Maritime Transport Mode</a:t>
            </a:r>
          </a:p>
        </p:txBody>
      </p:sp>
    </p:spTree>
    <p:extLst>
      <p:ext uri="{BB962C8B-B14F-4D97-AF65-F5344CB8AC3E}">
        <p14:creationId xmlns:p14="http://schemas.microsoft.com/office/powerpoint/2010/main" val="1424727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MARITIME</a:t>
            </a:r>
            <a:r>
              <a:rPr lang="en-US" sz="3600" dirty="0"/>
              <a:t> TRANSPORT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4 terms in this mode as follow: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Alongside Ship (FAS)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on Board (FOB)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and Freight (CRF)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Cost, Insurance and Freight (CIF)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pic>
        <p:nvPicPr>
          <p:cNvPr id="4" name="Picture 3" descr="http://maritime-connector.com/ships_uploads/seaboard_pride-9178111-container_ship-8-16375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904" y="2419109"/>
            <a:ext cx="5091896" cy="37578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92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FOR CONTAINERS CARGOS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FOB = FCA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CRF = CPT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  =  CIP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pic>
        <p:nvPicPr>
          <p:cNvPr id="4" name="Picture 3" descr="http://maritime-connector.com/ships_uploads/seaboard_pride-9178111-container_ship-8-16375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86" y="2257063"/>
            <a:ext cx="7186913" cy="3919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1927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I-III OF INCOTERMS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1. PART 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Comprises of D and F groups (EXW, FAS, FCA &amp; FOB) 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PART II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Incorporates only the C group terms (CPT, CRF, CIF &amp; CIP)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PART III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incorporates only D group terms (DAT, DAP &amp; DDP)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terms replaced in 2010 (DEF, DES, DDU &amp; DEQ) only in this group</a:t>
            </a:r>
          </a:p>
        </p:txBody>
      </p:sp>
    </p:spTree>
    <p:extLst>
      <p:ext uri="{BB962C8B-B14F-4D97-AF65-F5344CB8AC3E}">
        <p14:creationId xmlns:p14="http://schemas.microsoft.com/office/powerpoint/2010/main" val="973055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en-US" sz="3600" dirty="0"/>
              <a:t> IN INCOTERMS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sz="3200" dirty="0"/>
              <a:t> 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 (delivered at Destination)</a:t>
            </a:r>
          </a:p>
          <a:p>
            <a:pPr marL="914400" lvl="2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Delivered at a named place, at buyer’s disposal, unloaded</a:t>
            </a:r>
          </a:p>
          <a:p>
            <a:pPr lvl="2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Replaces DEQ</a:t>
            </a:r>
          </a:p>
          <a:p>
            <a:pPr lvl="2">
              <a:buFontTx/>
              <a:buChar char="-"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DAP (delivered at place)</a:t>
            </a:r>
          </a:p>
          <a:p>
            <a:pPr marL="914400" lvl="2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Delivered at a named place, at buyer’s disposal, not unloaded</a:t>
            </a:r>
          </a:p>
          <a:p>
            <a:pPr lvl="2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Replaces DAF, DES, DDU</a:t>
            </a:r>
          </a:p>
          <a:p>
            <a:pPr lvl="2">
              <a:buFontTx/>
              <a:buChar char="-"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Guidance notes</a:t>
            </a:r>
          </a:p>
          <a:p>
            <a:pPr marL="914400" lvl="2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Explain fundamentals, usage, risk, cost, etc.</a:t>
            </a:r>
          </a:p>
          <a:p>
            <a:pPr marL="0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1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240"/>
          </a:xfrm>
        </p:spPr>
        <p:txBody>
          <a:bodyPr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</a:t>
            </a:r>
            <a:r>
              <a:rPr lang="en-US" dirty="0"/>
              <a:t> </a:t>
            </a:r>
            <a:r>
              <a:rPr lang="en-US" sz="3600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686"/>
            <a:ext cx="10515600" cy="4753277"/>
          </a:xfrm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I Outline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I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History of Incoterms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 organization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 What is international contract of sales?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  Key elements of binding contract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  Composition of Vienna Sales Convention (VSC)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08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en-US" sz="3600" dirty="0"/>
              <a:t> IN INCOTERMS 2010 </a:t>
            </a:r>
            <a:r>
              <a:rPr lang="en-US" sz="2400" dirty="0"/>
              <a:t>cont</a:t>
            </a:r>
            <a:r>
              <a:rPr lang="en-US" sz="36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b="1" dirty="0"/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for Any Mode of Transport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EXW, FCA, CPT, CIP, DAT, DAP, DDP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for Sea and Inland Waterway Transport</a:t>
            </a:r>
          </a:p>
          <a:p>
            <a:pPr lvl="1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FAS, FOB, CFR, CIF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Communication</a:t>
            </a:r>
          </a:p>
          <a:p>
            <a:pPr lvl="1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means of communication now given same effect as paper as long as parties agree or where customary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Security-Related Clearances</a:t>
            </a:r>
          </a:p>
          <a:p>
            <a:pPr marL="457200" lvl="1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now allocate responsibility for these </a:t>
            </a:r>
          </a:p>
          <a:p>
            <a:pPr marL="457200" lvl="1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5916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INCOTERMS 2010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Sales</a:t>
            </a:r>
          </a:p>
          <a:p>
            <a:pPr lvl="1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now recognize that seller may fulfill its obligations by procuring goods  that have been shipped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Terminal Handling Charges</a:t>
            </a:r>
          </a:p>
          <a:p>
            <a:pPr lvl="1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specifically allocated so that buyer is not charged twice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(seller and terminal)</a:t>
            </a:r>
          </a:p>
          <a:p>
            <a:pPr marL="457200" lvl="1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12651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949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TRANSPORT MODE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941"/>
            <a:ext cx="11137490" cy="5230833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7 Terms in this mode as Follow: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Ex-Work (EX)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Carrier (FCA)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Carrier Paid To (CPT)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Carriage and Insurance Paid To (CIP)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 at Terminal (DAT)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 at Place (DAP)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 Duty Paid (DDP</a:t>
            </a:r>
            <a:r>
              <a:rPr lang="en-US" dirty="0"/>
              <a:t>)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832" y="2625648"/>
            <a:ext cx="174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http://maritime-connector.com/ships_uploads/seaboard_pride-9178111-container_ship-8-16375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077" y="4096258"/>
            <a:ext cx="5023412" cy="2304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290" y="1713053"/>
            <a:ext cx="3124200" cy="21593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612" y="1740184"/>
            <a:ext cx="2708478" cy="177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72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781" y="811160"/>
            <a:ext cx="11039167" cy="5574891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</a:t>
            </a:r>
            <a:r>
              <a:rPr lang="en-US" dirty="0"/>
              <a:t>								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Buyer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459" y="1006997"/>
            <a:ext cx="7850321" cy="3059979"/>
          </a:xfrm>
          <a:prstGeom prst="rect">
            <a:avLst/>
          </a:prstGeom>
        </p:spPr>
      </p:pic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8436090" y="3336995"/>
            <a:ext cx="8488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???</a:t>
            </a:r>
            <a:endParaRPr lang="en-US" altLang="en-US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6917" y="4433104"/>
            <a:ext cx="922502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en-US" sz="2800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delivers when he/she places the goods at the 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disposal of buyer at the seller’s premises or another 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named place (i.e. works, factory, warehouse, etc.).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697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EX-WORKS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does not need to load the goods on any collecting vehicle,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nor does it need to clear the goods for export, where such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clearance is applicable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Fewest up front requirements for seller </a:t>
            </a: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“Ex works [factory] Beer factory, Monrovia- Liberia 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(Incoterms 2010)” or</a:t>
            </a:r>
          </a:p>
          <a:p>
            <a:pPr marL="0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2,000, 000 liters of raw rubber at $500,000.00 EXW, Firestone 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warehouse, Freeport of Monrovia-Liberia</a:t>
            </a:r>
          </a:p>
          <a:p>
            <a:endParaRPr lang="en-US" altLang="en-US" dirty="0"/>
          </a:p>
          <a:p>
            <a:pPr lvl="1">
              <a:buFont typeface="Wingdings" panose="05000000000000000000" pitchFamily="2" charset="2"/>
              <a:buChar char="v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7454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Carrier (FCA)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delivers the goods to the carrier or another person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nominated by the buyer at the seller’s premises or another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named place.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parties are well advised to specify as clearly as possible the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point within the named place of delivery, as the risk passes to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buyer at that point.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Seller does clear goods for export; import formalities are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buyer’s responsibility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Seller may contract for carriage at buyer’s expense and risk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978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Autofit/>
          </a:bodyPr>
          <a:lstStyle/>
          <a:p>
            <a:pPr algn="ctr"/>
            <a:r>
              <a:rPr lang="en-US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Carrier (FCA)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Seller’s delivery options</a:t>
            </a:r>
          </a:p>
          <a:p>
            <a:pPr lvl="1">
              <a:buFontTx/>
              <a:buChar char="-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named place is seller’s premises: seller must load goods onto</a:t>
            </a:r>
          </a:p>
          <a:p>
            <a:pPr marL="457200" lvl="1" indent="0">
              <a:buNone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buyer’s means of transport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named place is any other place: seller must place the goods </a:t>
            </a:r>
          </a:p>
          <a:p>
            <a:pPr marL="457200" lvl="1" indent="0">
              <a:buNone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at buyer’s (or his carrier’s disposal) on seller’s mode of transport </a:t>
            </a:r>
          </a:p>
          <a:p>
            <a:pPr marL="457200" lvl="1" indent="0">
              <a:buNone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(ready for unloading)</a:t>
            </a:r>
          </a:p>
          <a:p>
            <a:pPr marL="457200" lvl="1" indent="0">
              <a:buNone/>
            </a:pP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has no control over carrier, insurance,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Improvements over Ex Works</a:t>
            </a:r>
          </a:p>
          <a:p>
            <a:pPr marL="457200" lvl="1" indent="0">
              <a:buNone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Seller clears goods for export</a:t>
            </a:r>
          </a:p>
          <a:p>
            <a:pPr marL="457200" lvl="1" indent="0">
              <a:buNone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Can be used to require seller to load goods, when seller is in a</a:t>
            </a:r>
          </a:p>
          <a:p>
            <a:pPr marL="457200" lvl="1" indent="0">
              <a:buNone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better position to do so</a:t>
            </a:r>
          </a:p>
          <a:p>
            <a:pPr marL="457200" lvl="1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751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780"/>
            <a:ext cx="10515600" cy="63776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Carriage Paid To (CPT)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Seller delivers the goods to the carrier or another person 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nominated by the seller at an agreed place (if any place is agreed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between the parties) and the seller must contract for and pay the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costs of carriage necessary to bring the goods to the named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place of destination</a:t>
            </a:r>
          </a:p>
          <a:p>
            <a:pPr marL="0" indent="0" algn="ctr">
              <a:buNone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Key points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of delivery of goods to carrier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Seller’s delivery obligation is complete</a:t>
            </a:r>
          </a:p>
          <a:p>
            <a:pPr marL="914400" lvl="2" indent="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Risk of loss passes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of destination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contracts for and pays for carriage to the place of destination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4572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Carriage Paid To (CPT) 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altLang="en-US" sz="2700" b="1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clears goods for export and pays for transport</a:t>
            </a:r>
          </a:p>
          <a:p>
            <a:pPr marL="0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pays for both loading and unloading if covered by contract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of carriage</a:t>
            </a:r>
          </a:p>
          <a:p>
            <a:pPr marL="0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Seller has no obligation to pay for insurance but must provide 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buyer information to buy insurance at buyer’s risk and expense</a:t>
            </a:r>
          </a:p>
          <a:p>
            <a:pPr marL="0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Buyer obtains import licenses and carries out customs formalities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8992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Carriage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(CPT) 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says seller is to deliver goods to shipping warehouse in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Freeport, Terms of sale are “CPT buyer’s facility, 10 Wills Place,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#5,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Port, Ghana 0387108 (Incoterms 2010).”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Delivery obligation is fulfilled when seller delivers to the shipping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facility in Freeport.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 of loss passes at the moment the goods are handed over to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carrier in Freeport.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seller pays for carriage to Ghana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54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240"/>
          </a:xfrm>
        </p:spPr>
        <p:txBody>
          <a:bodyPr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</a:t>
            </a:r>
            <a:r>
              <a:rPr lang="en-US" dirty="0"/>
              <a:t> </a:t>
            </a:r>
            <a:r>
              <a:rPr lang="en-US" sz="3600" dirty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686"/>
            <a:ext cx="10515600" cy="4753277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module, the participants will be able to: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purpose of Incoterms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groups/structure of Incoterms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the trade terms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the use of Incoterms chart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purpose of contract for international sale of goods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key elements of contract for international sale of goods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key issues to consider in contracting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000" dirty="0"/>
              <a:t>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30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CARRIAGE AND INSURANCE PAID TO (CIP)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delivers the goods to the carrier or another person nominated</a:t>
            </a:r>
          </a:p>
          <a:p>
            <a:pPr marL="0" indent="0" algn="ctr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by the seller at an agreed place;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contract for and pay the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costs of carriage necessary to bring the goods to the named place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of destination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requirement is minimum cover (institute cargo clause c) in 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amount of contract price plus 10% from point of delivery to 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point of destination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Buyer may pay for additional coverage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(institute cargo clauses a or b)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seller must provide the information necessary to allow buyer to do</a:t>
            </a:r>
          </a:p>
          <a:p>
            <a:pPr marL="0" indent="0">
              <a:buNone/>
            </a:pPr>
            <a:r>
              <a:rPr lang="en-US" altLang="en-US" dirty="0"/>
              <a:t>     so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8725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inus 4"/>
          <p:cNvSpPr/>
          <p:nvPr/>
        </p:nvSpPr>
        <p:spPr>
          <a:xfrm>
            <a:off x="1356852" y="4745333"/>
            <a:ext cx="8391832" cy="523564"/>
          </a:xfrm>
          <a:prstGeom prst="mathMinus">
            <a:avLst/>
          </a:prstGeom>
          <a:solidFill>
            <a:srgbClr val="FF0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2403986" y="4700647"/>
            <a:ext cx="8060824" cy="611900"/>
          </a:xfrm>
          <a:prstGeom prst="mathMinus">
            <a:avLst/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70222" y="4424130"/>
            <a:ext cx="135193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http://maritime-connector.com/ships_uploads/seaboard_pride-9178111-container_ship-8-16375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26" y="1251959"/>
            <a:ext cx="6872748" cy="340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70222" y="5169961"/>
            <a:ext cx="13703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Pays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Transport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3550" y="1356409"/>
            <a:ext cx="5278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Carriage &amp; Insurance Paid To (CIP) 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70222" y="5434696"/>
            <a:ext cx="1448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Insures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goods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9936" y="728739"/>
            <a:ext cx="167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</a:t>
            </a:r>
          </a:p>
        </p:txBody>
      </p:sp>
      <p:sp>
        <p:nvSpPr>
          <p:cNvPr id="24" name="Rectangle 13"/>
          <p:cNvSpPr>
            <a:spLocks noGrp="1" noChangeArrowheads="1"/>
          </p:cNvSpPr>
          <p:nvPr>
            <p:ph idx="1"/>
          </p:nvPr>
        </p:nvSpPr>
        <p:spPr bwMode="auto">
          <a:xfrm>
            <a:off x="9923206" y="995533"/>
            <a:ext cx="17427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Buyer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Minus 25"/>
          <p:cNvSpPr/>
          <p:nvPr/>
        </p:nvSpPr>
        <p:spPr>
          <a:xfrm>
            <a:off x="1356852" y="5042598"/>
            <a:ext cx="8391832" cy="555689"/>
          </a:xfrm>
          <a:prstGeom prst="mathMinus">
            <a:avLst/>
          </a:prstGeom>
          <a:solidFill>
            <a:srgbClr val="FF0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Minus 26"/>
          <p:cNvSpPr/>
          <p:nvPr/>
        </p:nvSpPr>
        <p:spPr>
          <a:xfrm>
            <a:off x="1312603" y="5268897"/>
            <a:ext cx="8554065" cy="624255"/>
          </a:xfrm>
          <a:prstGeom prst="mathMinus">
            <a:avLst/>
          </a:prstGeom>
          <a:solidFill>
            <a:srgbClr val="FF0000"/>
          </a:solidFill>
          <a:ln>
            <a:solidFill>
              <a:schemeClr val="accent3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Minus 27"/>
          <p:cNvSpPr/>
          <p:nvPr/>
        </p:nvSpPr>
        <p:spPr>
          <a:xfrm>
            <a:off x="8457362" y="5027850"/>
            <a:ext cx="1112715" cy="600365"/>
          </a:xfrm>
          <a:prstGeom prst="mathMinus">
            <a:avLst/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8462282" y="5268738"/>
            <a:ext cx="1112715" cy="600365"/>
          </a:xfrm>
          <a:prstGeom prst="mathMinus">
            <a:avLst/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90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 AT TERMINAL (DAT)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delivers when the goods, once unloaded from the arriving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means of transport, are placed at the disposal of the buyer at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 named terminal at the named port or place of destination.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“Terminal” includes any place, whether covered or not, such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as a quay, warehouse, container  yard or road, rail or air cargo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terminal.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seller bears all risks involved in bringing the goods to and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unloading them at the terminal at the named port or place of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destination. </a:t>
            </a:r>
          </a:p>
          <a:p>
            <a:pPr marL="0" indent="0">
              <a:buNone/>
            </a:pP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63215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55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 AT TERMINAL (DAT)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3394"/>
            <a:ext cx="10515600" cy="5471651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/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Seller’s obligation is fulfilled and risk of loss passes at</a:t>
            </a:r>
          </a:p>
          <a:p>
            <a:pPr marL="457200" lvl="1" indent="0"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same time: when the goods are unloaded at the arriving </a:t>
            </a:r>
          </a:p>
          <a:p>
            <a:pPr marL="457200" lvl="1" indent="0"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terminal and placed at buyer’s disposal</a:t>
            </a:r>
          </a:p>
          <a:p>
            <a:pPr marL="457200" lvl="1" indent="0"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specify a point within the terminal at which time the</a:t>
            </a:r>
          </a:p>
          <a:p>
            <a:pPr marL="457200" lvl="1" indent="0"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obligation is complete</a:t>
            </a:r>
          </a:p>
          <a:p>
            <a:pPr marL="457200" lvl="1" indent="0"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Seller clears goods for export but not for import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requirement for insurance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97978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985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 AT PLACE (DAP) </a:t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delivers when the goods are placed at the disposal of the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buyer on the arriving means of transport ready for unloading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at the named place of destination.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seller bears all risks involved in bringing the goods to the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named place.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Goods are placed at buyer’s disposal at named location ready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for unloading; risk passes at that point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obligation for insurance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4152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985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 AT PLACE (DAP)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(cont.) </a:t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like DAT, but with additional obligation by seller into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country of delivery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Seller clears goods for export but not import (use DDP if intent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is to require seller to clear goods for import also).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2700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 Duty Paid (DDP)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delivers the goods when the goods are placed at the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disposal of the buyer, cleared for import on the arriving means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of transport ready for unloading at the named place of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destination.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seller bears all the costs and risks involved in bringing the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goods to the place of destination and has an obligation to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clear the goods for export and import, to pay all duty/taxes for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both export and import and to carry out all customs formalities. 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34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 Duty Paid (DDP)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 DAP, but including seller’s obligation to clear goods for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import—pay for any necessary licenses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Maximum obligation for seller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seller is not well-suited to clear goods for import, DAP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should be used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obligation to pay for insurance</a:t>
            </a:r>
          </a:p>
        </p:txBody>
      </p:sp>
    </p:spTree>
    <p:extLst>
      <p:ext uri="{BB962C8B-B14F-4D97-AF65-F5344CB8AC3E}">
        <p14:creationId xmlns:p14="http://schemas.microsoft.com/office/powerpoint/2010/main" val="28724695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inus 4"/>
          <p:cNvSpPr/>
          <p:nvPr/>
        </p:nvSpPr>
        <p:spPr>
          <a:xfrm>
            <a:off x="1178245" y="4745174"/>
            <a:ext cx="9470090" cy="523564"/>
          </a:xfrm>
          <a:prstGeom prst="mathMinus">
            <a:avLst/>
          </a:prstGeom>
          <a:solidFill>
            <a:srgbClr val="FF0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70222" y="4424130"/>
            <a:ext cx="135193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 descr="http://maritime-connector.com/ships_uploads/seaboard_pride-9178111-container_ship-8-16375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26" y="1251959"/>
            <a:ext cx="6872748" cy="340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70222" y="5169961"/>
            <a:ext cx="13703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Pays Transport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3550" y="1356409"/>
            <a:ext cx="5278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dirty="0"/>
              <a:t>Delivered Duty Paid (DDP)</a:t>
            </a:r>
            <a:endParaRPr lang="en-US" sz="2800" b="1" dirty="0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70222" y="5434696"/>
            <a:ext cx="1448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Insures goods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9936" y="728739"/>
            <a:ext cx="167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</a:t>
            </a:r>
          </a:p>
        </p:txBody>
      </p:sp>
      <p:sp>
        <p:nvSpPr>
          <p:cNvPr id="24" name="Rectangle 13"/>
          <p:cNvSpPr>
            <a:spLocks noGrp="1" noChangeArrowheads="1"/>
          </p:cNvSpPr>
          <p:nvPr>
            <p:ph idx="1"/>
          </p:nvPr>
        </p:nvSpPr>
        <p:spPr bwMode="auto">
          <a:xfrm>
            <a:off x="9923206" y="995533"/>
            <a:ext cx="17427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Buyer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Minus 26"/>
          <p:cNvSpPr/>
          <p:nvPr/>
        </p:nvSpPr>
        <p:spPr>
          <a:xfrm>
            <a:off x="1312603" y="5268897"/>
            <a:ext cx="8554065" cy="624255"/>
          </a:xfrm>
          <a:prstGeom prst="mathMinus">
            <a:avLst/>
          </a:prstGeom>
          <a:solidFill>
            <a:srgbClr val="FF0000"/>
          </a:solidFill>
          <a:ln>
            <a:solidFill>
              <a:schemeClr val="accent6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1157101" y="5280841"/>
            <a:ext cx="9470089" cy="600365"/>
          </a:xfrm>
          <a:prstGeom prst="mathMin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Minus 17"/>
          <p:cNvSpPr/>
          <p:nvPr/>
        </p:nvSpPr>
        <p:spPr>
          <a:xfrm>
            <a:off x="1178245" y="5043403"/>
            <a:ext cx="9470090" cy="523564"/>
          </a:xfrm>
          <a:prstGeom prst="mathMinus">
            <a:avLst/>
          </a:prstGeom>
          <a:solidFill>
            <a:srgbClr val="FF0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Rectangle 13"/>
          <p:cNvSpPr txBox="1">
            <a:spLocks noChangeArrowheads="1"/>
          </p:cNvSpPr>
          <p:nvPr/>
        </p:nvSpPr>
        <p:spPr bwMode="auto">
          <a:xfrm>
            <a:off x="9743752" y="5281388"/>
            <a:ext cx="863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???</a:t>
            </a:r>
            <a:endParaRPr lang="en-US" altLang="en-US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480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MARITIME TRANSPORT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4 terms in this mode as follow: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Alongside Ship (FAS)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on Board (FOB)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and Freight (CRF)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Cost, Insurance and Freight (CIF)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pic>
        <p:nvPicPr>
          <p:cNvPr id="4" name="Picture 3" descr="http://maritime-connector.com/ships_uploads/seaboard_pride-9178111-container_ship-8-16375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904" y="2419109"/>
            <a:ext cx="5091896" cy="37578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469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5813"/>
            <a:ext cx="10515600" cy="159488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5999"/>
            <a:ext cx="10515600" cy="3890963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module attempts to present the rational for the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alignment of appropriate International Commercial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terms (Incoterms)in International contract laws for the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movement of cargos across borders.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8919601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ALONGSIDE SHIP (FAS)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 fontScale="77500" lnSpcReduction="2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delivers when the goods are placed alongside the vessel</a:t>
            </a:r>
          </a:p>
          <a:p>
            <a:pPr marL="457200" lvl="1" indent="0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(e.g., on a quay or a barge) nominated by the buyer at the named </a:t>
            </a:r>
          </a:p>
          <a:p>
            <a:pPr marL="457200" lvl="1" indent="0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port of shipment. </a:t>
            </a:r>
          </a:p>
          <a:p>
            <a:pPr marL="457200" lvl="1" indent="0">
              <a:buNone/>
            </a:pPr>
            <a:endParaRPr lang="en-US" alt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risk of loss of or damage to the goods passes when the</a:t>
            </a:r>
          </a:p>
          <a:p>
            <a:pPr marL="457200" lvl="1" indent="0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goods are alongside the ship, the buyer bears all costs from the </a:t>
            </a:r>
          </a:p>
          <a:p>
            <a:pPr marL="457200" lvl="1" indent="0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moment onwards. </a:t>
            </a:r>
          </a:p>
          <a:p>
            <a:pPr marL="457200" lvl="1" indent="0">
              <a:buNone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is obligated to clear goods for export but not import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used in a string sale where seller procures goods already </a:t>
            </a:r>
          </a:p>
          <a:p>
            <a:pPr marL="457200" lvl="1" indent="0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delivered for shipment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altLang="en-US" sz="2800" dirty="0"/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69883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ALONGSIDE SHIP (FAS)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appropriate when goods in container and delivered to carrier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at terminal; FCA recommended.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has no obligation to pay for contracts of carriage or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insurance but may contract for carriage and must assist buyer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by providing necessary information for insurance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457200" lvl="1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FAS BMC pier, Freeport, Liberia (incoterms 2010)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873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ON BOARD (FOB)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delivers the goods on board the vessel nominated by the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buyer at the named port of shipment or procures the goods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already so delivered.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risk of loss of or damage to the goods passes when the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goods are on board the vessel, and the buyer bears all costs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from that moment onwards.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Another change in 2010: if requested by buyer or if it is a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commercial practice and buyer does not instruct otherwise, seller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may contract for carriage at buyer’s risk and expense; seller may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decline but must notify buyer promptly.</a:t>
            </a:r>
          </a:p>
          <a:p>
            <a:pPr marL="457200" lvl="1" indent="0">
              <a:buNone/>
            </a:pPr>
            <a:endParaRPr lang="en-US" altLang="en-US" sz="2800" dirty="0"/>
          </a:p>
          <a:p>
            <a:pPr lvl="1">
              <a:buFont typeface="Wingdings" panose="05000000000000000000" pitchFamily="2" charset="2"/>
              <a:buChar char="v"/>
            </a:pPr>
            <a:endParaRPr lang="en-US" altLang="en-US" sz="2800" dirty="0"/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57842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ON BOARD (FOB)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110"/>
            <a:ext cx="10515600" cy="5161935"/>
          </a:xfrm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/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on board, no longer means across the ship’s rail; now means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on board the vessel- innovation of Incoterms 20110.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 FAS, but goods must be placed on board the vessel/boat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Example: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FOB Harper (Incoterms 2010)</a:t>
            </a:r>
          </a:p>
          <a:p>
            <a:pPr marL="457200" lvl="1" indent="0">
              <a:buNone/>
            </a:pPr>
            <a:endParaRPr lang="en-US" altLang="en-US" sz="2800" dirty="0"/>
          </a:p>
          <a:p>
            <a:pPr lvl="1">
              <a:buFont typeface="Wingdings" panose="05000000000000000000" pitchFamily="2" charset="2"/>
              <a:buChar char="v"/>
            </a:pPr>
            <a:endParaRPr lang="en-US" altLang="en-US" sz="2800" dirty="0"/>
          </a:p>
          <a:p>
            <a:pPr lvl="1">
              <a:buFont typeface="Wingdings" panose="05000000000000000000" pitchFamily="2" charset="2"/>
              <a:buChar char="v"/>
            </a:pPr>
            <a:endParaRPr lang="en-US" altLang="en-US" sz="2800" dirty="0"/>
          </a:p>
          <a:p>
            <a:pPr lvl="1">
              <a:buFont typeface="Wingdings" panose="05000000000000000000" pitchFamily="2" charset="2"/>
              <a:buChar char="v"/>
            </a:pPr>
            <a:endParaRPr lang="en-US" altLang="en-US" sz="2800" dirty="0"/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65060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AND FREIGHT (CRF)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delivers the goods on board the vessel or procures the goods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already so delivered.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risk of loss of or damage to the goods passes when the goods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are on board the vessel.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seller must contract for and pay the costs and freight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necessary to bring the goods to the named port of destination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Seller clears goods for export but not import</a:t>
            </a:r>
          </a:p>
          <a:p>
            <a:pPr marL="457200" lvl="1" indent="0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034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AND FREIGHT (CRF)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places of importance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dirty="0"/>
              <a:t> 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of delivery of goods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Tx/>
              <a:buChar char="-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Seller’s delivery obligation is fulfilled when goods are on board </a:t>
            </a:r>
          </a:p>
          <a:p>
            <a:pPr marL="914400" lvl="2" indent="0">
              <a:buNone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the vessel </a:t>
            </a:r>
          </a:p>
          <a:p>
            <a:pPr marL="914400" lvl="2" indent="0">
              <a:buNone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Risk of loss passes when the goods are on board the vessel</a:t>
            </a:r>
          </a:p>
          <a:p>
            <a:pPr marL="914400" lvl="2" indent="0">
              <a:buNone/>
            </a:pP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 of destination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Tx/>
              <a:buChar char="-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pays for carriage to port of destination</a:t>
            </a:r>
          </a:p>
          <a:p>
            <a:pPr marL="914400" lvl="2" indent="0">
              <a:buNone/>
            </a:pP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Seller has no obligation to obtain insurance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891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AND FREIGHT (CRF)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pays for unloading if the contract of carriage covers unloading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intent to ship in containers and delivery is to carrier other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than vessel, use CPT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says: Seller is to deliver goods on board vessel at Port of Buchanan, G/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Bassa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Liberia.  Terms of sale are: “CFR, Freetown (Incoterms 2010).”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altLang="en-US" dirty="0"/>
          </a:p>
          <a:p>
            <a:pPr marL="0" indent="0" algn="just">
              <a:lnSpc>
                <a:spcPct val="100000"/>
              </a:lnSpc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469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AND FREIGHT (CRF)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50794" cy="4575175"/>
          </a:xfrm>
          <a:noFill/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914400" lvl="2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Seller’s delivery obligation is fulfilled when the goods are on </a:t>
            </a:r>
          </a:p>
          <a:p>
            <a:pPr marL="914400" lvl="2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board the vessel in Buchanan; risk of loss passes then also</a:t>
            </a:r>
          </a:p>
          <a:p>
            <a:pPr marL="914400" lvl="2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Seller must pay for shipment to Freeport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Contract says terms of sale are: “CFR, Freeport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(Incoterms 2010).”  Silent as to port of shipment</a:t>
            </a:r>
          </a:p>
          <a:p>
            <a:pPr lvl="2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Seller’s delivery obligation is fulfilled when the goods are on board the vessel in the port selected by seller; risk of loss </a:t>
            </a:r>
          </a:p>
          <a:p>
            <a:pPr marL="914400" lvl="2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passes then also</a:t>
            </a:r>
          </a:p>
          <a:p>
            <a:pPr marL="914400" lvl="2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Seller must pay for shipment to Freetown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881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INSURANCE AND FREIGHT (CIF)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delivers the goods on board the vessel or procures the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goods already so delivered.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risk of loss of damage to the goods passes when the goods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are on board the vessel. 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seller must contract for and pay the costs and freight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necessary to bring the goods to the named port of destination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091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INSURANCE AND FREIGHT (CIF)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Seller clears goods for export but not import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Insurance requirement is minimum cover (institute cargo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clause c) in the amount of contract price plus 10% from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point of delivery to point of destination</a:t>
            </a:r>
          </a:p>
          <a:p>
            <a:pPr marL="457200" lvl="1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 CFR but with additional obligation to procure insurance to </a:t>
            </a:r>
          </a:p>
          <a:p>
            <a:pPr marL="457200" lvl="1" indent="0"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port of destination</a:t>
            </a:r>
          </a:p>
          <a:p>
            <a:pPr marL="457200" lvl="1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9085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3600" dirty="0"/>
              <a:t>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participants in this course are entreated to do their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utmost best to enhance their knowledge and skills to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make them efficient and active participants and to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contribute effectively to the conduct of the class session.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This may lead to a successful pass in the Customs Brokers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Licensing uniform examination.</a:t>
            </a:r>
          </a:p>
        </p:txBody>
      </p:sp>
    </p:spTree>
    <p:extLst>
      <p:ext uri="{BB962C8B-B14F-4D97-AF65-F5344CB8AC3E}">
        <p14:creationId xmlns:p14="http://schemas.microsoft.com/office/powerpoint/2010/main" val="23148913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inus 4"/>
          <p:cNvSpPr/>
          <p:nvPr/>
        </p:nvSpPr>
        <p:spPr>
          <a:xfrm>
            <a:off x="2800566" y="4898412"/>
            <a:ext cx="7677365" cy="271549"/>
          </a:xfrm>
          <a:prstGeom prst="mathMinus">
            <a:avLst>
              <a:gd name="adj1" fmla="val 629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2199136" y="4663182"/>
            <a:ext cx="2011198" cy="730711"/>
          </a:xfrm>
          <a:prstGeom prst="mathMinus">
            <a:avLst/>
          </a:prstGeom>
          <a:solidFill>
            <a:srgbClr val="FF0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70222" y="4424130"/>
            <a:ext cx="135193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 descr="http://maritime-connector.com/ships_uploads/seaboard_pride-9178111-container_ship-8-16375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477" y="1251959"/>
            <a:ext cx="6872748" cy="340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70222" y="5169961"/>
            <a:ext cx="13703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Pays Transport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3550" y="1356409"/>
            <a:ext cx="5278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Cost Insurance &amp; Freight (CIF)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70222" y="5434696"/>
            <a:ext cx="1448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Insures goods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9936" y="728739"/>
            <a:ext cx="167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Seller</a:t>
            </a:r>
          </a:p>
        </p:txBody>
      </p:sp>
      <p:sp>
        <p:nvSpPr>
          <p:cNvPr id="24" name="Rectangle 13"/>
          <p:cNvSpPr>
            <a:spLocks noGrp="1" noChangeArrowheads="1"/>
          </p:cNvSpPr>
          <p:nvPr>
            <p:ph idx="1"/>
          </p:nvPr>
        </p:nvSpPr>
        <p:spPr bwMode="auto">
          <a:xfrm>
            <a:off x="9923206" y="995533"/>
            <a:ext cx="17427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Buyer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Minus 25"/>
          <p:cNvSpPr/>
          <p:nvPr/>
        </p:nvSpPr>
        <p:spPr>
          <a:xfrm>
            <a:off x="1356852" y="5042598"/>
            <a:ext cx="8391832" cy="555689"/>
          </a:xfrm>
          <a:prstGeom prst="mathMinus">
            <a:avLst/>
          </a:prstGeom>
          <a:solidFill>
            <a:srgbClr val="FF0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Minus 26"/>
          <p:cNvSpPr/>
          <p:nvPr/>
        </p:nvSpPr>
        <p:spPr>
          <a:xfrm>
            <a:off x="1179871" y="5268897"/>
            <a:ext cx="9571703" cy="624255"/>
          </a:xfrm>
          <a:prstGeom prst="mathMinus">
            <a:avLst/>
          </a:prstGeom>
          <a:solidFill>
            <a:srgbClr val="FF0000"/>
          </a:solidFill>
          <a:ln>
            <a:solidFill>
              <a:schemeClr val="accent3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Minus 27"/>
          <p:cNvSpPr/>
          <p:nvPr/>
        </p:nvSpPr>
        <p:spPr>
          <a:xfrm>
            <a:off x="8501605" y="5027850"/>
            <a:ext cx="1112716" cy="600365"/>
          </a:xfrm>
          <a:prstGeom prst="mathMinus">
            <a:avLst/>
          </a:prstGeom>
          <a:solidFill>
            <a:srgbClr val="FF0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327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609" y="207578"/>
            <a:ext cx="10515600" cy="648929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THE INCOTERMS 2015 CHART-SUMMARY</a:t>
            </a: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4" name="Picture 3" descr="http://www.vrlogistic.com/wp-content/uploads/2016/03/incoterm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09" y="1106129"/>
            <a:ext cx="9847998" cy="5458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84675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630" y="694481"/>
            <a:ext cx="10636170" cy="5764192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SESSION II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INTERNATIONAL CONTRACT OF SALE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816" y="2037144"/>
            <a:ext cx="9235633" cy="428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122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66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 marL="514350" indent="-514350" algn="just">
              <a:lnSpc>
                <a:spcPct val="100000"/>
              </a:lnSpc>
              <a:buAutoNum type="arabicPeriod" startAt="3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Objectives</a:t>
            </a:r>
          </a:p>
          <a:p>
            <a:pPr marL="514350" indent="-514350" algn="just">
              <a:lnSpc>
                <a:spcPct val="100000"/>
              </a:lnSpc>
              <a:buAutoNum type="arabicPeriod" startAt="3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international contract of sales?</a:t>
            </a:r>
          </a:p>
          <a:p>
            <a:pPr marL="514350" indent="-514350" algn="just">
              <a:lnSpc>
                <a:spcPct val="100000"/>
              </a:lnSpc>
              <a:buAutoNum type="arabicPeriod" startAt="3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 of binding contract</a:t>
            </a:r>
          </a:p>
          <a:p>
            <a:pPr marL="514350" indent="-514350" algn="just">
              <a:lnSpc>
                <a:spcPct val="100000"/>
              </a:lnSpc>
              <a:buAutoNum type="arabicPeriod" startAt="3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Vienna Sales Convection (VSC)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 Methods of payments</a:t>
            </a:r>
          </a:p>
        </p:txBody>
      </p:sp>
    </p:spTree>
    <p:extLst>
      <p:ext uri="{BB962C8B-B14F-4D97-AF65-F5344CB8AC3E}">
        <p14:creationId xmlns:p14="http://schemas.microsoft.com/office/powerpoint/2010/main" val="34150577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the end of the session, the participants will be able to: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Explain the purpose of the Contract for International Sale of Goods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Explain the key elements of contract for international sale of goods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 key issues to consider in contracting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 the methods of payments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368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1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865"/>
            <a:ext cx="10515600" cy="5103628"/>
          </a:xfrm>
          <a:noFill/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International Contract of Sales is an agreement between a seller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and a buyer for the sale of goods, it should at a minimum,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identify the seller and buyer, the quantity and type of product,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delivery time, price and conditions of payment.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references the governing body of law, the forum where any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disputes are to be resolved and the method of dispute resolution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arbitration as opposed to litigation.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refers to the UN Convention on Contracts for the International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Sale of Goods (CISG), also, known as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655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78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908"/>
            <a:ext cx="10515600" cy="5124892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The United Nations Convention on Contracts for the International 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sale of goods provides a uniform text of law for international sales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of goods. The convention was prepared by UN Commission on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International Trade Law (UNCITRAL) and adopted by a diplomatic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conference on 11 April 1980 in Vienna.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608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78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908"/>
            <a:ext cx="10515600" cy="5124892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Preparation of a uniform law for the international sale of goods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began in 1930  at  the  International  Institute  for  the  Unification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  of  Private Law (UNIDROIT) in Rome. After a long intervention in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work as result of the second World War, the draft was submitted to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the diplomatic conference in 1964 which adopted two conventions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one on the international law of goods and the other on the formation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of contracts for international sales of goods.</a:t>
            </a:r>
          </a:p>
        </p:txBody>
      </p:sp>
    </p:spTree>
    <p:extLst>
      <p:ext uri="{BB962C8B-B14F-4D97-AF65-F5344CB8AC3E}">
        <p14:creationId xmlns:p14="http://schemas.microsoft.com/office/powerpoint/2010/main" val="9576312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2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INT’L CONTRACT OF SALES?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336"/>
            <a:ext cx="10515600" cy="4826627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agreement between the seller and buyer for sales of goods.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identifies the quantity, type of products, delivery time, price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and conditions of the goods.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references the body of law any disputes arising from contract will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be resolved under and the method of resolution.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should always indicates terms of sales –preferably one of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11 Incoterms.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Refers to sales between 2 parties from different countries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34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2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ELEMENTS  OF BINDING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336"/>
            <a:ext cx="10515600" cy="4826627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Maturity of obligation or meeting of minds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Definite terms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Consideration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Capacity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Purpose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66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other hand, participants who may not assert themselves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proficiently in this module, could stand the risk of not passing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uniform examination and may fail to be licensed to practice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as professional Customs broker.</a:t>
            </a:r>
          </a:p>
        </p:txBody>
      </p:sp>
    </p:spTree>
    <p:extLst>
      <p:ext uri="{BB962C8B-B14F-4D97-AF65-F5344CB8AC3E}">
        <p14:creationId xmlns:p14="http://schemas.microsoft.com/office/powerpoint/2010/main" val="40762321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2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 TO CONSIDER IN CONTRACTING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336"/>
            <a:ext cx="10515600" cy="4954771"/>
          </a:xfrm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must be an offer, offeror, offeree and an acceptance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Validity of the contract and expiry dates for shipment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and arrival.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 of exchange rates of fluctuations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precise Incoterms used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Arbitration clause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precise documents the seller must pass to buyer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force majeure clause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44774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2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VSC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336"/>
            <a:ext cx="10515600" cy="4826627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Uniform laws and 4 Parts</a:t>
            </a:r>
          </a:p>
          <a:p>
            <a:pPr marL="514350" indent="-514350" algn="just">
              <a:lnSpc>
                <a:spcPct val="100000"/>
              </a:lnSpc>
              <a:buAutoNum type="alphaUcPeriod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2 Uniform Laws:</a:t>
            </a:r>
          </a:p>
          <a:p>
            <a:pPr marL="514350" indent="-514350" algn="just">
              <a:lnSpc>
                <a:spcPct val="100000"/>
              </a:lnSpc>
              <a:buAutoNum type="arabicPeriod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 law of international sales of goods (uniform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law of sales)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Uniform law on the formation of contracts for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international sales of goods (Uniform law of formation)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7016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2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VSC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336"/>
            <a:ext cx="10515600" cy="4826627"/>
          </a:xfrm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The 4 Parts:</a:t>
            </a:r>
          </a:p>
          <a:p>
            <a:pPr marL="514350" indent="-514350" algn="just">
              <a:lnSpc>
                <a:spcPct val="100000"/>
              </a:lnSpc>
              <a:buAutoNum type="arabicPeriod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Sphere of Application and General Provisions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 Articles 1-13).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Formation of Contract (Articles 14-24)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Sales of Goods (Articles 25-88)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Final Provisions (Articles 89-101)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414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2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METHODS OF PAYMENTS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336"/>
            <a:ext cx="10515600" cy="4826627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four (4) methods of payments for imported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goods follow:</a:t>
            </a:r>
          </a:p>
          <a:p>
            <a:pPr marL="0" lv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/>
              <a:t>Clean payment</a:t>
            </a:r>
          </a:p>
          <a:p>
            <a:pPr marL="0" lvl="0" indent="0">
              <a:buNone/>
            </a:pPr>
            <a:r>
              <a:rPr lang="en-US" sz="3600" dirty="0"/>
              <a:t>2. Open account</a:t>
            </a:r>
          </a:p>
          <a:p>
            <a:pPr marL="0" lvl="0" indent="0">
              <a:buNone/>
            </a:pPr>
            <a:r>
              <a:rPr lang="en-US" sz="3600" dirty="0"/>
              <a:t>3. Documentary collection</a:t>
            </a:r>
          </a:p>
          <a:p>
            <a:pPr marL="0" lvl="0" indent="0">
              <a:buNone/>
            </a:pPr>
            <a:r>
              <a:rPr lang="en-US" sz="3600" dirty="0"/>
              <a:t>4. Documentary credit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749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2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SESSEION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1295"/>
            <a:ext cx="10515600" cy="4655126"/>
          </a:xfrm>
          <a:noFill/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 in this session, we discussed the follow: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CISG was signed in Vienna on 11 April 1980 during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 diplomatic convention. It is also referred to as VSC.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VSC was signed by 11 members states in 1980 and  is now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signed up by 85 states as of September 2016.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CISG deals with sales contract between seller and buyer from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different states. It considers price, quantity, time, litigation, etc.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VSC comprises of the  Uniform laws of sales and the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Uniform laws Formation.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,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8301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2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SESSEION SUMMARY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336"/>
            <a:ext cx="10515600" cy="5243647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We also looked at contract from the aspect of Sphere of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Application and General, Formation of contract, Sales of Goods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and Final provisions.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 key elements of  binding contract are Maturity  of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obligations,  Definite terms, Consideration, Capacity and Legal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purpose.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Finally, we discussed the four methods of payments namely: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Clean payment, open payment, documentary Collection and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Documentary Credit.</a:t>
            </a:r>
          </a:p>
        </p:txBody>
      </p:sp>
    </p:spTree>
    <p:extLst>
      <p:ext uri="{BB962C8B-B14F-4D97-AF65-F5344CB8AC3E}">
        <p14:creationId xmlns:p14="http://schemas.microsoft.com/office/powerpoint/2010/main" val="79334891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336"/>
            <a:ext cx="10515600" cy="4826627"/>
          </a:xfrm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0242" y="861237"/>
            <a:ext cx="11013558" cy="54545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16600" dirty="0">
                <a:latin typeface="Brush Script MT" panose="03060802040406070304" pitchFamily="66" charset="0"/>
              </a:rPr>
              <a:t>THANK YOU</a:t>
            </a:r>
            <a:br>
              <a:rPr lang="en-US" sz="16600" dirty="0">
                <a:latin typeface="Brush Script MT" panose="03060802040406070304" pitchFamily="66" charset="0"/>
              </a:rPr>
            </a:br>
            <a:r>
              <a:rPr lang="en-US" sz="16600" dirty="0">
                <a:latin typeface="Brush Script MT" panose="03060802040406070304" pitchFamily="66" charset="0"/>
              </a:rPr>
              <a:t>Q &amp;A</a:t>
            </a:r>
          </a:p>
        </p:txBody>
      </p:sp>
    </p:spTree>
    <p:extLst>
      <p:ext uri="{BB962C8B-B14F-4D97-AF65-F5344CB8AC3E}">
        <p14:creationId xmlns:p14="http://schemas.microsoft.com/office/powerpoint/2010/main" val="4238380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SESSION I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INTERNATIONAL COMMERCIAL TERMS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(INCOTERMS)</a:t>
            </a:r>
          </a:p>
        </p:txBody>
      </p:sp>
    </p:spTree>
    <p:extLst>
      <p:ext uri="{BB962C8B-B14F-4D97-AF65-F5344CB8AC3E}">
        <p14:creationId xmlns:p14="http://schemas.microsoft.com/office/powerpoint/2010/main" val="320269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en-US" sz="3600" dirty="0">
                <a:latin typeface="Century Gothic" pitchFamily="34" charset="0"/>
              </a:rPr>
              <a:t> 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Incoterms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history of Incoterms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and Don’ts of Incoterms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organization of Trade Terms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Incoterms Chart </a:t>
            </a:r>
          </a:p>
        </p:txBody>
      </p:sp>
    </p:spTree>
    <p:extLst>
      <p:ext uri="{BB962C8B-B14F-4D97-AF65-F5344CB8AC3E}">
        <p14:creationId xmlns:p14="http://schemas.microsoft.com/office/powerpoint/2010/main" val="341160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en-US" sz="3600" dirty="0"/>
              <a:t>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session, the participants will be able to: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 the formation of Incoterms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List the Incoterms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Identify the terms by groups/structure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 the terms according parts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Explain the terms according to level of risk bear by each party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Demonstration the use of Incoterms chart</a:t>
            </a:r>
          </a:p>
        </p:txBody>
      </p:sp>
    </p:spTree>
    <p:extLst>
      <p:ext uri="{BB962C8B-B14F-4D97-AF65-F5344CB8AC3E}">
        <p14:creationId xmlns:p14="http://schemas.microsoft.com/office/powerpoint/2010/main" val="251197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4594</TotalTime>
  <Words>4234</Words>
  <Application>Microsoft Office PowerPoint</Application>
  <PresentationFormat>Widescreen</PresentationFormat>
  <Paragraphs>741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4" baseType="lpstr">
      <vt:lpstr>Arial</vt:lpstr>
      <vt:lpstr>Brush Script MT</vt:lpstr>
      <vt:lpstr>Calibri</vt:lpstr>
      <vt:lpstr>Calibri Light</vt:lpstr>
      <vt:lpstr>Century Gothic</vt:lpstr>
      <vt:lpstr>Times New Roman</vt:lpstr>
      <vt:lpstr>Wingdings</vt:lpstr>
      <vt:lpstr>Office Theme</vt:lpstr>
      <vt:lpstr>PowerPoint Presentation</vt:lpstr>
      <vt:lpstr>MODULE OUTLINE</vt:lpstr>
      <vt:lpstr>MODULE OBJECTIVES</vt:lpstr>
      <vt:lpstr>INTRODUCTION</vt:lpstr>
      <vt:lpstr>INTRODUCTION CONT.</vt:lpstr>
      <vt:lpstr>INTRODUCTION CONT.</vt:lpstr>
      <vt:lpstr>PowerPoint Presentation</vt:lpstr>
      <vt:lpstr>SESSION OUTLINE</vt:lpstr>
      <vt:lpstr>SESSION OBJECTIVES</vt:lpstr>
      <vt:lpstr>INTRODUCTION</vt:lpstr>
      <vt:lpstr>BRIEF HISTORY</vt:lpstr>
      <vt:lpstr>          TABULAR SUMMARY -INCOTERMS</vt:lpstr>
      <vt:lpstr>THE DOs OF INCOTERMS</vt:lpstr>
      <vt:lpstr>THE DON’Ts OF INCOTERMS</vt:lpstr>
      <vt:lpstr>TERMS ORGANIZATION</vt:lpstr>
      <vt:lpstr>MARITIME TRANSPORT MODE</vt:lpstr>
      <vt:lpstr>RECOMMENDED FOR CONTAINERS CARGOS</vt:lpstr>
      <vt:lpstr>PART I-III OF INCOTERMS</vt:lpstr>
      <vt:lpstr>CHANGES IN INCOTERMS 2010</vt:lpstr>
      <vt:lpstr>CHANGES IN INCOTERMS 2010 cont.</vt:lpstr>
      <vt:lpstr>CHANGES IN INCOTERMS 2010 cont.</vt:lpstr>
      <vt:lpstr>ANY TRANSPORT MODE TERMS</vt:lpstr>
      <vt:lpstr>PowerPoint Presentation</vt:lpstr>
      <vt:lpstr>EX-WORKS cont.</vt:lpstr>
      <vt:lpstr>Free Carrier (FCA) </vt:lpstr>
      <vt:lpstr>Free Carrier (FCA) cont.</vt:lpstr>
      <vt:lpstr>Carriage Paid To (CPT)</vt:lpstr>
      <vt:lpstr>Carriage Paid To (CPT) cont.</vt:lpstr>
      <vt:lpstr>Carriage Paid To (CPT) cont.</vt:lpstr>
      <vt:lpstr>CARRIAGE AND INSURANCE PAID TO (CIP)</vt:lpstr>
      <vt:lpstr>PowerPoint Presentation</vt:lpstr>
      <vt:lpstr>DELIVER AT TERMINAL (DAT)</vt:lpstr>
      <vt:lpstr>DELIVER AT TERMINAL (DAT) cont.</vt:lpstr>
      <vt:lpstr>DELIVERED AT PLACE (DAP)  </vt:lpstr>
      <vt:lpstr>DELIVERED AT PLACE (DAP) (cont.)  </vt:lpstr>
      <vt:lpstr>Delivered Duty Paid (DDP)</vt:lpstr>
      <vt:lpstr>Delivered Duty Paid (DDP) cont.</vt:lpstr>
      <vt:lpstr>PowerPoint Presentation</vt:lpstr>
      <vt:lpstr>MARITIME TRANSPORT MODE</vt:lpstr>
      <vt:lpstr>FREE ALONGSIDE SHIP (FAS)</vt:lpstr>
      <vt:lpstr>FREE ALONGSIDE SHIP (FAS) cont.</vt:lpstr>
      <vt:lpstr>FREE ON BOARD (FOB) </vt:lpstr>
      <vt:lpstr>FREE ON BOARD (FOB) cont.</vt:lpstr>
      <vt:lpstr>COST AND FREIGHT (CRF)</vt:lpstr>
      <vt:lpstr>COST AND FREIGHT (CRF) cont.</vt:lpstr>
      <vt:lpstr>COST AND FREIGHT (CRF) cont.</vt:lpstr>
      <vt:lpstr>COST AND FREIGHT (CRF) cont.</vt:lpstr>
      <vt:lpstr>COST INSURANCE AND FREIGHT (CIF)</vt:lpstr>
      <vt:lpstr>COST INSURANCE AND FREIGHT (CIF) cont.</vt:lpstr>
      <vt:lpstr>PowerPoint Presentation</vt:lpstr>
      <vt:lpstr>PowerPoint Presentation</vt:lpstr>
      <vt:lpstr>PowerPoint Presentation</vt:lpstr>
      <vt:lpstr>SESSION OUTLINE</vt:lpstr>
      <vt:lpstr>SESSION OBJECTIVES</vt:lpstr>
      <vt:lpstr>INTRODUCTION</vt:lpstr>
      <vt:lpstr>BACKGROUND</vt:lpstr>
      <vt:lpstr>BACKGROUND cont.</vt:lpstr>
      <vt:lpstr>WHAT IS INT’L CONTRACT OF SALES?</vt:lpstr>
      <vt:lpstr>KEY ELEMENTS  OF BINDING CONTRACT</vt:lpstr>
      <vt:lpstr>ISSUES TO CONSIDER IN CONTRACTING</vt:lpstr>
      <vt:lpstr>COMPOSITION OF VSC</vt:lpstr>
      <vt:lpstr>COMPOSITION OF VSC cont.</vt:lpstr>
      <vt:lpstr> METHODS OF PAYMENTS </vt:lpstr>
      <vt:lpstr>SESSEION SUMMARY</vt:lpstr>
      <vt:lpstr>SESSEION SUMMARY cont.</vt:lpstr>
      <vt:lpstr> THANK YOU Q &amp;A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Habib</dc:creator>
  <cp:lastModifiedBy>Jelvin B. Dennis</cp:lastModifiedBy>
  <cp:revision>245</cp:revision>
  <cp:lastPrinted>2017-08-07T16:15:06Z</cp:lastPrinted>
  <dcterms:created xsi:type="dcterms:W3CDTF">2017-01-14T21:20:37Z</dcterms:created>
  <dcterms:modified xsi:type="dcterms:W3CDTF">2024-06-23T13:03:59Z</dcterms:modified>
</cp:coreProperties>
</file>