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34" r:id="rId3"/>
    <p:sldId id="364" r:id="rId4"/>
    <p:sldId id="292" r:id="rId5"/>
    <p:sldId id="267" r:id="rId6"/>
    <p:sldId id="259" r:id="rId7"/>
    <p:sldId id="320" r:id="rId8"/>
    <p:sldId id="261" r:id="rId9"/>
    <p:sldId id="323" r:id="rId10"/>
    <p:sldId id="324" r:id="rId11"/>
    <p:sldId id="365" r:id="rId12"/>
    <p:sldId id="366" r:id="rId13"/>
    <p:sldId id="367" r:id="rId14"/>
    <p:sldId id="368" r:id="rId15"/>
    <p:sldId id="327" r:id="rId16"/>
    <p:sldId id="369" r:id="rId17"/>
    <p:sldId id="370" r:id="rId18"/>
    <p:sldId id="326" r:id="rId19"/>
    <p:sldId id="295" r:id="rId20"/>
    <p:sldId id="300" r:id="rId21"/>
    <p:sldId id="371" r:id="rId22"/>
    <p:sldId id="372" r:id="rId23"/>
    <p:sldId id="373" r:id="rId24"/>
    <p:sldId id="374" r:id="rId25"/>
    <p:sldId id="301" r:id="rId26"/>
    <p:sldId id="375" r:id="rId27"/>
    <p:sldId id="325" r:id="rId28"/>
    <p:sldId id="310" r:id="rId29"/>
    <p:sldId id="332" r:id="rId30"/>
    <p:sldId id="358" r:id="rId31"/>
    <p:sldId id="359" r:id="rId32"/>
    <p:sldId id="376" r:id="rId33"/>
    <p:sldId id="377" r:id="rId34"/>
    <p:sldId id="37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660"/>
  </p:normalViewPr>
  <p:slideViewPr>
    <p:cSldViewPr snapToGrid="0">
      <p:cViewPr>
        <p:scale>
          <a:sx n="66" d="100"/>
          <a:sy n="66" d="100"/>
        </p:scale>
        <p:origin x="250" y="389"/>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76B840-C504-40B2-814C-1DB9E740C300}" type="datetimeFigureOut">
              <a:rPr lang="en-US" smtClean="0"/>
              <a:t>6/23/2024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7CCB21-3F46-4024-BC5B-4E271E458D37}" type="slidenum">
              <a:rPr lang="en-US" smtClean="0"/>
              <a:t>‹#›</a:t>
            </a:fld>
            <a:endParaRPr lang="en-US"/>
          </a:p>
        </p:txBody>
      </p:sp>
    </p:spTree>
    <p:extLst>
      <p:ext uri="{BB962C8B-B14F-4D97-AF65-F5344CB8AC3E}">
        <p14:creationId xmlns:p14="http://schemas.microsoft.com/office/powerpoint/2010/main" val="29704256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7CCB21-3F46-4024-BC5B-4E271E458D37}" type="slidenum">
              <a:rPr lang="en-US" smtClean="0"/>
              <a:t>25</a:t>
            </a:fld>
            <a:endParaRPr lang="en-US"/>
          </a:p>
        </p:txBody>
      </p:sp>
    </p:spTree>
    <p:extLst>
      <p:ext uri="{BB962C8B-B14F-4D97-AF65-F5344CB8AC3E}">
        <p14:creationId xmlns:p14="http://schemas.microsoft.com/office/powerpoint/2010/main" val="3266907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A7CCB21-3F46-4024-BC5B-4E271E458D37}" type="slidenum">
              <a:rPr lang="en-US" smtClean="0"/>
              <a:t>26</a:t>
            </a:fld>
            <a:endParaRPr lang="en-US"/>
          </a:p>
        </p:txBody>
      </p:sp>
    </p:spTree>
    <p:extLst>
      <p:ext uri="{BB962C8B-B14F-4D97-AF65-F5344CB8AC3E}">
        <p14:creationId xmlns:p14="http://schemas.microsoft.com/office/powerpoint/2010/main" val="4367647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CBD4D7E-261C-4B08-A279-BD862CEDB6A5}" type="datetimeFigureOut">
              <a:rPr lang="en-US" smtClean="0"/>
              <a:pPr/>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162407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D4D7E-261C-4B08-A279-BD862CEDB6A5}" type="datetimeFigureOut">
              <a:rPr lang="en-US" smtClean="0"/>
              <a:pPr/>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2130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D4D7E-261C-4B08-A279-BD862CEDB6A5}" type="datetimeFigureOut">
              <a:rPr lang="en-US" smtClean="0"/>
              <a:pPr/>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24869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BD4D7E-261C-4B08-A279-BD862CEDB6A5}" type="datetimeFigureOut">
              <a:rPr lang="en-US" smtClean="0"/>
              <a:pPr/>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625283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CBD4D7E-261C-4B08-A279-BD862CEDB6A5}" type="datetimeFigureOut">
              <a:rPr lang="en-US" smtClean="0"/>
              <a:pPr/>
              <a:t>6/23/2024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352432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CBD4D7E-261C-4B08-A279-BD862CEDB6A5}" type="datetimeFigureOut">
              <a:rPr lang="en-US" smtClean="0"/>
              <a:pPr/>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403088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CBD4D7E-261C-4B08-A279-BD862CEDB6A5}" type="datetimeFigureOut">
              <a:rPr lang="en-US" smtClean="0"/>
              <a:pPr/>
              <a:t>6/23/2024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324840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CBD4D7E-261C-4B08-A279-BD862CEDB6A5}" type="datetimeFigureOut">
              <a:rPr lang="en-US" smtClean="0"/>
              <a:pPr/>
              <a:t>6/23/2024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2700017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BD4D7E-261C-4B08-A279-BD862CEDB6A5}" type="datetimeFigureOut">
              <a:rPr lang="en-US" smtClean="0"/>
              <a:pPr/>
              <a:t>6/23/2024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342236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1409478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BD4D7E-261C-4B08-A279-BD862CEDB6A5}" type="datetimeFigureOut">
              <a:rPr lang="en-US" smtClean="0"/>
              <a:pPr/>
              <a:t>6/23/2024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E0CC3A-0B67-4337-8D9A-F15E79C0486E}" type="slidenum">
              <a:rPr lang="en-US" smtClean="0"/>
              <a:pPr/>
              <a:t>‹#›</a:t>
            </a:fld>
            <a:endParaRPr lang="en-US"/>
          </a:p>
        </p:txBody>
      </p:sp>
    </p:spTree>
    <p:extLst>
      <p:ext uri="{BB962C8B-B14F-4D97-AF65-F5344CB8AC3E}">
        <p14:creationId xmlns:p14="http://schemas.microsoft.com/office/powerpoint/2010/main" val="3406588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6000" b="-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BD4D7E-261C-4B08-A279-BD862CEDB6A5}" type="datetimeFigureOut">
              <a:rPr lang="en-US" smtClean="0"/>
              <a:pPr/>
              <a:t>6/23/2024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0CC3A-0B67-4337-8D9A-F15E79C0486E}" type="slidenum">
              <a:rPr lang="en-US" smtClean="0"/>
              <a:pPr/>
              <a:t>‹#›</a:t>
            </a:fld>
            <a:endParaRPr lang="en-US"/>
          </a:p>
        </p:txBody>
      </p:sp>
    </p:spTree>
    <p:extLst>
      <p:ext uri="{BB962C8B-B14F-4D97-AF65-F5344CB8AC3E}">
        <p14:creationId xmlns:p14="http://schemas.microsoft.com/office/powerpoint/2010/main" val="25321145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7E0CA0C3-E28E-4C86-8862-9329C0DED61A}"/>
              </a:ext>
            </a:extLst>
          </p:cNvPr>
          <p:cNvSpPr txBox="1"/>
          <p:nvPr/>
        </p:nvSpPr>
        <p:spPr>
          <a:xfrm>
            <a:off x="554162" y="3044279"/>
            <a:ext cx="5736571" cy="769441"/>
          </a:xfrm>
          <a:prstGeom prst="rect">
            <a:avLst/>
          </a:prstGeom>
          <a:noFill/>
        </p:spPr>
        <p:txBody>
          <a:bodyPr wrap="square" rtlCol="0">
            <a:spAutoFit/>
          </a:bodyPr>
          <a:lstStyle/>
          <a:p>
            <a:r>
              <a:rPr lang="en-US" sz="4400" b="1" dirty="0">
                <a:solidFill>
                  <a:schemeClr val="bg1"/>
                </a:solidFill>
                <a:effectLst>
                  <a:outerShdw blurRad="25400" dist="38100" dir="8100000" algn="tr" rotWithShape="0">
                    <a:srgbClr val="FF0000"/>
                  </a:outerShdw>
                </a:effectLst>
                <a:latin typeface="Century Gothic" panose="020B0502020202020204" pitchFamily="34" charset="0"/>
              </a:rPr>
              <a:t>MODULE III:</a:t>
            </a:r>
          </a:p>
        </p:txBody>
      </p:sp>
      <p:sp>
        <p:nvSpPr>
          <p:cNvPr id="9" name="Subtitle 2">
            <a:extLst>
              <a:ext uri="{FF2B5EF4-FFF2-40B4-BE49-F238E27FC236}">
                <a16:creationId xmlns:a16="http://schemas.microsoft.com/office/drawing/2014/main" id="{02E85F9F-EEB9-4224-B167-8A1F7615E023}"/>
              </a:ext>
            </a:extLst>
          </p:cNvPr>
          <p:cNvSpPr txBox="1">
            <a:spLocks/>
          </p:cNvSpPr>
          <p:nvPr/>
        </p:nvSpPr>
        <p:spPr>
          <a:xfrm>
            <a:off x="554162" y="5190067"/>
            <a:ext cx="7868992" cy="1422399"/>
          </a:xfrm>
          <a:prstGeom prst="rect">
            <a:avLst/>
          </a:prstGeom>
        </p:spPr>
        <p:txBody>
          <a:bodyPr vert="horz" lIns="91440" tIns="45720" rIns="91440" bIns="45720" rtlCol="0" anchor="b">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3600" b="1">
                <a:solidFill>
                  <a:schemeClr val="bg1"/>
                </a:solidFill>
              </a:rPr>
              <a:t>Presented By: LRA TRAINING TEAM</a:t>
            </a:r>
            <a:endParaRPr lang="en-US" sz="3600" b="1" dirty="0">
              <a:solidFill>
                <a:schemeClr val="bg1"/>
              </a:solidFill>
            </a:endParaRPr>
          </a:p>
        </p:txBody>
      </p:sp>
      <p:sp>
        <p:nvSpPr>
          <p:cNvPr id="10" name="TextBox 9">
            <a:extLst>
              <a:ext uri="{FF2B5EF4-FFF2-40B4-BE49-F238E27FC236}">
                <a16:creationId xmlns:a16="http://schemas.microsoft.com/office/drawing/2014/main" id="{3EC72505-2AA5-42C8-85D1-123EA7F084FC}"/>
              </a:ext>
            </a:extLst>
          </p:cNvPr>
          <p:cNvSpPr txBox="1"/>
          <p:nvPr/>
        </p:nvSpPr>
        <p:spPr>
          <a:xfrm>
            <a:off x="1330036" y="3951274"/>
            <a:ext cx="7306476" cy="830997"/>
          </a:xfrm>
          <a:prstGeom prst="rect">
            <a:avLst/>
          </a:prstGeom>
          <a:noFill/>
        </p:spPr>
        <p:txBody>
          <a:bodyPr wrap="square" rtlCol="0">
            <a:spAutoFit/>
          </a:bodyPr>
          <a:lstStyle/>
          <a:p>
            <a:r>
              <a:rPr lang="en-US" sz="4800" b="1" dirty="0">
                <a:solidFill>
                  <a:schemeClr val="bg1"/>
                </a:solidFill>
                <a:latin typeface="Century Gothic" panose="020B0502020202020204" pitchFamily="34" charset="0"/>
              </a:rPr>
              <a:t>Valuation</a:t>
            </a:r>
            <a:endParaRPr lang="en-US" sz="23900" b="1"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endParaRPr>
          </a:p>
        </p:txBody>
      </p:sp>
      <p:sp>
        <p:nvSpPr>
          <p:cNvPr id="11" name="TextBox 10">
            <a:extLst>
              <a:ext uri="{FF2B5EF4-FFF2-40B4-BE49-F238E27FC236}">
                <a16:creationId xmlns:a16="http://schemas.microsoft.com/office/drawing/2014/main" id="{129B4CA6-EC70-4C64-8BD8-EECEFD2A2E68}"/>
              </a:ext>
            </a:extLst>
          </p:cNvPr>
          <p:cNvSpPr txBox="1"/>
          <p:nvPr/>
        </p:nvSpPr>
        <p:spPr>
          <a:xfrm>
            <a:off x="147762" y="1112043"/>
            <a:ext cx="4887212" cy="830997"/>
          </a:xfrm>
          <a:prstGeom prst="rect">
            <a:avLst/>
          </a:prstGeom>
          <a:noFill/>
        </p:spPr>
        <p:txBody>
          <a:bodyPr wrap="square" rtlCol="0">
            <a:spAutoFit/>
          </a:bodyPr>
          <a:lstStyle/>
          <a:p>
            <a:r>
              <a:rPr lang="en-US" sz="2400" b="1" dirty="0">
                <a:solidFill>
                  <a:schemeClr val="bg1"/>
                </a:solidFill>
                <a:latin typeface="Century Gothic" panose="020B0502020202020204" pitchFamily="34" charset="0"/>
              </a:rPr>
              <a:t>CUSTOMS  BROKERS LICENSING TRAINING PROGRAM</a:t>
            </a:r>
            <a:endParaRPr lang="en-US" sz="8000" b="1" dirty="0">
              <a:ln w="12700">
                <a:solidFill>
                  <a:schemeClr val="tx2">
                    <a:lumMod val="75000"/>
                  </a:schemeClr>
                </a:solidFill>
                <a:prstDash val="solid"/>
              </a:ln>
              <a:solidFill>
                <a:schemeClr val="bg1"/>
              </a:solid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2007513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477085"/>
          </a:xfrm>
        </p:spPr>
        <p:txBody>
          <a:bodyPr>
            <a:normAutofit fontScale="90000"/>
          </a:bodyPr>
          <a:lstStyle/>
          <a:p>
            <a:pPr algn="ctr"/>
            <a:r>
              <a:rPr lang="en-US" sz="3600" b="1" dirty="0">
                <a:solidFill>
                  <a:srgbClr val="C00000"/>
                </a:solidFill>
                <a:latin typeface="Times New Roman" panose="02020603050405020304" pitchFamily="18" charset="0"/>
                <a:cs typeface="Times New Roman" panose="02020603050405020304" pitchFamily="18" charset="0"/>
              </a:rPr>
              <a:t>TRANSACTION VALUE – Article 1</a:t>
            </a:r>
            <a:endParaRPr lang="en-US" sz="3600" b="1" dirty="0">
              <a:solidFill>
                <a:srgbClr val="C00000"/>
              </a:solidFill>
            </a:endParaRPr>
          </a:p>
        </p:txBody>
      </p:sp>
      <p:sp>
        <p:nvSpPr>
          <p:cNvPr id="3" name="Content Placeholder 2"/>
          <p:cNvSpPr>
            <a:spLocks noGrp="1"/>
          </p:cNvSpPr>
          <p:nvPr>
            <p:ph idx="1"/>
          </p:nvPr>
        </p:nvSpPr>
        <p:spPr>
          <a:xfrm>
            <a:off x="192504" y="842211"/>
            <a:ext cx="11999495" cy="5532831"/>
          </a:xfrm>
          <a:noFill/>
        </p:spPr>
        <p:txBody>
          <a:bodyPr>
            <a:normAutofit/>
          </a:bodyPr>
          <a:lstStyle/>
          <a:p>
            <a:pPr marL="0" indent="0" algn="just">
              <a:buNone/>
            </a:pPr>
            <a:r>
              <a:rPr lang="en-US" b="1" dirty="0">
                <a:latin typeface="Times New Roman" panose="02020603050405020304" pitchFamily="18" charset="0"/>
                <a:cs typeface="Times New Roman" panose="02020603050405020304" pitchFamily="18" charset="0"/>
              </a:rPr>
              <a:t>Transaction Value is</a:t>
            </a:r>
            <a:r>
              <a:rPr lang="en-US" dirty="0">
                <a:latin typeface="Times New Roman" panose="02020603050405020304" pitchFamily="18" charset="0"/>
                <a:cs typeface="Times New Roman" panose="02020603050405020304" pitchFamily="18" charset="0"/>
              </a:rPr>
              <a:t> defined as the   price paid or payable for the goods when the goods are sold for export, but with the following conditions to be fulfilled:</a:t>
            </a:r>
            <a:endParaRPr lang="en-US" b="1" dirty="0">
              <a:latin typeface="Times New Roman" panose="02020603050405020304" pitchFamily="18" charset="0"/>
              <a:cs typeface="Times New Roman" panose="02020603050405020304" pitchFamily="18" charset="0"/>
            </a:endParaRPr>
          </a:p>
          <a:p>
            <a:pPr marL="0" indent="0" algn="just">
              <a:buNone/>
            </a:pPr>
            <a:r>
              <a:rPr lang="en-US" b="1" dirty="0">
                <a:latin typeface="Times New Roman" panose="02020603050405020304" pitchFamily="18" charset="0"/>
                <a:cs typeface="Times New Roman" panose="02020603050405020304" pitchFamily="18" charset="0"/>
              </a:rPr>
              <a:t>EVIDENCE OF SALES :</a:t>
            </a: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There must be evidence of a sale for export to the country of importation (i.e. commercial invoices, contracts, purchase orders, etc.).</a:t>
            </a:r>
          </a:p>
          <a:p>
            <a:pPr marL="0" indent="0" algn="just">
              <a:buNone/>
            </a:pPr>
            <a:endParaRPr lang="en-US"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There must be no restriction on the disposition or use of the goods by the buyer, other than restrictions which are imposed or required by law in the country of importation;</a:t>
            </a:r>
          </a:p>
          <a:p>
            <a:pPr marL="0" lvl="0" indent="0" algn="just">
              <a:buNone/>
            </a:pP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dirty="0">
                <a:latin typeface="Times New Roman" panose="02020603050405020304" pitchFamily="18" charset="0"/>
                <a:cs typeface="Times New Roman" panose="02020603050405020304" pitchFamily="18" charset="0"/>
              </a:rPr>
              <a:t>Are limited to the geographic area in which the goods may be resold; which do not substantially affect the value of the goods</a:t>
            </a:r>
            <a:r>
              <a:rPr lang="en-US" sz="3200" dirty="0">
                <a:latin typeface="Times New Roman" panose="02020603050405020304" pitchFamily="18" charset="0"/>
                <a:cs typeface="Times New Roman" panose="02020603050405020304" pitchFamily="18" charset="0"/>
              </a:rPr>
              <a:t>.</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24527746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477085"/>
          </a:xfrm>
        </p:spPr>
        <p:txBody>
          <a:bodyPr>
            <a:normAutofit fontScale="90000"/>
          </a:bodyPr>
          <a:lstStyle/>
          <a:p>
            <a:pPr algn="ctr"/>
            <a:r>
              <a:rPr lang="en-US" sz="3600" b="1" dirty="0">
                <a:solidFill>
                  <a:srgbClr val="C00000"/>
                </a:solidFill>
                <a:latin typeface="Times New Roman" panose="02020603050405020304" pitchFamily="18" charset="0"/>
                <a:cs typeface="Times New Roman" panose="02020603050405020304" pitchFamily="18" charset="0"/>
              </a:rPr>
              <a:t>TRANSACTION VALUE – Article 1 CONT’D</a:t>
            </a:r>
            <a:endParaRPr lang="en-US" sz="3600" b="1" dirty="0">
              <a:solidFill>
                <a:srgbClr val="C00000"/>
              </a:solidFill>
            </a:endParaRPr>
          </a:p>
        </p:txBody>
      </p:sp>
      <p:sp>
        <p:nvSpPr>
          <p:cNvPr id="3" name="Content Placeholder 2"/>
          <p:cNvSpPr>
            <a:spLocks noGrp="1"/>
          </p:cNvSpPr>
          <p:nvPr>
            <p:ph idx="1"/>
          </p:nvPr>
        </p:nvSpPr>
        <p:spPr>
          <a:xfrm>
            <a:off x="0" y="842211"/>
            <a:ext cx="12191999" cy="5702968"/>
          </a:xfrm>
          <a:noFill/>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INCLUSIONS &amp; EXCLUSIONS (Article 8 Adjustments)</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lvl="0" indent="0" algn="just">
              <a:buNone/>
            </a:pPr>
            <a:r>
              <a:rPr lang="en-US" dirty="0">
                <a:latin typeface="Times New Roman" panose="02020603050405020304" pitchFamily="18" charset="0"/>
                <a:cs typeface="Times New Roman" panose="02020603050405020304" pitchFamily="18" charset="0"/>
              </a:rPr>
              <a:t>In determining the customs value under the provisions of Article 1, there shall be added to the price actually paid or payable for the imported goods:</a:t>
            </a:r>
          </a:p>
          <a:p>
            <a:pPr marL="0" indent="0" algn="just">
              <a:buNone/>
            </a:pPr>
            <a:r>
              <a:rPr lang="en-US" dirty="0">
                <a:latin typeface="Times New Roman" panose="02020603050405020304" pitchFamily="18" charset="0"/>
                <a:cs typeface="Times New Roman" panose="02020603050405020304" pitchFamily="18" charset="0"/>
              </a:rPr>
              <a:t>(a)  the following, to the extent that they are incurred by the buyer but are not included in the price actually paid or payable for the goods:</a:t>
            </a:r>
          </a:p>
          <a:p>
            <a:pPr marL="0" lvl="0" indent="0" algn="just">
              <a:buNone/>
            </a:pPr>
            <a:r>
              <a:rPr lang="en-US" dirty="0">
                <a:latin typeface="Times New Roman" panose="02020603050405020304" pitchFamily="18" charset="0"/>
                <a:cs typeface="Times New Roman" panose="02020603050405020304" pitchFamily="18" charset="0"/>
              </a:rPr>
              <a:t> commissions and brokerage, except buying commissions;</a:t>
            </a:r>
          </a:p>
          <a:p>
            <a:pPr marL="0" lvl="0" indent="0" algn="just">
              <a:buNone/>
            </a:pPr>
            <a:r>
              <a:rPr lang="en-US" dirty="0">
                <a:latin typeface="Times New Roman" panose="02020603050405020304" pitchFamily="18" charset="0"/>
                <a:cs typeface="Times New Roman" panose="02020603050405020304" pitchFamily="18" charset="0"/>
              </a:rPr>
              <a:t>the cost of containers which are treated as being one for customs purposes with the goods in question;</a:t>
            </a:r>
          </a:p>
          <a:p>
            <a:pPr marL="0" lvl="0" indent="0" algn="just">
              <a:buNone/>
            </a:pPr>
            <a:r>
              <a:rPr lang="en-US" dirty="0">
                <a:latin typeface="Times New Roman" panose="02020603050405020304" pitchFamily="18" charset="0"/>
                <a:cs typeface="Times New Roman" panose="02020603050405020304" pitchFamily="18" charset="0"/>
              </a:rPr>
              <a:t>(ii)    tools, dies, molds and similar items used in the production of the imported goods;</a:t>
            </a:r>
          </a:p>
          <a:p>
            <a:pPr marL="0" lvl="0" indent="0" algn="just">
              <a:buNone/>
            </a:pPr>
            <a:r>
              <a:rPr lang="en-US" dirty="0">
                <a:latin typeface="Times New Roman" panose="02020603050405020304" pitchFamily="18" charset="0"/>
                <a:cs typeface="Times New Roman" panose="02020603050405020304" pitchFamily="18" charset="0"/>
              </a:rPr>
              <a:t>(iii)   materials consumed in the production of the imported goods</a:t>
            </a:r>
            <a:endParaRPr lang="en-US" sz="3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610408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477085"/>
          </a:xfrm>
        </p:spPr>
        <p:txBody>
          <a:bodyPr>
            <a:normAutofit fontScale="90000"/>
          </a:bodyPr>
          <a:lstStyle/>
          <a:p>
            <a:pPr algn="ctr"/>
            <a:r>
              <a:rPr lang="en-US" sz="3600" b="1" dirty="0">
                <a:solidFill>
                  <a:srgbClr val="C00000"/>
                </a:solidFill>
                <a:latin typeface="Times New Roman" panose="02020603050405020304" pitchFamily="18" charset="0"/>
                <a:cs typeface="Times New Roman" panose="02020603050405020304" pitchFamily="18" charset="0"/>
              </a:rPr>
              <a:t>TRANSACTION VALUE – Article 1 CONT’D</a:t>
            </a:r>
            <a:endParaRPr lang="en-US" sz="3600" b="1" dirty="0">
              <a:solidFill>
                <a:srgbClr val="C00000"/>
              </a:solidFill>
            </a:endParaRPr>
          </a:p>
        </p:txBody>
      </p:sp>
      <p:sp>
        <p:nvSpPr>
          <p:cNvPr id="3" name="Content Placeholder 2"/>
          <p:cNvSpPr>
            <a:spLocks noGrp="1"/>
          </p:cNvSpPr>
          <p:nvPr>
            <p:ph idx="1"/>
          </p:nvPr>
        </p:nvSpPr>
        <p:spPr>
          <a:xfrm>
            <a:off x="0" y="842211"/>
            <a:ext cx="12191999" cy="5702968"/>
          </a:xfrm>
          <a:noFill/>
        </p:spPr>
        <p:txBody>
          <a:bodyPr>
            <a:normAutofit fontScale="92500"/>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INCLUSIONS &amp; EXCLUSIONS (Article 8 Adjustments)</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lvl="0" indent="0" algn="just">
              <a:buNone/>
            </a:pPr>
            <a:r>
              <a:rPr lang="en-US" dirty="0">
                <a:latin typeface="Times New Roman" panose="02020603050405020304" pitchFamily="18" charset="0"/>
                <a:cs typeface="Times New Roman" panose="02020603050405020304" pitchFamily="18" charset="0"/>
              </a:rPr>
              <a:t>(iii) Cost of packing whether for labor or materials</a:t>
            </a:r>
          </a:p>
          <a:p>
            <a:pPr marL="0" lvl="0" indent="0" algn="just">
              <a:buNone/>
            </a:pPr>
            <a:r>
              <a:rPr lang="en-US" dirty="0">
                <a:latin typeface="Times New Roman" panose="02020603050405020304" pitchFamily="18" charset="0"/>
                <a:cs typeface="Times New Roman" panose="02020603050405020304" pitchFamily="18" charset="0"/>
              </a:rPr>
              <a:t>(b)    the value, apportioned as appropriate, of the following goods and services where supplied directly or indirectly by the buyer free of charge or at reduced cost for use in connection with the production and sale for export of the imported goods, to the extent that such value has not been included in the price actually paid or payable: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lvl="0" indent="0" algn="just">
              <a:buNone/>
            </a:pPr>
            <a:r>
              <a:rPr lang="en-US" dirty="0">
                <a:latin typeface="Times New Roman" panose="02020603050405020304" pitchFamily="18" charset="0"/>
                <a:cs typeface="Times New Roman" panose="02020603050405020304" pitchFamily="18" charset="0"/>
              </a:rPr>
              <a:t>(i)   materials, components, parts and similar items incorporated in the imported goods;</a:t>
            </a:r>
          </a:p>
          <a:p>
            <a:pPr marL="514350" lvl="0" indent="-514350" algn="just">
              <a:buAutoNum type="romanLcParenBoth" startAt="2"/>
            </a:pPr>
            <a:r>
              <a:rPr lang="en-US" dirty="0">
                <a:latin typeface="Times New Roman" panose="02020603050405020304" pitchFamily="18" charset="0"/>
                <a:cs typeface="Times New Roman" panose="02020603050405020304" pitchFamily="18" charset="0"/>
              </a:rPr>
              <a:t>tools, dies, molds and similar items used in the production of the imported goods;</a:t>
            </a:r>
          </a:p>
          <a:p>
            <a:pPr marL="514350" lvl="0" indent="-514350" algn="just">
              <a:buAutoNum type="romanLcParenBoth" startAt="2"/>
            </a:pPr>
            <a:r>
              <a:rPr lang="en-US" dirty="0">
                <a:latin typeface="Times New Roman" panose="02020603050405020304" pitchFamily="18" charset="0"/>
                <a:cs typeface="Times New Roman" panose="02020603050405020304" pitchFamily="18" charset="0"/>
              </a:rPr>
              <a:t>Materials consumed in the production of the imported;</a:t>
            </a:r>
          </a:p>
          <a:p>
            <a:pPr marL="514350" lvl="0" indent="-514350" algn="just">
              <a:buAutoNum type="romanLcParenBoth" startAt="2"/>
            </a:pPr>
            <a:r>
              <a:rPr lang="en-US" dirty="0">
                <a:latin typeface="Times New Roman" panose="02020603050405020304" pitchFamily="18" charset="0"/>
                <a:cs typeface="Times New Roman" panose="02020603050405020304" pitchFamily="18" charset="0"/>
              </a:rPr>
              <a:t>Engineering development, artwork, design work, plans and sketches undertaken elsewhere than in the country of importation and necessary for the production of the imported goods</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3553959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477085"/>
          </a:xfrm>
        </p:spPr>
        <p:txBody>
          <a:bodyPr>
            <a:normAutofit fontScale="90000"/>
          </a:bodyPr>
          <a:lstStyle/>
          <a:p>
            <a:pPr algn="ctr"/>
            <a:r>
              <a:rPr lang="en-US" sz="3600" b="1" dirty="0">
                <a:solidFill>
                  <a:srgbClr val="C00000"/>
                </a:solidFill>
                <a:latin typeface="Times New Roman" panose="02020603050405020304" pitchFamily="18" charset="0"/>
                <a:cs typeface="Times New Roman" panose="02020603050405020304" pitchFamily="18" charset="0"/>
              </a:rPr>
              <a:t>TRANSACTION VALUE – Article 1 CONT’D</a:t>
            </a:r>
            <a:endParaRPr lang="en-US" sz="3600" b="1" dirty="0">
              <a:solidFill>
                <a:srgbClr val="C00000"/>
              </a:solidFill>
            </a:endParaRPr>
          </a:p>
        </p:txBody>
      </p:sp>
      <p:sp>
        <p:nvSpPr>
          <p:cNvPr id="3" name="Content Placeholder 2"/>
          <p:cNvSpPr>
            <a:spLocks noGrp="1"/>
          </p:cNvSpPr>
          <p:nvPr>
            <p:ph idx="1"/>
          </p:nvPr>
        </p:nvSpPr>
        <p:spPr>
          <a:xfrm>
            <a:off x="0" y="842211"/>
            <a:ext cx="12191999" cy="5702968"/>
          </a:xfrm>
          <a:noFill/>
        </p:spPr>
        <p:txBody>
          <a:bodyPr>
            <a:normAutofit/>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INCLUSIONS &amp;EXCLUSIONS (Article 8 Adjustments)</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lnSpc>
                <a:spcPct val="100000"/>
              </a:lnSpc>
              <a:buNone/>
            </a:pPr>
            <a:r>
              <a:rPr lang="en-US" dirty="0">
                <a:latin typeface="Times New Roman" panose="02020603050405020304" pitchFamily="18" charset="0"/>
                <a:cs typeface="Times New Roman" panose="02020603050405020304" pitchFamily="18" charset="0"/>
              </a:rPr>
              <a:t>(c) license fees related to the goods being valued that the buyer must pay, either directly or indirectly, as a condition of sale of the goods being valued, to the extent that such royalties and fees are not included in the price actually paid or payable;</a:t>
            </a:r>
          </a:p>
          <a:p>
            <a:pPr marL="0" indent="0" algn="just">
              <a:lnSpc>
                <a:spcPct val="100000"/>
              </a:lnSpc>
              <a:buNone/>
            </a:pPr>
            <a:r>
              <a:rPr lang="en-US" dirty="0">
                <a:latin typeface="Times New Roman" panose="02020603050405020304" pitchFamily="18" charset="0"/>
                <a:cs typeface="Times New Roman" panose="02020603050405020304" pitchFamily="18" charset="0"/>
              </a:rPr>
              <a:t>(d)    the value of any part of the proceeds of any subsequent resale, disposal or use of the imported goods that accrues directly or indirectly to the seller.</a:t>
            </a:r>
          </a:p>
          <a:p>
            <a:pPr marL="0" indent="0" algn="just">
              <a:lnSpc>
                <a:spcPct val="100000"/>
              </a:lnSpc>
              <a:buNone/>
            </a:pPr>
            <a:r>
              <a:rPr lang="en-US" dirty="0">
                <a:latin typeface="Times New Roman" panose="02020603050405020304" pitchFamily="18" charset="0"/>
                <a:cs typeface="Times New Roman" panose="02020603050405020304" pitchFamily="18" charset="0"/>
              </a:rPr>
              <a:t>2.    In framing its legislation, each Member shall provide for the inclusion in or the exclusion from the customs value, in whole or in part, of the following:</a:t>
            </a:r>
          </a:p>
          <a:p>
            <a:pPr marL="0" indent="0" algn="just">
              <a:lnSpc>
                <a:spcPct val="100000"/>
              </a:lnSpc>
              <a:buNone/>
            </a:pPr>
            <a:r>
              <a:rPr lang="en-US" dirty="0">
                <a:latin typeface="Times New Roman" panose="02020603050405020304" pitchFamily="18" charset="0"/>
                <a:cs typeface="Times New Roman" panose="02020603050405020304" pitchFamily="18" charset="0"/>
              </a:rPr>
              <a:t>(a)    the cost of transport of the imported goods to the port or place of importation;</a:t>
            </a:r>
            <a:endParaRPr lang="en-US" dirty="0"/>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3182576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477085"/>
          </a:xfrm>
        </p:spPr>
        <p:txBody>
          <a:bodyPr>
            <a:normAutofit fontScale="90000"/>
          </a:bodyPr>
          <a:lstStyle/>
          <a:p>
            <a:pPr algn="ctr"/>
            <a:r>
              <a:rPr lang="en-US" sz="3600" b="1" dirty="0">
                <a:solidFill>
                  <a:srgbClr val="C00000"/>
                </a:solidFill>
                <a:latin typeface="Times New Roman" panose="02020603050405020304" pitchFamily="18" charset="0"/>
                <a:cs typeface="Times New Roman" panose="02020603050405020304" pitchFamily="18" charset="0"/>
              </a:rPr>
              <a:t>TRANSACTION VALUE – Article 1 CONT’D</a:t>
            </a:r>
            <a:endParaRPr lang="en-US" sz="3600" b="1" dirty="0">
              <a:solidFill>
                <a:srgbClr val="C00000"/>
              </a:solidFill>
            </a:endParaRPr>
          </a:p>
        </p:txBody>
      </p:sp>
      <p:sp>
        <p:nvSpPr>
          <p:cNvPr id="3" name="Content Placeholder 2"/>
          <p:cNvSpPr>
            <a:spLocks noGrp="1"/>
          </p:cNvSpPr>
          <p:nvPr>
            <p:ph idx="1"/>
          </p:nvPr>
        </p:nvSpPr>
        <p:spPr>
          <a:xfrm>
            <a:off x="0" y="842211"/>
            <a:ext cx="12191999" cy="5702968"/>
          </a:xfrm>
          <a:noFill/>
        </p:spPr>
        <p:txBody>
          <a:bodyPr>
            <a:normAutofit lnSpcReduction="10000"/>
          </a:bodyPr>
          <a:lstStyle/>
          <a:p>
            <a:pPr marL="0" indent="0" algn="just">
              <a:lnSpc>
                <a:spcPct val="150000"/>
              </a:lnSpc>
              <a:buNone/>
            </a:pPr>
            <a:r>
              <a:rPr lang="en-US" b="1" dirty="0">
                <a:solidFill>
                  <a:srgbClr val="FF0000"/>
                </a:solidFill>
                <a:latin typeface="Times New Roman" panose="02020603050405020304" pitchFamily="18" charset="0"/>
                <a:cs typeface="Times New Roman" panose="02020603050405020304" pitchFamily="18" charset="0"/>
              </a:rPr>
              <a:t>INCLUSIONS &amp;EXCLUSIONS (Article 8 Adjustment)</a:t>
            </a:r>
            <a:r>
              <a:rPr lang="en-US" b="1"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lgn="just">
              <a:lnSpc>
                <a:spcPct val="150000"/>
              </a:lnSpc>
              <a:buNone/>
            </a:pPr>
            <a:r>
              <a:rPr lang="en-US" dirty="0">
                <a:latin typeface="Times New Roman" panose="02020603050405020304" pitchFamily="18" charset="0"/>
                <a:cs typeface="Times New Roman" panose="02020603050405020304" pitchFamily="18" charset="0"/>
              </a:rPr>
              <a:t>(b) loading, unloading and handling charges associated with the transport of the imported goods to the port or place of importation;  and</a:t>
            </a:r>
          </a:p>
          <a:p>
            <a:pPr marL="0" indent="0" algn="just">
              <a:lnSpc>
                <a:spcPct val="150000"/>
              </a:lnSpc>
              <a:buNone/>
            </a:pPr>
            <a:r>
              <a:rPr lang="en-US" dirty="0">
                <a:latin typeface="Times New Roman" panose="02020603050405020304" pitchFamily="18" charset="0"/>
                <a:cs typeface="Times New Roman" panose="02020603050405020304" pitchFamily="18" charset="0"/>
              </a:rPr>
              <a:t>(c)    the cost of insurance.</a:t>
            </a:r>
            <a:endParaRPr lang="en-US" dirty="0"/>
          </a:p>
          <a:p>
            <a:pPr marL="0" indent="0" algn="just">
              <a:lnSpc>
                <a:spcPct val="150000"/>
              </a:lnSpc>
              <a:buNone/>
            </a:pPr>
            <a:r>
              <a:rPr lang="en-US" dirty="0"/>
              <a:t>3.   </a:t>
            </a:r>
            <a:r>
              <a:rPr lang="en-US" dirty="0">
                <a:latin typeface="Times New Roman" panose="02020603050405020304" pitchFamily="18" charset="0"/>
                <a:cs typeface="Times New Roman" panose="02020603050405020304" pitchFamily="18" charset="0"/>
              </a:rPr>
              <a:t> Additions to the price actually paid or payable shall be made under this Article only on the basis of objective and quantifiable data.</a:t>
            </a:r>
          </a:p>
          <a:p>
            <a:pPr marL="0" indent="0" algn="just">
              <a:lnSpc>
                <a:spcPct val="150000"/>
              </a:lnSpc>
              <a:buNone/>
            </a:pPr>
            <a:r>
              <a:rPr lang="en-US" dirty="0">
                <a:latin typeface="Times New Roman" panose="02020603050405020304" pitchFamily="18" charset="0"/>
                <a:cs typeface="Times New Roman" panose="02020603050405020304" pitchFamily="18" charset="0"/>
              </a:rPr>
              <a:t>4.    No additions shall be made to the price actually paid or payable in determining the customs value except as provided in Article 8.  </a:t>
            </a:r>
          </a:p>
          <a:p>
            <a:pPr marL="0" indent="0">
              <a:buNone/>
            </a:pPr>
            <a:endParaRPr lang="en-US" dirty="0"/>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5150282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 y="365126"/>
            <a:ext cx="11718758" cy="693653"/>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RELATED PARTIES</a:t>
            </a:r>
            <a:endParaRPr lang="en-US" sz="3600" dirty="0">
              <a:solidFill>
                <a:srgbClr val="C00000"/>
              </a:solidFill>
            </a:endParaRPr>
          </a:p>
        </p:txBody>
      </p:sp>
      <p:sp>
        <p:nvSpPr>
          <p:cNvPr id="3" name="Content Placeholder 2"/>
          <p:cNvSpPr>
            <a:spLocks noGrp="1"/>
          </p:cNvSpPr>
          <p:nvPr>
            <p:ph idx="1"/>
          </p:nvPr>
        </p:nvSpPr>
        <p:spPr>
          <a:xfrm>
            <a:off x="216567" y="1203158"/>
            <a:ext cx="11975433" cy="5171884"/>
          </a:xfrm>
          <a:noFill/>
        </p:spPr>
        <p:txBody>
          <a:bodyPr>
            <a:normAutofit lnSpcReduction="10000"/>
          </a:bodyPr>
          <a:lstStyle/>
          <a:p>
            <a:pPr marL="0" indent="0" algn="just">
              <a:buNone/>
            </a:pPr>
            <a:r>
              <a:rPr lang="en-US" sz="3200" dirty="0">
                <a:latin typeface="Times New Roman" panose="02020603050405020304" pitchFamily="18" charset="0"/>
                <a:cs typeface="Times New Roman" panose="02020603050405020304" pitchFamily="18" charset="0"/>
              </a:rPr>
              <a:t>The buyer or seller are not </a:t>
            </a:r>
            <a:r>
              <a:rPr lang="en-US" sz="3200">
                <a:latin typeface="Times New Roman" panose="02020603050405020304" pitchFamily="18" charset="0"/>
                <a:cs typeface="Times New Roman" panose="02020603050405020304" pitchFamily="18" charset="0"/>
              </a:rPr>
              <a:t>related</a:t>
            </a:r>
            <a:r>
              <a:rPr lang="en-US" sz="2400">
                <a:latin typeface="Times New Roman" panose="02020603050405020304" pitchFamily="18" charset="0"/>
                <a:cs typeface="Times New Roman" panose="02020603050405020304" pitchFamily="18" charset="0"/>
              </a:rPr>
              <a:t> </a:t>
            </a:r>
          </a:p>
          <a:p>
            <a:pPr marL="0" indent="0" algn="just">
              <a:buNone/>
            </a:pPr>
            <a:r>
              <a:rPr lang="en-US" sz="3200">
                <a:latin typeface="Times New Roman" panose="02020603050405020304" pitchFamily="18" charset="0"/>
                <a:cs typeface="Times New Roman" panose="02020603050405020304" pitchFamily="18" charset="0"/>
              </a:rPr>
              <a:t>Or</a:t>
            </a:r>
            <a:r>
              <a:rPr lang="en-US" sz="240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lgn="just">
              <a:buNone/>
            </a:pPr>
            <a:r>
              <a:rPr lang="en-US" sz="3200" dirty="0">
                <a:latin typeface="Times New Roman" panose="02020603050405020304" pitchFamily="18" charset="0"/>
                <a:cs typeface="Times New Roman" panose="02020603050405020304" pitchFamily="18" charset="0"/>
              </a:rPr>
              <a:t>If they are , the relationship  does not influence the price paid or payable</a:t>
            </a:r>
            <a:r>
              <a:rPr lang="en-US" sz="2400" dirty="0">
                <a:latin typeface="Times New Roman" panose="02020603050405020304" pitchFamily="18" charset="0"/>
                <a:cs typeface="Times New Roman" panose="02020603050405020304" pitchFamily="18" charset="0"/>
              </a:rPr>
              <a:t> </a:t>
            </a:r>
          </a:p>
          <a:p>
            <a:pPr marL="0" indent="0" algn="just">
              <a:buNone/>
            </a:pPr>
            <a:r>
              <a:rPr lang="en-US" sz="3200" dirty="0">
                <a:latin typeface="Times New Roman" panose="02020603050405020304" pitchFamily="18" charset="0"/>
                <a:cs typeface="Times New Roman" panose="02020603050405020304" pitchFamily="18" charset="0"/>
              </a:rPr>
              <a:t>For the purposes of this Agreement, persons shall be deemed to be related only if –</a:t>
            </a:r>
          </a:p>
          <a:p>
            <a:pPr marL="342900" indent="-342900"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they are officers or directors of one another’s businesses</a:t>
            </a:r>
          </a:p>
          <a:p>
            <a:pPr marL="342900" indent="-342900"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they are legally recognized partners in business</a:t>
            </a:r>
          </a:p>
          <a:p>
            <a:pPr marL="342900" indent="-342900"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they are employer and employee</a:t>
            </a:r>
          </a:p>
          <a:p>
            <a:pPr marL="342900" indent="-342900"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together they directly or indirectly control a third person</a:t>
            </a:r>
          </a:p>
          <a:p>
            <a:pPr marL="342900" indent="-342900"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They are members of the same family</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12193058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 y="365126"/>
            <a:ext cx="11718758" cy="693653"/>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RELATED PARTIES CONT’D</a:t>
            </a:r>
            <a:endParaRPr lang="en-US" sz="3600" dirty="0">
              <a:solidFill>
                <a:srgbClr val="C00000"/>
              </a:solidFill>
            </a:endParaRPr>
          </a:p>
        </p:txBody>
      </p:sp>
      <p:sp>
        <p:nvSpPr>
          <p:cNvPr id="3" name="Content Placeholder 2"/>
          <p:cNvSpPr>
            <a:spLocks noGrp="1"/>
          </p:cNvSpPr>
          <p:nvPr>
            <p:ph idx="1"/>
          </p:nvPr>
        </p:nvSpPr>
        <p:spPr>
          <a:xfrm>
            <a:off x="1" y="1203158"/>
            <a:ext cx="12192000" cy="5171884"/>
          </a:xfrm>
          <a:noFill/>
        </p:spPr>
        <p:txBody>
          <a:bodyPr>
            <a:normAutofit/>
          </a:bodyPr>
          <a:lstStyle/>
          <a:p>
            <a:pPr marL="0" indent="0">
              <a:buNone/>
            </a:pPr>
            <a:r>
              <a:rPr lang="en-US" dirty="0">
                <a:latin typeface="Times New Roman" panose="02020603050405020304" pitchFamily="18" charset="0"/>
                <a:cs typeface="Times New Roman" panose="02020603050405020304" pitchFamily="18" charset="0"/>
              </a:rPr>
              <a:t>If the importer maintains the relationship has not affected the declared price then needs to demonstrate that the declared value closely approximates to either –</a:t>
            </a:r>
          </a:p>
          <a:p>
            <a:pPr>
              <a:buFont typeface="Wingdings" panose="05000000000000000000" pitchFamily="2" charset="2"/>
              <a:buChar char="q"/>
            </a:pPr>
            <a:r>
              <a:rPr lang="en-US" b="1" dirty="0">
                <a:solidFill>
                  <a:srgbClr val="FF0000"/>
                </a:solidFill>
                <a:latin typeface="Times New Roman" panose="02020603050405020304" pitchFamily="18" charset="0"/>
                <a:cs typeface="Times New Roman" panose="02020603050405020304" pitchFamily="18" charset="0"/>
              </a:rPr>
              <a:t>TEST 1:</a:t>
            </a:r>
            <a:r>
              <a:rPr lang="en-US" dirty="0">
                <a:latin typeface="Times New Roman" panose="02020603050405020304" pitchFamily="18" charset="0"/>
                <a:cs typeface="Times New Roman" panose="02020603050405020304" pitchFamily="18" charset="0"/>
              </a:rPr>
              <a:t> The transaction value in sales to unrelated buyers of identical or similar goods for export to Country of Import</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b="1" dirty="0">
                <a:solidFill>
                  <a:srgbClr val="FF0000"/>
                </a:solidFill>
                <a:latin typeface="Times New Roman" panose="02020603050405020304" pitchFamily="18" charset="0"/>
                <a:cs typeface="Times New Roman" panose="02020603050405020304" pitchFamily="18" charset="0"/>
              </a:rPr>
              <a:t>TEST 2:</a:t>
            </a:r>
            <a:r>
              <a:rPr lang="en-US" dirty="0">
                <a:latin typeface="Times New Roman" panose="02020603050405020304" pitchFamily="18" charset="0"/>
                <a:cs typeface="Times New Roman" panose="02020603050405020304" pitchFamily="18" charset="0"/>
              </a:rPr>
              <a:t> The customs value of identical or similar goods as determined under the provisions of Article 5 (deductive value)</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b="1" dirty="0">
                <a:solidFill>
                  <a:srgbClr val="FF0000"/>
                </a:solidFill>
                <a:latin typeface="Times New Roman" panose="02020603050405020304" pitchFamily="18" charset="0"/>
                <a:cs typeface="Times New Roman" panose="02020603050405020304" pitchFamily="18" charset="0"/>
              </a:rPr>
              <a:t>TEST 3:</a:t>
            </a:r>
            <a:r>
              <a:rPr lang="en-US" dirty="0">
                <a:latin typeface="Times New Roman" panose="02020603050405020304" pitchFamily="18" charset="0"/>
                <a:cs typeface="Times New Roman" panose="02020603050405020304" pitchFamily="18" charset="0"/>
              </a:rPr>
              <a:t> The customs value of identical or similar goods as determined under the provisions of Article 6 (computed value)</a:t>
            </a:r>
            <a:endParaRPr lang="en-US" dirty="0"/>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3693799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442" y="365126"/>
            <a:ext cx="11718758" cy="693653"/>
          </a:xfrm>
        </p:spPr>
        <p:txBody>
          <a:bodyPr>
            <a:normAutofit/>
          </a:bodyPr>
          <a:lstStyle/>
          <a:p>
            <a:pPr algn="ctr"/>
            <a:r>
              <a:rPr lang="en-US" sz="3600" b="1" dirty="0">
                <a:solidFill>
                  <a:srgbClr val="C00000"/>
                </a:solidFill>
                <a:latin typeface="Times New Roman" panose="02020603050405020304" pitchFamily="18" charset="0"/>
                <a:cs typeface="Times New Roman" panose="02020603050405020304" pitchFamily="18" charset="0"/>
              </a:rPr>
              <a:t>RELATED PARTIES–RULES </a:t>
            </a:r>
            <a:endParaRPr lang="en-US" sz="3600" dirty="0">
              <a:solidFill>
                <a:srgbClr val="C00000"/>
              </a:solidFill>
            </a:endParaRPr>
          </a:p>
        </p:txBody>
      </p:sp>
      <p:sp>
        <p:nvSpPr>
          <p:cNvPr id="3" name="Content Placeholder 2"/>
          <p:cNvSpPr>
            <a:spLocks noGrp="1"/>
          </p:cNvSpPr>
          <p:nvPr>
            <p:ph idx="1"/>
          </p:nvPr>
        </p:nvSpPr>
        <p:spPr>
          <a:xfrm>
            <a:off x="1" y="1203158"/>
            <a:ext cx="12192000" cy="5366084"/>
          </a:xfrm>
          <a:noFill/>
        </p:spPr>
        <p:txBody>
          <a:bodyPr>
            <a:normAutofit/>
          </a:bodyPr>
          <a:lstStyle/>
          <a:p>
            <a:pPr marL="0" indent="0" algn="just">
              <a:buNone/>
            </a:pPr>
            <a:r>
              <a:rPr lang="en-US" sz="3200" dirty="0">
                <a:latin typeface="Times New Roman" panose="02020603050405020304" pitchFamily="18" charset="0"/>
                <a:cs typeface="Times New Roman" panose="02020603050405020304" pitchFamily="18" charset="0"/>
              </a:rPr>
              <a:t>Transaction value shall be used in cases of sales between related parties if the price is “acceptable”</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2. The fact that the buyer and seller are related is not, by itself, a reason to refuse to accept the declared price. customs must have some other reason (s) to doubt that the price is acceptable</a:t>
            </a:r>
            <a:br>
              <a:rPr lang="en-US" sz="3200" dirty="0">
                <a:latin typeface="Times New Roman" panose="02020603050405020304" pitchFamily="18" charset="0"/>
                <a:cs typeface="Times New Roman" panose="02020603050405020304" pitchFamily="18" charset="0"/>
              </a:rPr>
            </a:br>
            <a:br>
              <a:rPr lang="en-US" sz="32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3. A related party price should be accepted if either (i) the circumstances surrounding the sale demonstrate that the relationship did not influence the price or (ii) the price “closely approximates” a “test value”</a:t>
            </a:r>
            <a:br>
              <a:rPr lang="en-US" sz="3200" dirty="0"/>
            </a:br>
            <a:endParaRPr lang="en-US" sz="3200" dirty="0"/>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3591470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RELATED PARTIES – Process</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12192000" cy="5262563"/>
          </a:xfrm>
          <a:noFill/>
        </p:spPr>
        <p:txBody>
          <a:bodyPr>
            <a:normAutofit/>
          </a:bodyPr>
          <a:lstStyle/>
          <a:p>
            <a:pPr marL="0" indent="0" algn="just">
              <a:lnSpc>
                <a:spcPct val="150000"/>
              </a:lnSpc>
              <a:buNone/>
            </a:pPr>
            <a:r>
              <a:rPr lang="en-US" sz="2400" dirty="0">
                <a:latin typeface="Times New Roman" panose="02020603050405020304" pitchFamily="18" charset="0"/>
                <a:cs typeface="Times New Roman" panose="02020603050405020304" pitchFamily="18" charset="0"/>
              </a:rPr>
              <a:t>1</a:t>
            </a:r>
            <a:r>
              <a:rPr lang="en-US" dirty="0">
                <a:latin typeface="Times New Roman" panose="02020603050405020304" pitchFamily="18" charset="0"/>
                <a:cs typeface="Times New Roman" panose="02020603050405020304" pitchFamily="18" charset="0"/>
              </a:rPr>
              <a:t>. if customs has doubts that a price between a related buyer and seller was affected by the relationship, customs must communicate those grounds to the importer.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if the importer so requests, customs must provide this communication in writing.</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3. the importer must be given reasonable opportunity to respond</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4. customs determines, based on the information presented by the importer and other available evidence, whether the declared price is acceptable.</a:t>
            </a:r>
            <a:br>
              <a:rPr lang="en-US" dirty="0">
                <a:latin typeface="Times New Roman" panose="02020603050405020304" pitchFamily="18" charset="0"/>
                <a:cs typeface="Times New Roman" panose="02020603050405020304" pitchFamily="18" charset="0"/>
              </a:rPr>
            </a:br>
            <a:endParaRPr lang="en-US" dirty="0">
              <a:latin typeface="Times New Roman" pitchFamily="18" charset="0"/>
              <a:cs typeface="Times New Roman" pitchFamily="18" charset="0"/>
            </a:endParaRP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9</a:t>
            </a:r>
          </a:p>
        </p:txBody>
      </p:sp>
    </p:spTree>
    <p:extLst>
      <p:ext uri="{BB962C8B-B14F-4D97-AF65-F5344CB8AC3E}">
        <p14:creationId xmlns:p14="http://schemas.microsoft.com/office/powerpoint/2010/main" val="10578959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669590"/>
          </a:xfrm>
        </p:spPr>
        <p:txBody>
          <a:bodyPr>
            <a:norm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ARTICLE 8 ADDITIONS-TV</a:t>
            </a:r>
          </a:p>
        </p:txBody>
      </p:sp>
      <p:sp>
        <p:nvSpPr>
          <p:cNvPr id="3" name="Content Placeholder 2"/>
          <p:cNvSpPr>
            <a:spLocks noGrp="1"/>
          </p:cNvSpPr>
          <p:nvPr>
            <p:ph idx="1"/>
          </p:nvPr>
        </p:nvSpPr>
        <p:spPr>
          <a:xfrm>
            <a:off x="-1" y="1203158"/>
            <a:ext cx="11959389" cy="5171884"/>
          </a:xfrm>
          <a:noFill/>
        </p:spPr>
        <p:txBody>
          <a:bodyPr>
            <a:noAutofit/>
          </a:bodyPr>
          <a:lstStyle/>
          <a:p>
            <a:pPr marL="0" indent="0">
              <a:lnSpc>
                <a:spcPct val="100000"/>
              </a:lnSpc>
              <a:buNone/>
            </a:pPr>
            <a:r>
              <a:rPr lang="en-US" dirty="0">
                <a:latin typeface="Times New Roman" panose="02020603050405020304" pitchFamily="18" charset="0"/>
                <a:cs typeface="Times New Roman" panose="02020603050405020304" pitchFamily="18" charset="0"/>
              </a:rPr>
              <a:t>Article 8 of the WTO agreement contains a list of costs and fees that must be added to the price paid or payable for the goods, if not already included in that price. they are: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a:p>
            <a:pPr marL="0" indent="0">
              <a:lnSpc>
                <a:spcPct val="100000"/>
              </a:lnSpc>
              <a:buNone/>
            </a:pPr>
            <a:r>
              <a:rPr lang="en-US" dirty="0">
                <a:solidFill>
                  <a:srgbClr val="FF0000"/>
                </a:solidFill>
                <a:latin typeface="Times New Roman" panose="02020603050405020304" pitchFamily="18" charset="0"/>
                <a:cs typeface="Times New Roman" panose="02020603050405020304" pitchFamily="18" charset="0"/>
              </a:rPr>
              <a:t>International Freight Costs &amp; Charges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 international freight costs to be added in the customs value are: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 cost of transport of the imported goods to the port or place of importation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loading, unloading and handling charges associated with the transport of the imported goods to the port or place of importation, and the cost of insurance</a:t>
            </a:r>
            <a:br>
              <a:rPr lang="en-US" dirty="0">
                <a:latin typeface="Times New Roman" panose="02020603050405020304" pitchFamily="18" charset="0"/>
                <a:cs typeface="Times New Roman" panose="02020603050405020304" pitchFamily="18" charset="0"/>
              </a:rPr>
            </a:br>
            <a:r>
              <a:rPr lang="en-US" dirty="0">
                <a:latin typeface="Times New Roman" pitchFamily="18" charset="0"/>
                <a:cs typeface="Times New Roman" pitchFamily="18" charset="0"/>
              </a:rPr>
              <a:t>     </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11</a:t>
            </a:r>
          </a:p>
        </p:txBody>
      </p:sp>
    </p:spTree>
    <p:extLst>
      <p:ext uri="{BB962C8B-B14F-4D97-AF65-F5344CB8AC3E}">
        <p14:creationId xmlns:p14="http://schemas.microsoft.com/office/powerpoint/2010/main" val="3325756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87365"/>
            <a:ext cx="12192000" cy="4035973"/>
          </a:xfrm>
        </p:spPr>
        <p:txBody>
          <a:bodyPr/>
          <a:lstStyle/>
          <a:p>
            <a:pPr algn="ctr"/>
            <a:r>
              <a:rPr lang="en-US" sz="11500" b="1" dirty="0">
                <a:ln w="12700">
                  <a:solidFill>
                    <a:schemeClr val="tx2">
                      <a:satMod val="155000"/>
                    </a:schemeClr>
                  </a:solidFill>
                  <a:prstDash val="solid"/>
                </a:ln>
                <a:solidFill>
                  <a:srgbClr val="FF0000"/>
                </a:solidFill>
                <a:latin typeface="Times New Roman" pitchFamily="18" charset="0"/>
                <a:cs typeface="Times New Roman" pitchFamily="18" charset="0"/>
              </a:rPr>
              <a:t>MODULE-III</a:t>
            </a:r>
            <a:br>
              <a:rPr lang="en-US" b="1" dirty="0">
                <a:ln w="12700">
                  <a:solidFill>
                    <a:schemeClr val="tx2">
                      <a:satMod val="155000"/>
                    </a:schemeClr>
                  </a:solidFill>
                  <a:prstDash val="solid"/>
                </a:ln>
                <a:solidFill>
                  <a:srgbClr val="FF0000"/>
                </a:solidFill>
                <a:latin typeface="Times New Roman" pitchFamily="18" charset="0"/>
                <a:cs typeface="Times New Roman" pitchFamily="18" charset="0"/>
              </a:rPr>
            </a:br>
            <a:r>
              <a:rPr lang="en-US" sz="5400" b="1" dirty="0">
                <a:ln w="12700">
                  <a:solidFill>
                    <a:schemeClr val="tx2">
                      <a:satMod val="155000"/>
                    </a:schemeClr>
                  </a:solidFill>
                  <a:prstDash val="solid"/>
                </a:ln>
                <a:solidFill>
                  <a:srgbClr val="FF0000"/>
                </a:solidFill>
                <a:latin typeface="Times New Roman" pitchFamily="18" charset="0"/>
                <a:cs typeface="Times New Roman" pitchFamily="18" charset="0"/>
              </a:rPr>
              <a:t>VALUATION</a:t>
            </a:r>
            <a:endParaRPr lang="en-US" sz="7200" dirty="0">
              <a:latin typeface="Times New Roman" pitchFamily="18" charset="0"/>
              <a:cs typeface="Times New Roman" pitchFamily="18" charset="0"/>
            </a:endParaRPr>
          </a:p>
        </p:txBody>
      </p:sp>
    </p:spTree>
    <p:extLst>
      <p:ext uri="{BB962C8B-B14F-4D97-AF65-F5344CB8AC3E}">
        <p14:creationId xmlns:p14="http://schemas.microsoft.com/office/powerpoint/2010/main" val="3856240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813970"/>
          </a:xfrm>
        </p:spPr>
        <p:txBody>
          <a:bodyPr>
            <a:noAutofit/>
          </a:bodyPr>
          <a:lstStyle/>
          <a:p>
            <a:pPr algn="ctr"/>
            <a:r>
              <a:rPr lang="en-US" sz="3200" b="1" dirty="0">
                <a:solidFill>
                  <a:srgbClr val="C00000"/>
                </a:solidFill>
              </a:rPr>
              <a:t>ARTICLE 8 ADDITIONS-THE COST OF CONTAINER AND PACKING TO BE ADDED</a:t>
            </a:r>
            <a:endParaRPr lang="en-US" sz="3200" dirty="0">
              <a:solidFill>
                <a:srgbClr val="C00000"/>
              </a:solidFill>
            </a:endParaRPr>
          </a:p>
        </p:txBody>
      </p:sp>
      <p:sp>
        <p:nvSpPr>
          <p:cNvPr id="3" name="Content Placeholder 2"/>
          <p:cNvSpPr>
            <a:spLocks noGrp="1"/>
          </p:cNvSpPr>
          <p:nvPr>
            <p:ph idx="1"/>
          </p:nvPr>
        </p:nvSpPr>
        <p:spPr>
          <a:xfrm>
            <a:off x="0" y="1179096"/>
            <a:ext cx="12192000" cy="5366083"/>
          </a:xfrm>
          <a:noFill/>
        </p:spPr>
        <p:txBody>
          <a:bodyPr>
            <a:normAutofit fontScale="25000" lnSpcReduction="20000"/>
          </a:bodyPr>
          <a:lstStyle/>
          <a:p>
            <a:pPr algn="just">
              <a:lnSpc>
                <a:spcPct val="150000"/>
              </a:lnSpc>
              <a:buNone/>
            </a:pPr>
            <a:r>
              <a:rPr lang="en-US" sz="6500" dirty="0"/>
              <a:t> </a:t>
            </a:r>
            <a:r>
              <a:rPr lang="en-US" sz="11200" dirty="0">
                <a:latin typeface="Times New Roman" panose="02020603050405020304" pitchFamily="18" charset="0"/>
                <a:cs typeface="Times New Roman" panose="02020603050405020304" pitchFamily="18" charset="0"/>
              </a:rPr>
              <a:t>subject to the conditions described below, add the following costs to the price actually paid or payable for the imported goods:</a:t>
            </a: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(i) the cost of containers which are treated as being one for customs purposes with the goods in question, and </a:t>
            </a: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(ii) the cost of packing the goods, whether for labor or materials</a:t>
            </a:r>
          </a:p>
          <a:p>
            <a:pPr>
              <a:lnSpc>
                <a:spcPct val="150000"/>
              </a:lnSpc>
              <a:buNone/>
            </a:pPr>
            <a:r>
              <a:rPr lang="en-US" sz="11200" b="1" dirty="0">
                <a:solidFill>
                  <a:srgbClr val="FF0000"/>
                </a:solidFill>
                <a:latin typeface="Times New Roman" panose="02020603050405020304" pitchFamily="18" charset="0"/>
                <a:cs typeface="Times New Roman" panose="02020603050405020304" pitchFamily="18" charset="0"/>
              </a:rPr>
              <a:t>Condition</a:t>
            </a:r>
            <a:br>
              <a:rPr lang="en-US" sz="11200" dirty="0">
                <a:solidFill>
                  <a:srgbClr val="FFFF00"/>
                </a:solidFill>
                <a:latin typeface="Times New Roman" panose="02020603050405020304" pitchFamily="18" charset="0"/>
                <a:cs typeface="Times New Roman" panose="02020603050405020304" pitchFamily="18" charset="0"/>
              </a:rPr>
            </a:br>
            <a:r>
              <a:rPr lang="en-US" sz="11200" b="1" dirty="0">
                <a:latin typeface="Times New Roman" panose="02020603050405020304" pitchFamily="18" charset="0"/>
                <a:cs typeface="Times New Roman" panose="02020603050405020304" pitchFamily="18" charset="0"/>
              </a:rPr>
              <a:t>DO NOT </a:t>
            </a:r>
            <a:r>
              <a:rPr lang="en-US" sz="11200" dirty="0">
                <a:latin typeface="Times New Roman" panose="02020603050405020304" pitchFamily="18" charset="0"/>
                <a:cs typeface="Times New Roman" panose="02020603050405020304" pitchFamily="18" charset="0"/>
              </a:rPr>
              <a:t>add the cost of container and packing if it is already included in the price of the goods.</a:t>
            </a: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Note: normally, packing charges are included in the price     </a:t>
            </a:r>
          </a:p>
          <a:p>
            <a:pPr marL="0" indent="0">
              <a:buNone/>
            </a:pPr>
            <a:r>
              <a:rPr lang="en-US" sz="5000" dirty="0"/>
              <a:t>     </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12</a:t>
            </a:r>
          </a:p>
        </p:txBody>
      </p:sp>
    </p:spTree>
    <p:extLst>
      <p:ext uri="{BB962C8B-B14F-4D97-AF65-F5344CB8AC3E}">
        <p14:creationId xmlns:p14="http://schemas.microsoft.com/office/powerpoint/2010/main" val="3267423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374144"/>
          </a:xfrm>
        </p:spPr>
        <p:txBody>
          <a:bodyPr>
            <a:no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ARTICLE 8 ADDITIONS CONT’D</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8464"/>
            <a:ext cx="12192000" cy="5606716"/>
          </a:xfrm>
          <a:noFill/>
        </p:spPr>
        <p:txBody>
          <a:bodyPr>
            <a:normAutofit fontScale="25000" lnSpcReduction="20000"/>
          </a:bodyPr>
          <a:lstStyle/>
          <a:p>
            <a:pPr>
              <a:lnSpc>
                <a:spcPct val="120000"/>
              </a:lnSpc>
              <a:buNone/>
            </a:pPr>
            <a:r>
              <a:rPr lang="en-US" sz="11200" dirty="0">
                <a:solidFill>
                  <a:srgbClr val="FF0000"/>
                </a:solidFill>
              </a:rPr>
              <a:t> </a:t>
            </a:r>
            <a:r>
              <a:rPr lang="en-US" sz="11200" dirty="0">
                <a:solidFill>
                  <a:srgbClr val="FF0000"/>
                </a:solidFill>
                <a:latin typeface="Times New Roman" panose="02020603050405020304" pitchFamily="18" charset="0"/>
                <a:cs typeface="Times New Roman" panose="02020603050405020304" pitchFamily="18" charset="0"/>
              </a:rPr>
              <a:t>add the cost only to the extend it was incurred by the buyer</a:t>
            </a: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for example, if a third party or the seller paid the cost of packing, and did not charge the buyer, then the cost would not be added</a:t>
            </a:r>
            <a:br>
              <a:rPr lang="en-US" sz="11200" dirty="0">
                <a:latin typeface="Times New Roman" panose="02020603050405020304" pitchFamily="18" charset="0"/>
                <a:cs typeface="Times New Roman" panose="02020603050405020304" pitchFamily="18" charset="0"/>
              </a:rPr>
            </a:br>
            <a:r>
              <a:rPr lang="en-US" sz="11200" b="1" dirty="0">
                <a:solidFill>
                  <a:srgbClr val="FF0000"/>
                </a:solidFill>
                <a:latin typeface="Times New Roman" panose="02020603050405020304" pitchFamily="18" charset="0"/>
                <a:cs typeface="Times New Roman" panose="02020603050405020304" pitchFamily="18" charset="0"/>
              </a:rPr>
              <a:t>Buyer’s Commission v. Seller’s Commission</a:t>
            </a:r>
            <a:br>
              <a:rPr lang="en-US" sz="11200" b="1" dirty="0">
                <a:solidFill>
                  <a:srgbClr val="FF0000"/>
                </a:solidFill>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A fee or commission that the buyer pays to the seller’s agent or to a middlemen in connection with the purchase of the imported goods to be added to the price of the goods to calculate the transaction value</a:t>
            </a:r>
            <a:br>
              <a:rPr lang="en-US" sz="11200" dirty="0">
                <a:latin typeface="Times New Roman" panose="02020603050405020304" pitchFamily="18" charset="0"/>
                <a:cs typeface="Times New Roman" panose="02020603050405020304" pitchFamily="18" charset="0"/>
              </a:rPr>
            </a:b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However, if the buyer pays the fee or commission to his own agent – a buyer’s agent – then the fee or commission is not included in the customs value.     </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12</a:t>
            </a:r>
          </a:p>
        </p:txBody>
      </p:sp>
    </p:spTree>
    <p:extLst>
      <p:ext uri="{BB962C8B-B14F-4D97-AF65-F5344CB8AC3E}">
        <p14:creationId xmlns:p14="http://schemas.microsoft.com/office/powerpoint/2010/main" val="15467653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374144"/>
          </a:xfrm>
        </p:spPr>
        <p:txBody>
          <a:bodyPr>
            <a:no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ARTICLE 8 ADDITIONS CONT’D</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8464"/>
            <a:ext cx="12192000" cy="5606716"/>
          </a:xfrm>
          <a:noFill/>
        </p:spPr>
        <p:txBody>
          <a:bodyPr>
            <a:normAutofit fontScale="25000" lnSpcReduction="20000"/>
          </a:bodyPr>
          <a:lstStyle/>
          <a:p>
            <a:pPr>
              <a:lnSpc>
                <a:spcPct val="120000"/>
              </a:lnSpc>
              <a:buNone/>
            </a:pPr>
            <a:r>
              <a:rPr lang="en-US" sz="11200" dirty="0">
                <a:solidFill>
                  <a:srgbClr val="FF0000"/>
                </a:solidFill>
              </a:rPr>
              <a:t> </a:t>
            </a:r>
            <a:r>
              <a:rPr lang="en-US" sz="11200" b="1" dirty="0">
                <a:solidFill>
                  <a:srgbClr val="FF0000"/>
                </a:solidFill>
                <a:latin typeface="Times New Roman" panose="02020603050405020304" pitchFamily="18" charset="0"/>
                <a:cs typeface="Times New Roman" panose="02020603050405020304" pitchFamily="18" charset="0"/>
              </a:rPr>
              <a:t>Buyer’s Agent v. Seller’s Agent</a:t>
            </a:r>
            <a:br>
              <a:rPr lang="en-US" sz="11200" b="1" dirty="0">
                <a:solidFill>
                  <a:srgbClr val="FF0000"/>
                </a:solidFill>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buying commissions - fees paid by the buyer to his agent for the service of representing the buyer abroad in the purchase of the goods being valued.</a:t>
            </a: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the main factor distinguishing a buying agent is the right of the buyer to control the activities of the agent, particularly in the negotiation and purchasing process. a buyer’s agent acts on behalf of and primarily for the benefit of the buyer rather than the seller or independently, on his own behalf.</a:t>
            </a:r>
            <a:br>
              <a:rPr lang="en-US" sz="11200" dirty="0">
                <a:latin typeface="Times New Roman" panose="02020603050405020304" pitchFamily="18" charset="0"/>
                <a:cs typeface="Times New Roman" panose="02020603050405020304" pitchFamily="18" charset="0"/>
              </a:rPr>
            </a:br>
            <a:r>
              <a:rPr lang="en-US" sz="11200" b="1" dirty="0">
                <a:solidFill>
                  <a:srgbClr val="FF0000"/>
                </a:solidFill>
                <a:latin typeface="Times New Roman" panose="02020603050405020304" pitchFamily="18" charset="0"/>
                <a:cs typeface="Times New Roman" panose="02020603050405020304" pitchFamily="18" charset="0"/>
              </a:rPr>
              <a:t>Condition</a:t>
            </a:r>
            <a:r>
              <a:rPr lang="en-US" sz="11200" dirty="0">
                <a:latin typeface="Times New Roman" panose="02020603050405020304" pitchFamily="18" charset="0"/>
                <a:cs typeface="Times New Roman" panose="02020603050405020304" pitchFamily="18" charset="0"/>
              </a:rPr>
              <a:t> </a:t>
            </a:r>
            <a:br>
              <a:rPr lang="en-US" sz="11200" dirty="0">
                <a:latin typeface="Times New Roman" panose="02020603050405020304" pitchFamily="18" charset="0"/>
                <a:cs typeface="Times New Roman" panose="02020603050405020304" pitchFamily="18" charset="0"/>
              </a:rPr>
            </a:br>
            <a:r>
              <a:rPr lang="en-US" sz="11200" b="1" dirty="0">
                <a:latin typeface="Times New Roman" panose="02020603050405020304" pitchFamily="18" charset="0"/>
                <a:cs typeface="Times New Roman" panose="02020603050405020304" pitchFamily="18" charset="0"/>
              </a:rPr>
              <a:t>DO NOT</a:t>
            </a:r>
            <a:r>
              <a:rPr lang="en-US" sz="11200" dirty="0">
                <a:latin typeface="Times New Roman" panose="02020603050405020304" pitchFamily="18" charset="0"/>
                <a:cs typeface="Times New Roman" panose="02020603050405020304" pitchFamily="18" charset="0"/>
              </a:rPr>
              <a:t> add a fee or commission that the buyer pays to the seller’s agent or a middleman if that amount is already included in the price of the goods.</a:t>
            </a:r>
            <a:br>
              <a:rPr lang="en-US" sz="11200" dirty="0">
                <a:latin typeface="Times New Roman" panose="02020603050405020304" pitchFamily="18" charset="0"/>
                <a:cs typeface="Times New Roman" panose="02020603050405020304" pitchFamily="18" charset="0"/>
              </a:rPr>
            </a:br>
            <a:endParaRPr lang="en-US" sz="112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12</a:t>
            </a:r>
          </a:p>
        </p:txBody>
      </p:sp>
    </p:spTree>
    <p:extLst>
      <p:ext uri="{BB962C8B-B14F-4D97-AF65-F5344CB8AC3E}">
        <p14:creationId xmlns:p14="http://schemas.microsoft.com/office/powerpoint/2010/main" val="18933332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374144"/>
          </a:xfrm>
        </p:spPr>
        <p:txBody>
          <a:bodyPr>
            <a:no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ARTICLE 8 ADDITIONS CONT’D</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8464"/>
            <a:ext cx="12192000" cy="5606716"/>
          </a:xfrm>
          <a:noFill/>
        </p:spPr>
        <p:txBody>
          <a:bodyPr>
            <a:noAutofit/>
          </a:bodyPr>
          <a:lstStyle/>
          <a:p>
            <a:pPr>
              <a:lnSpc>
                <a:spcPct val="100000"/>
              </a:lnSpc>
              <a:buNone/>
            </a:pPr>
            <a:r>
              <a:rPr lang="en-US" dirty="0">
                <a:solidFill>
                  <a:srgbClr val="FF0000"/>
                </a:solidFill>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For example, the seller may have provided one invoice amount to cover the price of the goods and the agent’s commission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add the costs </a:t>
            </a:r>
            <a:r>
              <a:rPr lang="en-US" b="1" u="sng" dirty="0">
                <a:latin typeface="Times New Roman" panose="02020603050405020304" pitchFamily="18" charset="0"/>
                <a:cs typeface="Times New Roman" panose="02020603050405020304" pitchFamily="18" charset="0"/>
              </a:rPr>
              <a:t>only</a:t>
            </a:r>
            <a:r>
              <a:rPr lang="en-US" dirty="0">
                <a:latin typeface="Times New Roman" panose="02020603050405020304" pitchFamily="18" charset="0"/>
                <a:cs typeface="Times New Roman" panose="02020603050405020304" pitchFamily="18" charset="0"/>
              </a:rPr>
              <a:t> to the extend it was incurred by the buyer.</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for example, the seller agrees to pay the agent his fee, and does not charge the buyer.</a:t>
            </a:r>
            <a:br>
              <a:rPr lang="en-US" dirty="0">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Assists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if the buyer provides certain production inputs- generally known as assist-free or at a reduce cost, then the cost or value of the assist must be included in the customs value.</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12</a:t>
            </a:r>
          </a:p>
        </p:txBody>
      </p:sp>
    </p:spTree>
    <p:extLst>
      <p:ext uri="{BB962C8B-B14F-4D97-AF65-F5344CB8AC3E}">
        <p14:creationId xmlns:p14="http://schemas.microsoft.com/office/powerpoint/2010/main" val="603763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192000" cy="374144"/>
          </a:xfrm>
        </p:spPr>
        <p:txBody>
          <a:bodyPr>
            <a:no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ARTICLE 8 ADDITIONS—TYPE  OF ASSISTS</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38464"/>
            <a:ext cx="12192000" cy="5606716"/>
          </a:xfrm>
          <a:noFill/>
        </p:spPr>
        <p:txBody>
          <a:bodyPr>
            <a:noAutofit/>
          </a:bodyPr>
          <a:lstStyle/>
          <a:p>
            <a:pPr>
              <a:lnSpc>
                <a:spcPct val="100000"/>
              </a:lnSpc>
              <a:buNone/>
            </a:pPr>
            <a:r>
              <a:rPr lang="en-US" sz="2400" dirty="0"/>
              <a:t>  </a:t>
            </a:r>
            <a:r>
              <a:rPr lang="en-US" dirty="0">
                <a:latin typeface="Times New Roman" panose="02020603050405020304" pitchFamily="18" charset="0"/>
                <a:cs typeface="Times New Roman" panose="02020603050405020304" pitchFamily="18" charset="0"/>
              </a:rPr>
              <a:t>material components, parts and similar items incorporated in the imported goods</a:t>
            </a:r>
          </a:p>
          <a:p>
            <a:pPr>
              <a:lnSpc>
                <a:spcPct val="100000"/>
              </a:lnSpc>
              <a:buNone/>
            </a:pPr>
            <a:r>
              <a:rPr lang="en-US" sz="24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tools, dies, mold and similar items used in production of the imported goods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engineering, research, development, design work, plans and sketches undertaken outside of Liberia and necessary for the production of the imported good</a:t>
            </a:r>
            <a:br>
              <a:rPr lang="en-US" dirty="0">
                <a:latin typeface="Times New Roman" panose="02020603050405020304" pitchFamily="18" charset="0"/>
                <a:cs typeface="Times New Roman" panose="02020603050405020304" pitchFamily="18" charset="0"/>
              </a:rPr>
            </a:br>
            <a:r>
              <a:rPr lang="en-US" b="1" dirty="0">
                <a:solidFill>
                  <a:srgbClr val="FF0000"/>
                </a:solidFill>
                <a:latin typeface="Times New Roman" panose="02020603050405020304" pitchFamily="18" charset="0"/>
                <a:cs typeface="Times New Roman" panose="02020603050405020304" pitchFamily="18" charset="0"/>
              </a:rPr>
              <a:t>Conditions</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The cost or value of the assist must be added only if:</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 it is not already included in the price paid or payable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(ii) the buyer supplied the assist free of charge or at the reduced cost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(iii) the assist was supplied directly or indirectly by the buyer</a:t>
            </a:r>
            <a:br>
              <a:rPr lang="en-US" dirty="0">
                <a:latin typeface="Times New Roman" panose="02020603050405020304" pitchFamily="18" charset="0"/>
                <a:cs typeface="Times New Roman" panose="02020603050405020304" pitchFamily="18" charset="0"/>
              </a:rPr>
            </a:br>
            <a:r>
              <a:rPr lang="en-US">
                <a:latin typeface="Times New Roman" panose="02020603050405020304" pitchFamily="18" charset="0"/>
                <a:cs typeface="Times New Roman" panose="02020603050405020304" pitchFamily="18" charset="0"/>
              </a:rPr>
              <a:t>(iv) the </a:t>
            </a:r>
            <a:r>
              <a:rPr lang="en-US" dirty="0">
                <a:latin typeface="Times New Roman" panose="02020603050405020304" pitchFamily="18" charset="0"/>
                <a:cs typeface="Times New Roman" panose="02020603050405020304" pitchFamily="18" charset="0"/>
              </a:rPr>
              <a:t>goods or services must be for use in connection with the production and sale for export of the imported goods.</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12</a:t>
            </a:r>
          </a:p>
        </p:txBody>
      </p:sp>
    </p:spTree>
    <p:extLst>
      <p:ext uri="{BB962C8B-B14F-4D97-AF65-F5344CB8AC3E}">
        <p14:creationId xmlns:p14="http://schemas.microsoft.com/office/powerpoint/2010/main" val="31614541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3969"/>
          </a:xfrm>
        </p:spPr>
        <p:txBody>
          <a:bodyPr>
            <a:normAutofit/>
          </a:bodyPr>
          <a:lstStyle/>
          <a:p>
            <a:pPr algn="ctr"/>
            <a:r>
              <a:rPr lang="en-US" sz="3200" b="1" dirty="0">
                <a:solidFill>
                  <a:srgbClr val="FF0000"/>
                </a:solidFill>
                <a:latin typeface="Century Gothic" pitchFamily="34" charset="0"/>
              </a:rPr>
              <a:t>ARTICLE 8 ADDITIONS—ROYALTY &amp; LICENSE FEES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90338"/>
            <a:ext cx="12192000" cy="5727030"/>
          </a:xfrm>
          <a:noFill/>
        </p:spPr>
        <p:txBody>
          <a:bodyPr>
            <a:normAutofit fontScale="25000" lnSpcReduction="20000"/>
          </a:bodyPr>
          <a:lstStyle/>
          <a:p>
            <a:pPr marL="0" indent="0" algn="just">
              <a:lnSpc>
                <a:spcPct val="170000"/>
              </a:lnSpc>
              <a:buNone/>
            </a:pPr>
            <a:r>
              <a:rPr lang="en-US" sz="11200" dirty="0">
                <a:latin typeface="Times New Roman" panose="02020603050405020304" pitchFamily="18" charset="0"/>
                <a:cs typeface="Times New Roman" panose="02020603050405020304" pitchFamily="18" charset="0"/>
              </a:rPr>
              <a:t>Royalty and license fees that a buyer pays as a condition of the sale of the imported</a:t>
            </a:r>
          </a:p>
          <a:p>
            <a:pPr marL="0" indent="0" algn="just">
              <a:lnSpc>
                <a:spcPct val="170000"/>
              </a:lnSpc>
              <a:buNone/>
            </a:pPr>
            <a:r>
              <a:rPr lang="en-US" sz="11200" dirty="0">
                <a:latin typeface="Times New Roman" panose="02020603050405020304" pitchFamily="18" charset="0"/>
                <a:cs typeface="Times New Roman" panose="02020603050405020304" pitchFamily="18" charset="0"/>
              </a:rPr>
              <a:t>goods must be included in transaction value.</a:t>
            </a: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Royalties and license fees usually refers to the compensation that is paid for rights to use some form of intellectual property, such as patents, trademarks, or copyright</a:t>
            </a: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Often, the amount of a royalty or license fee is calculated on the basis of the number of patented (or trademarked or copyrighted) units that the licensee manufacturers, sells or uses or on the percentage of the profits the licensee realizes in the sales.</a:t>
            </a: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     </a:t>
            </a:r>
          </a:p>
          <a:p>
            <a:pPr marL="0" indent="0">
              <a:buNone/>
            </a:pPr>
            <a:r>
              <a:rPr lang="en-US" sz="11100" dirty="0"/>
              <a:t>     </a:t>
            </a:r>
          </a:p>
          <a:p>
            <a:pPr marL="0" indent="0">
              <a:buNone/>
            </a:pPr>
            <a:r>
              <a:rPr lang="en-US" sz="5000" dirty="0"/>
              <a:t>   </a:t>
            </a:r>
          </a:p>
        </p:txBody>
      </p:sp>
      <p:sp>
        <p:nvSpPr>
          <p:cNvPr id="4" name="Slide Number Placeholder 3"/>
          <p:cNvSpPr>
            <a:spLocks noGrp="1"/>
          </p:cNvSpPr>
          <p:nvPr>
            <p:ph type="sldNum" sz="quarter" idx="12"/>
          </p:nvPr>
        </p:nvSpPr>
        <p:spPr/>
        <p:txBody>
          <a:bodyPr/>
          <a:lstStyle/>
          <a:p>
            <a:fld id="{1AE0CC3A-0B67-4337-8D9A-F15E79C0486E}" type="slidenum">
              <a:rPr lang="en-US" smtClean="0"/>
              <a:pPr/>
              <a:t>25</a:t>
            </a:fld>
            <a:endParaRPr lang="en-US"/>
          </a:p>
        </p:txBody>
      </p:sp>
    </p:spTree>
    <p:extLst>
      <p:ext uri="{BB962C8B-B14F-4D97-AF65-F5344CB8AC3E}">
        <p14:creationId xmlns:p14="http://schemas.microsoft.com/office/powerpoint/2010/main" val="2200365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3969"/>
          </a:xfrm>
        </p:spPr>
        <p:txBody>
          <a:bodyPr>
            <a:normAutofit/>
          </a:bodyPr>
          <a:lstStyle/>
          <a:p>
            <a:pPr algn="ctr"/>
            <a:r>
              <a:rPr lang="en-US" sz="3200" b="1" dirty="0">
                <a:solidFill>
                  <a:srgbClr val="FF0000"/>
                </a:solidFill>
                <a:latin typeface="Century Gothic" pitchFamily="34" charset="0"/>
              </a:rPr>
              <a:t>ARTICLE 8 ADDITIONS—ROYALTY &amp; LICENSE FEES</a:t>
            </a:r>
            <a:endParaRPr lang="en-US"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90338"/>
            <a:ext cx="12192000" cy="5727030"/>
          </a:xfrm>
          <a:noFill/>
        </p:spPr>
        <p:txBody>
          <a:bodyPr>
            <a:normAutofit fontScale="25000" lnSpcReduction="20000"/>
          </a:bodyPr>
          <a:lstStyle/>
          <a:p>
            <a:pPr marL="0" indent="0">
              <a:lnSpc>
                <a:spcPct val="120000"/>
              </a:lnSpc>
              <a:buNone/>
            </a:pPr>
            <a:r>
              <a:rPr lang="en-US" sz="11200" b="1" dirty="0">
                <a:solidFill>
                  <a:srgbClr val="FF0000"/>
                </a:solidFill>
              </a:rPr>
              <a:t>Conditions </a:t>
            </a:r>
            <a:br>
              <a:rPr lang="en-US" sz="11200" b="1" dirty="0">
                <a:solidFill>
                  <a:srgbClr val="FF0000"/>
                </a:solidFill>
              </a:rPr>
            </a:br>
            <a:br>
              <a:rPr lang="en-US" sz="8000" b="1" dirty="0"/>
            </a:br>
            <a:r>
              <a:rPr lang="en-US" sz="11200" dirty="0">
                <a:latin typeface="Times New Roman" panose="02020603050405020304" pitchFamily="18" charset="0"/>
                <a:cs typeface="Times New Roman" panose="02020603050405020304" pitchFamily="18" charset="0"/>
              </a:rPr>
              <a:t>Article 8 sets out three separate conditions that must be met before a separate royalty or license fee paid by the buyer is added to customs value.</a:t>
            </a:r>
            <a:br>
              <a:rPr lang="en-US" sz="11200" dirty="0">
                <a:latin typeface="Times New Roman" panose="02020603050405020304" pitchFamily="18" charset="0"/>
                <a:cs typeface="Times New Roman" panose="02020603050405020304" pitchFamily="18" charset="0"/>
              </a:rPr>
            </a:br>
            <a:br>
              <a:rPr lang="en-US" sz="11200" dirty="0">
                <a:latin typeface="Times New Roman" panose="02020603050405020304" pitchFamily="18" charset="0"/>
                <a:cs typeface="Times New Roman" panose="02020603050405020304" pitchFamily="18" charset="0"/>
              </a:rPr>
            </a:br>
            <a:r>
              <a:rPr lang="en-US" sz="11200" b="1" dirty="0">
                <a:solidFill>
                  <a:srgbClr val="FF0000"/>
                </a:solidFill>
              </a:rPr>
              <a:t>Condition</a:t>
            </a:r>
            <a:r>
              <a:rPr lang="en-US" sz="11200" dirty="0">
                <a:solidFill>
                  <a:srgbClr val="FFFF00"/>
                </a:solidFill>
                <a:latin typeface="Times New Roman" panose="02020603050405020304" pitchFamily="18" charset="0"/>
                <a:cs typeface="Times New Roman" panose="02020603050405020304" pitchFamily="18" charset="0"/>
              </a:rPr>
              <a:t> </a:t>
            </a:r>
            <a:r>
              <a:rPr lang="en-US" sz="11200" b="1" dirty="0">
                <a:solidFill>
                  <a:srgbClr val="FF0000"/>
                </a:solidFill>
              </a:rPr>
              <a:t>1</a:t>
            </a:r>
            <a:r>
              <a:rPr lang="en-US" sz="11200" dirty="0">
                <a:latin typeface="Times New Roman" panose="02020603050405020304" pitchFamily="18" charset="0"/>
                <a:cs typeface="Times New Roman" panose="02020603050405020304" pitchFamily="18" charset="0"/>
              </a:rPr>
              <a:t>: the payment must be “related to the goods being valued”</a:t>
            </a:r>
            <a:br>
              <a:rPr lang="en-US" sz="11200" dirty="0">
                <a:latin typeface="Times New Roman" panose="02020603050405020304" pitchFamily="18" charset="0"/>
                <a:cs typeface="Times New Roman" panose="02020603050405020304" pitchFamily="18" charset="0"/>
              </a:rPr>
            </a:br>
            <a:br>
              <a:rPr lang="en-US" sz="11200" dirty="0">
                <a:latin typeface="Times New Roman" panose="02020603050405020304" pitchFamily="18" charset="0"/>
                <a:cs typeface="Times New Roman" panose="02020603050405020304" pitchFamily="18" charset="0"/>
              </a:rPr>
            </a:br>
            <a:r>
              <a:rPr lang="en-US" sz="11200" b="1" dirty="0">
                <a:solidFill>
                  <a:srgbClr val="FF0000"/>
                </a:solidFill>
              </a:rPr>
              <a:t>Condition</a:t>
            </a:r>
            <a:r>
              <a:rPr lang="en-US" sz="11200" dirty="0">
                <a:solidFill>
                  <a:srgbClr val="FFFF00"/>
                </a:solidFill>
                <a:latin typeface="Times New Roman" panose="02020603050405020304" pitchFamily="18" charset="0"/>
                <a:cs typeface="Times New Roman" panose="02020603050405020304" pitchFamily="18" charset="0"/>
              </a:rPr>
              <a:t> </a:t>
            </a:r>
            <a:r>
              <a:rPr lang="en-US" sz="11200" b="1" dirty="0">
                <a:solidFill>
                  <a:srgbClr val="FF0000"/>
                </a:solidFill>
              </a:rPr>
              <a:t>2</a:t>
            </a:r>
            <a:r>
              <a:rPr lang="en-US" sz="11200" dirty="0">
                <a:latin typeface="Times New Roman" panose="02020603050405020304" pitchFamily="18" charset="0"/>
                <a:cs typeface="Times New Roman" panose="02020603050405020304" pitchFamily="18" charset="0"/>
              </a:rPr>
              <a:t>: the buyer must pay directly or indirectly as a condition of sale</a:t>
            </a:r>
            <a:br>
              <a:rPr lang="en-US" sz="11200" dirty="0">
                <a:latin typeface="Times New Roman" panose="02020603050405020304" pitchFamily="18" charset="0"/>
                <a:cs typeface="Times New Roman" panose="02020603050405020304" pitchFamily="18" charset="0"/>
              </a:rPr>
            </a:br>
            <a:br>
              <a:rPr lang="en-US" sz="11200" dirty="0">
                <a:latin typeface="Times New Roman" panose="02020603050405020304" pitchFamily="18" charset="0"/>
                <a:cs typeface="Times New Roman" panose="02020603050405020304" pitchFamily="18" charset="0"/>
              </a:rPr>
            </a:br>
            <a:r>
              <a:rPr lang="en-US" sz="11200" b="1" dirty="0">
                <a:solidFill>
                  <a:srgbClr val="FF0000"/>
                </a:solidFill>
              </a:rPr>
              <a:t>Condition</a:t>
            </a:r>
            <a:r>
              <a:rPr lang="en-US" sz="11200" dirty="0">
                <a:solidFill>
                  <a:srgbClr val="FFFF00"/>
                </a:solidFill>
                <a:latin typeface="Times New Roman" panose="02020603050405020304" pitchFamily="18" charset="0"/>
                <a:cs typeface="Times New Roman" panose="02020603050405020304" pitchFamily="18" charset="0"/>
              </a:rPr>
              <a:t> </a:t>
            </a:r>
            <a:r>
              <a:rPr lang="en-US" sz="11200" b="1" dirty="0">
                <a:solidFill>
                  <a:srgbClr val="FF0000"/>
                </a:solidFill>
              </a:rPr>
              <a:t>3:</a:t>
            </a:r>
            <a:r>
              <a:rPr lang="en-US" sz="11200" dirty="0">
                <a:latin typeface="Times New Roman" panose="02020603050405020304" pitchFamily="18" charset="0"/>
                <a:cs typeface="Times New Roman" panose="02020603050405020304" pitchFamily="18" charset="0"/>
              </a:rPr>
              <a:t> the payment is not already included in the price actually paid or payable</a:t>
            </a: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     </a:t>
            </a:r>
          </a:p>
          <a:p>
            <a:pPr marL="0" indent="0">
              <a:lnSpc>
                <a:spcPct val="120000"/>
              </a:lnSpc>
              <a:buNone/>
            </a:pPr>
            <a:r>
              <a:rPr lang="en-US" sz="11200" dirty="0">
                <a:latin typeface="Times New Roman" panose="02020603050405020304" pitchFamily="18" charset="0"/>
                <a:cs typeface="Times New Roman" panose="02020603050405020304" pitchFamily="18" charset="0"/>
              </a:rPr>
              <a:t>     </a:t>
            </a:r>
          </a:p>
          <a:p>
            <a:pPr marL="0" indent="0">
              <a:buNone/>
            </a:pPr>
            <a:r>
              <a:rPr lang="en-US" sz="5000" dirty="0"/>
              <a:t>   </a:t>
            </a:r>
          </a:p>
        </p:txBody>
      </p:sp>
      <p:sp>
        <p:nvSpPr>
          <p:cNvPr id="4" name="Slide Number Placeholder 3"/>
          <p:cNvSpPr>
            <a:spLocks noGrp="1"/>
          </p:cNvSpPr>
          <p:nvPr>
            <p:ph type="sldNum" sz="quarter" idx="12"/>
          </p:nvPr>
        </p:nvSpPr>
        <p:spPr/>
        <p:txBody>
          <a:bodyPr/>
          <a:lstStyle/>
          <a:p>
            <a:fld id="{1AE0CC3A-0B67-4337-8D9A-F15E79C0486E}" type="slidenum">
              <a:rPr lang="en-US" smtClean="0"/>
              <a:pPr/>
              <a:t>26</a:t>
            </a:fld>
            <a:endParaRPr lang="en-US"/>
          </a:p>
        </p:txBody>
      </p:sp>
    </p:spTree>
    <p:extLst>
      <p:ext uri="{BB962C8B-B14F-4D97-AF65-F5344CB8AC3E}">
        <p14:creationId xmlns:p14="http://schemas.microsoft.com/office/powerpoint/2010/main" val="24536280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9275"/>
          </a:xfrm>
        </p:spPr>
        <p:txBody>
          <a:bodyPr>
            <a:normAutofit/>
          </a:bodyPr>
          <a:lstStyle/>
          <a:p>
            <a:pPr algn="ctr"/>
            <a:r>
              <a:rPr lang="en-US" sz="3200" b="1" dirty="0">
                <a:solidFill>
                  <a:srgbClr val="FF0000"/>
                </a:solidFill>
                <a:latin typeface="Times New Roman" panose="02020603050405020304" pitchFamily="18" charset="0"/>
                <a:cs typeface="Times New Roman" panose="02020603050405020304" pitchFamily="18" charset="0"/>
              </a:rPr>
              <a:t>Exclusions (Excluded Payments and Costs)</a:t>
            </a:r>
            <a:endParaRPr lang="en-US" sz="3200"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14400"/>
            <a:ext cx="11935326" cy="5606716"/>
          </a:xfrm>
          <a:noFill/>
        </p:spPr>
        <p:txBody>
          <a:bodyPr>
            <a:normAutofit fontScale="40000" lnSpcReduction="20000"/>
          </a:bodyPr>
          <a:lstStyle/>
          <a:p>
            <a:pPr marL="0" indent="0">
              <a:buNone/>
            </a:pPr>
            <a:r>
              <a:rPr lang="en-US" sz="5100" dirty="0"/>
              <a:t> </a:t>
            </a:r>
            <a:r>
              <a:rPr lang="en-US" sz="7000" dirty="0">
                <a:latin typeface="Times New Roman" panose="02020603050405020304" pitchFamily="18" charset="0"/>
                <a:cs typeface="Times New Roman" panose="02020603050405020304" pitchFamily="18" charset="0"/>
              </a:rPr>
              <a:t>The transaction value generally requires all payments made by the buyer to or for the benefit of the seller for the goods to be included in customs value.</a:t>
            </a:r>
            <a:br>
              <a:rPr lang="en-US" sz="7000" dirty="0">
                <a:latin typeface="Times New Roman" panose="02020603050405020304" pitchFamily="18" charset="0"/>
                <a:cs typeface="Times New Roman" panose="02020603050405020304" pitchFamily="18" charset="0"/>
              </a:rPr>
            </a:br>
            <a:br>
              <a:rPr lang="en-US" sz="7000" dirty="0">
                <a:latin typeface="Times New Roman" panose="02020603050405020304" pitchFamily="18" charset="0"/>
                <a:cs typeface="Times New Roman" panose="02020603050405020304" pitchFamily="18" charset="0"/>
              </a:rPr>
            </a:br>
            <a:r>
              <a:rPr lang="en-US" sz="7000" dirty="0">
                <a:latin typeface="Times New Roman" panose="02020603050405020304" pitchFamily="18" charset="0"/>
                <a:cs typeface="Times New Roman" panose="02020603050405020304" pitchFamily="18" charset="0"/>
              </a:rPr>
              <a:t>However, the interpretative notes and decisions of the WTO valuation committee identify certain payments and costs that a buyer may incur in relation to the goods that </a:t>
            </a:r>
            <a:r>
              <a:rPr lang="en-US" sz="7000" b="1" dirty="0">
                <a:latin typeface="Times New Roman" panose="02020603050405020304" pitchFamily="18" charset="0"/>
                <a:cs typeface="Times New Roman" panose="02020603050405020304" pitchFamily="18" charset="0"/>
              </a:rPr>
              <a:t>should not</a:t>
            </a:r>
            <a:r>
              <a:rPr lang="en-US" sz="7000" dirty="0">
                <a:latin typeface="Times New Roman" panose="02020603050405020304" pitchFamily="18" charset="0"/>
                <a:cs typeface="Times New Roman" panose="02020603050405020304" pitchFamily="18" charset="0"/>
              </a:rPr>
              <a:t> be included in customs value. </a:t>
            </a:r>
            <a:br>
              <a:rPr lang="en-US" sz="7000" dirty="0">
                <a:latin typeface="Times New Roman" panose="02020603050405020304" pitchFamily="18" charset="0"/>
                <a:cs typeface="Times New Roman" panose="02020603050405020304" pitchFamily="18" charset="0"/>
              </a:rPr>
            </a:br>
            <a:br>
              <a:rPr lang="en-US" sz="7000" dirty="0">
                <a:latin typeface="Times New Roman" panose="02020603050405020304" pitchFamily="18" charset="0"/>
                <a:cs typeface="Times New Roman" panose="02020603050405020304" pitchFamily="18" charset="0"/>
              </a:rPr>
            </a:br>
            <a:r>
              <a:rPr lang="en-US" sz="7000" b="1" dirty="0">
                <a:solidFill>
                  <a:srgbClr val="FF0000"/>
                </a:solidFill>
                <a:latin typeface="Times New Roman" panose="02020603050405020304" pitchFamily="18" charset="0"/>
                <a:cs typeface="Times New Roman" panose="02020603050405020304" pitchFamily="18" charset="0"/>
              </a:rPr>
              <a:t>The most important of these are the following:</a:t>
            </a:r>
            <a:br>
              <a:rPr lang="en-US" sz="7000" b="1" dirty="0">
                <a:solidFill>
                  <a:srgbClr val="FF0000"/>
                </a:solidFill>
                <a:latin typeface="Times New Roman" panose="02020603050405020304" pitchFamily="18" charset="0"/>
                <a:cs typeface="Times New Roman" panose="02020603050405020304" pitchFamily="18" charset="0"/>
              </a:rPr>
            </a:br>
            <a:br>
              <a:rPr lang="en-US" sz="7000" dirty="0">
                <a:latin typeface="Times New Roman" panose="02020603050405020304" pitchFamily="18" charset="0"/>
                <a:cs typeface="Times New Roman" panose="02020603050405020304" pitchFamily="18" charset="0"/>
              </a:rPr>
            </a:br>
            <a:r>
              <a:rPr lang="en-US" sz="7000" dirty="0">
                <a:latin typeface="Times New Roman" panose="02020603050405020304" pitchFamily="18" charset="0"/>
                <a:cs typeface="Times New Roman" panose="02020603050405020304" pitchFamily="18" charset="0"/>
              </a:rPr>
              <a:t>Post-Importation Services</a:t>
            </a:r>
            <a:br>
              <a:rPr lang="en-US" sz="7000" dirty="0">
                <a:latin typeface="Times New Roman" panose="02020603050405020304" pitchFamily="18" charset="0"/>
                <a:cs typeface="Times New Roman" panose="02020603050405020304" pitchFamily="18" charset="0"/>
              </a:rPr>
            </a:br>
            <a:br>
              <a:rPr lang="en-US" sz="7000" dirty="0">
                <a:latin typeface="Times New Roman" panose="02020603050405020304" pitchFamily="18" charset="0"/>
                <a:cs typeface="Times New Roman" panose="02020603050405020304" pitchFamily="18" charset="0"/>
              </a:rPr>
            </a:br>
            <a:r>
              <a:rPr lang="en-US" sz="7000" dirty="0">
                <a:latin typeface="Times New Roman" panose="02020603050405020304" pitchFamily="18" charset="0"/>
                <a:cs typeface="Times New Roman" panose="02020603050405020304" pitchFamily="18" charset="0"/>
              </a:rPr>
              <a:t>Advertising Costs</a:t>
            </a:r>
            <a:br>
              <a:rPr lang="en-US" sz="7000" dirty="0">
                <a:latin typeface="Times New Roman" panose="02020603050405020304" pitchFamily="18" charset="0"/>
                <a:cs typeface="Times New Roman" panose="02020603050405020304" pitchFamily="18" charset="0"/>
              </a:rPr>
            </a:br>
            <a:br>
              <a:rPr lang="en-US" sz="7000" dirty="0">
                <a:latin typeface="Times New Roman" panose="02020603050405020304" pitchFamily="18" charset="0"/>
                <a:cs typeface="Times New Roman" panose="02020603050405020304" pitchFamily="18" charset="0"/>
              </a:rPr>
            </a:br>
            <a:r>
              <a:rPr lang="en-US" sz="7000" dirty="0">
                <a:latin typeface="Times New Roman" panose="02020603050405020304" pitchFamily="18" charset="0"/>
                <a:cs typeface="Times New Roman" panose="02020603050405020304" pitchFamily="18" charset="0"/>
              </a:rPr>
              <a:t>Interest Charges</a:t>
            </a:r>
            <a:br>
              <a:rPr lang="en-US" sz="7000" dirty="0">
                <a:latin typeface="Times New Roman" panose="02020603050405020304" pitchFamily="18" charset="0"/>
                <a:cs typeface="Times New Roman" panose="02020603050405020304" pitchFamily="18" charset="0"/>
              </a:rPr>
            </a:br>
            <a:br>
              <a:rPr lang="en-US" sz="7000" dirty="0">
                <a:latin typeface="Times New Roman" panose="02020603050405020304" pitchFamily="18" charset="0"/>
                <a:cs typeface="Times New Roman" panose="02020603050405020304" pitchFamily="18" charset="0"/>
              </a:rPr>
            </a:br>
            <a:r>
              <a:rPr lang="en-US" sz="7000" dirty="0">
                <a:latin typeface="Times New Roman" panose="02020603050405020304" pitchFamily="18" charset="0"/>
                <a:cs typeface="Times New Roman" panose="02020603050405020304" pitchFamily="18" charset="0"/>
              </a:rPr>
              <a:t>Software </a:t>
            </a:r>
            <a:br>
              <a:rPr lang="en-US" sz="7000" dirty="0">
                <a:latin typeface="Times New Roman" panose="02020603050405020304" pitchFamily="18" charset="0"/>
                <a:cs typeface="Times New Roman" panose="02020603050405020304" pitchFamily="18" charset="0"/>
              </a:rPr>
            </a:br>
            <a:endParaRPr lang="en-US" sz="7000" dirty="0">
              <a:latin typeface="Times New Roman" panose="02020603050405020304" pitchFamily="18" charset="0"/>
              <a:cs typeface="Times New Roman" panose="02020603050405020304" pitchFamily="18" charset="0"/>
            </a:endParaRPr>
          </a:p>
          <a:p>
            <a:pPr marL="0" indent="0">
              <a:buNone/>
            </a:pPr>
            <a:r>
              <a:rPr lang="en-US" sz="4800" b="1" dirty="0">
                <a:latin typeface="Century Gothic" pitchFamily="34" charset="0"/>
              </a:rPr>
              <a:t> </a:t>
            </a:r>
            <a:r>
              <a:rPr lang="en-US" sz="5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8011121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6"/>
            <a:ext cx="12007516" cy="741779"/>
          </a:xfrm>
        </p:spPr>
        <p:txBody>
          <a:bodyPr>
            <a:normAutofit fontScale="90000"/>
          </a:bodyPr>
          <a:lstStyle/>
          <a:p>
            <a:pPr algn="ctr"/>
            <a:r>
              <a:rPr lang="en-US" sz="3600" b="1" dirty="0">
                <a:solidFill>
                  <a:srgbClr val="C00000"/>
                </a:solidFill>
                <a:latin typeface="Times New Roman" panose="02020603050405020304" pitchFamily="18" charset="0"/>
                <a:cs typeface="Times New Roman" panose="02020603050405020304" pitchFamily="18" charset="0"/>
              </a:rPr>
              <a:t>TRANSACTION VALUE OF IDENTICAL </a:t>
            </a:r>
            <a:r>
              <a:rPr lang="en-US" sz="3200" b="1" dirty="0">
                <a:solidFill>
                  <a:srgbClr val="C00000"/>
                </a:solidFill>
                <a:latin typeface="Times New Roman" panose="02020603050405020304" pitchFamily="18" charset="0"/>
                <a:cs typeface="Times New Roman" panose="02020603050405020304" pitchFamily="18" charset="0"/>
              </a:rPr>
              <a:t>GOODS – ARTICLE 2</a:t>
            </a:r>
            <a:endParaRPr lang="en-US" sz="36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106905"/>
            <a:ext cx="12007516" cy="5438274"/>
          </a:xfrm>
          <a:noFill/>
        </p:spPr>
        <p:txBody>
          <a:bodyPr>
            <a:normAutofit fontScale="25000" lnSpcReduction="20000"/>
          </a:bodyPr>
          <a:lstStyle/>
          <a:p>
            <a:pPr marL="0" indent="0">
              <a:buNone/>
            </a:pPr>
            <a:endParaRPr lang="en-US" sz="11100" dirty="0"/>
          </a:p>
          <a:p>
            <a:pPr marL="0" indent="0" algn="just">
              <a:buNone/>
            </a:pPr>
            <a:r>
              <a:rPr lang="en-US" sz="11200" dirty="0">
                <a:latin typeface="Times New Roman" panose="02020603050405020304" pitchFamily="18" charset="0"/>
                <a:cs typeface="Times New Roman" panose="02020603050405020304" pitchFamily="18" charset="0"/>
              </a:rPr>
              <a:t>The transaction value is calculated in the same manner on identical goods if the goods are:</a:t>
            </a:r>
          </a:p>
          <a:p>
            <a:pPr marL="457200" lvl="0" indent="-457200" algn="just">
              <a:buFont typeface="Wingdings" panose="05000000000000000000" pitchFamily="2" charset="2"/>
              <a:buChar char="q"/>
            </a:pPr>
            <a:r>
              <a:rPr lang="en-US" sz="11200" dirty="0">
                <a:latin typeface="Times New Roman" panose="02020603050405020304" pitchFamily="18" charset="0"/>
                <a:cs typeface="Times New Roman" panose="02020603050405020304" pitchFamily="18" charset="0"/>
              </a:rPr>
              <a:t>the same in all respects including physical characteristics, quality, and reputation; </a:t>
            </a:r>
          </a:p>
          <a:p>
            <a:pPr marL="457200" lvl="0" indent="-457200" algn="just">
              <a:buFont typeface="Wingdings" panose="05000000000000000000" pitchFamily="2" charset="2"/>
              <a:buChar char="q"/>
            </a:pPr>
            <a:r>
              <a:rPr lang="en-US" sz="11200" dirty="0">
                <a:latin typeface="Times New Roman" panose="02020603050405020304" pitchFamily="18" charset="0"/>
                <a:cs typeface="Times New Roman" panose="02020603050405020304" pitchFamily="18" charset="0"/>
              </a:rPr>
              <a:t> produced in the same country as the goods being valued; and  by the producer of the goods being valued</a:t>
            </a:r>
            <a:br>
              <a:rPr lang="en-US" sz="11200" dirty="0">
                <a:latin typeface="Times New Roman" panose="02020603050405020304" pitchFamily="18" charset="0"/>
                <a:cs typeface="Times New Roman" panose="02020603050405020304" pitchFamily="18" charset="0"/>
              </a:rPr>
            </a:br>
            <a:endParaRPr lang="en-US" sz="112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q"/>
            </a:pPr>
            <a:r>
              <a:rPr lang="en-US" sz="11200" dirty="0">
                <a:latin typeface="Times New Roman" panose="02020603050405020304" pitchFamily="18" charset="0"/>
                <a:cs typeface="Times New Roman" panose="02020603050405020304" pitchFamily="18" charset="0"/>
              </a:rPr>
              <a:t>For this method to be used, the goods must be sold for export to the same country of importation as the goods being valued. </a:t>
            </a:r>
          </a:p>
          <a:p>
            <a:pPr marL="457200" indent="-457200" algn="just">
              <a:buFont typeface="Wingdings" panose="05000000000000000000" pitchFamily="2" charset="2"/>
              <a:buChar char="q"/>
            </a:pPr>
            <a:r>
              <a:rPr lang="en-US" sz="11200" dirty="0">
                <a:latin typeface="Times New Roman" panose="02020603050405020304" pitchFamily="18" charset="0"/>
                <a:cs typeface="Times New Roman" panose="02020603050405020304" pitchFamily="18" charset="0"/>
              </a:rPr>
              <a:t>The goods must also be exported at or about the same time as the goods being valued.</a:t>
            </a:r>
          </a:p>
          <a:p>
            <a:pPr marL="457200" indent="-457200" algn="just">
              <a:buFont typeface="Wingdings" panose="05000000000000000000" pitchFamily="2" charset="2"/>
              <a:buChar char="q"/>
            </a:pPr>
            <a:r>
              <a:rPr lang="en-US" sz="11200" dirty="0">
                <a:latin typeface="Times New Roman" panose="02020603050405020304" pitchFamily="18" charset="0"/>
                <a:cs typeface="Times New Roman" panose="02020603050405020304" pitchFamily="18" charset="0"/>
              </a:rPr>
              <a:t>If, in applying this article, more than one transaction value of identical goods is found, the lowest such value shall be used to determine the customs value of the imported goods</a:t>
            </a:r>
          </a:p>
          <a:p>
            <a:pPr marL="0" indent="0">
              <a:buNone/>
            </a:pPr>
            <a:endParaRPr lang="en-US" sz="11100" dirty="0"/>
          </a:p>
          <a:p>
            <a:pPr marL="0" indent="0">
              <a:buNone/>
            </a:pPr>
            <a:endParaRPr lang="en-US" sz="5800" dirty="0"/>
          </a:p>
          <a:p>
            <a:pPr marL="0" indent="0">
              <a:buNone/>
            </a:pPr>
            <a:endParaRPr lang="en-US" sz="5800" dirty="0"/>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2827110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16" y="365126"/>
            <a:ext cx="11887200" cy="621464"/>
          </a:xfrm>
        </p:spPr>
        <p:txBody>
          <a:bodyPr>
            <a:norm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TRANSACTION VALUE OF SIMILAR GOODS – ARTICLE 3</a:t>
            </a:r>
            <a:endParaRPr lang="en-US" sz="32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986590"/>
            <a:ext cx="12192000" cy="5558589"/>
          </a:xfrm>
          <a:noFill/>
        </p:spPr>
        <p:txBody>
          <a:bodyPr>
            <a:noAutofit/>
          </a:bodyPr>
          <a:lstStyle/>
          <a:p>
            <a:pPr marL="0" indent="0">
              <a:buNone/>
            </a:pPr>
            <a:r>
              <a:rPr lang="en-US" sz="2700" dirty="0">
                <a:latin typeface="Times New Roman" panose="02020603050405020304" pitchFamily="18" charset="0"/>
                <a:cs typeface="Times New Roman" panose="02020603050405020304" pitchFamily="18" charset="0"/>
              </a:rPr>
              <a:t>The transaction value is calculated in the same manner on similar goods if:</a:t>
            </a:r>
          </a:p>
          <a:p>
            <a:pPr lvl="0">
              <a:buFont typeface="Wingdings" panose="05000000000000000000" pitchFamily="2" charset="2"/>
              <a:buChar char="q"/>
            </a:pPr>
            <a:r>
              <a:rPr lang="en-US" sz="2700" dirty="0">
                <a:latin typeface="Times New Roman" panose="02020603050405020304" pitchFamily="18" charset="0"/>
                <a:cs typeface="Times New Roman" panose="02020603050405020304" pitchFamily="18" charset="0"/>
              </a:rPr>
              <a:t>goods closely resemble the goods being valued in terms of component materials and characteristics</a:t>
            </a:r>
          </a:p>
          <a:p>
            <a:pPr lvl="0">
              <a:buFont typeface="Wingdings" panose="05000000000000000000" pitchFamily="2" charset="2"/>
              <a:buChar char="q"/>
            </a:pPr>
            <a:r>
              <a:rPr lang="en-US" sz="2700" dirty="0">
                <a:latin typeface="Times New Roman" panose="02020603050405020304" pitchFamily="18" charset="0"/>
                <a:cs typeface="Times New Roman" panose="02020603050405020304" pitchFamily="18" charset="0"/>
              </a:rPr>
              <a:t>goods which are capable of performing the same functions and are commercially interchangeable with the goods being valued</a:t>
            </a:r>
          </a:p>
          <a:p>
            <a:pPr lvl="0">
              <a:buFont typeface="Wingdings" panose="05000000000000000000" pitchFamily="2" charset="2"/>
              <a:buChar char="q"/>
            </a:pPr>
            <a:r>
              <a:rPr lang="en-US" sz="2700" dirty="0">
                <a:latin typeface="Times New Roman" panose="02020603050405020304" pitchFamily="18" charset="0"/>
                <a:cs typeface="Times New Roman" panose="02020603050405020304" pitchFamily="18" charset="0"/>
              </a:rPr>
              <a:t>goods which are produced in the same country as and by the producer of the goods being valued.</a:t>
            </a:r>
          </a:p>
          <a:p>
            <a:pPr lvl="0">
              <a:buFont typeface="Wingdings" panose="05000000000000000000" pitchFamily="2" charset="2"/>
              <a:buChar char="q"/>
            </a:pPr>
            <a:r>
              <a:rPr lang="en-US" sz="2700" dirty="0">
                <a:latin typeface="Times New Roman" panose="02020603050405020304" pitchFamily="18" charset="0"/>
                <a:cs typeface="Times New Roman" panose="02020603050405020304" pitchFamily="18" charset="0"/>
              </a:rPr>
              <a:t> For this method to be used, the goods must be sold to the same country of importation as the goods being valued. </a:t>
            </a:r>
          </a:p>
          <a:p>
            <a:pPr lvl="0">
              <a:buFont typeface="Wingdings" panose="05000000000000000000" pitchFamily="2" charset="2"/>
              <a:buChar char="q"/>
            </a:pPr>
            <a:r>
              <a:rPr lang="en-US" sz="2700" dirty="0">
                <a:latin typeface="Times New Roman" panose="02020603050405020304" pitchFamily="18" charset="0"/>
                <a:cs typeface="Times New Roman" panose="02020603050405020304" pitchFamily="18" charset="0"/>
              </a:rPr>
              <a:t>The goods must be exported at or about the same time as the goods being valued.</a:t>
            </a:r>
          </a:p>
          <a:p>
            <a:pPr>
              <a:buFont typeface="Wingdings" panose="05000000000000000000" pitchFamily="2" charset="2"/>
              <a:buChar char="q"/>
            </a:pPr>
            <a:r>
              <a:rPr lang="en-US" sz="2700" b="1" dirty="0">
                <a:latin typeface="Times New Roman" panose="02020603050405020304" pitchFamily="18" charset="0"/>
                <a:cs typeface="Times New Roman" panose="02020603050405020304" pitchFamily="18" charset="0"/>
              </a:rPr>
              <a:t> </a:t>
            </a:r>
            <a:r>
              <a:rPr lang="en-US" sz="2700" dirty="0">
                <a:latin typeface="Times New Roman" panose="02020603050405020304" pitchFamily="18" charset="0"/>
                <a:cs typeface="Times New Roman" panose="02020603050405020304" pitchFamily="18" charset="0"/>
              </a:rPr>
              <a:t>If, in applying this article, more than one transaction value of similar goods is found, the lowest such value shall be used to determine the customs value of the imported goods</a:t>
            </a:r>
            <a:endParaRPr lang="en-US" sz="2700" dirty="0"/>
          </a:p>
        </p:txBody>
      </p:sp>
    </p:spTree>
    <p:extLst>
      <p:ext uri="{BB962C8B-B14F-4D97-AF65-F5344CB8AC3E}">
        <p14:creationId xmlns:p14="http://schemas.microsoft.com/office/powerpoint/2010/main" val="31310363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norm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INTRODUCTION</a:t>
            </a:r>
            <a:endParaRPr lang="en-US" sz="1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721895"/>
            <a:ext cx="12191999" cy="5847347"/>
          </a:xfrm>
          <a:noFill/>
        </p:spPr>
        <p:txBody>
          <a:bodyPr>
            <a:noAutofit/>
          </a:bodyPr>
          <a:lstStyle/>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Valuation serves as the basis for actual Customs duty calculation. Predicated upon this background, it is imperative for modern users of  Customs documents to be familiar with the  various valuation methods as prescribed by WTO or GATT  </a:t>
            </a:r>
          </a:p>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Due to the significance of valuation  to Customs , Customs’ stakeholders such as Customs Officers, Customs Brokers as well as importers and exporters , are  required  to be versed in the new valuation methods. As a result of the importance of valuation knowledge being key to actual duty assessment, the Revenue Code of Liberia emphases and levies penalties for false declaration or under valuation under Section 1608 of the Revised Revenue Code of Liberia Act of 2000.</a:t>
            </a:r>
          </a:p>
          <a:p>
            <a:pPr marL="0" indent="0">
              <a:buNone/>
            </a:pPr>
            <a:r>
              <a:rPr lang="en-US" dirty="0">
                <a:latin typeface="Times New Roman" panose="02020603050405020304" pitchFamily="18" charset="0"/>
                <a:cs typeface="Times New Roman" panose="02020603050405020304" pitchFamily="18" charset="0"/>
              </a:rPr>
              <a:t> </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9015665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57" y="268873"/>
            <a:ext cx="12007516" cy="501148"/>
          </a:xfrm>
        </p:spPr>
        <p:txBody>
          <a:bodyPr>
            <a:no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TV of Identical &amp; Similar Goods- Basic Principle</a:t>
            </a:r>
          </a:p>
        </p:txBody>
      </p:sp>
      <p:sp>
        <p:nvSpPr>
          <p:cNvPr id="3" name="Content Placeholder 2"/>
          <p:cNvSpPr>
            <a:spLocks noGrp="1"/>
          </p:cNvSpPr>
          <p:nvPr>
            <p:ph idx="1"/>
          </p:nvPr>
        </p:nvSpPr>
        <p:spPr>
          <a:xfrm>
            <a:off x="0" y="770022"/>
            <a:ext cx="12067673" cy="5871410"/>
          </a:xfrm>
          <a:noFill/>
        </p:spPr>
        <p:txBody>
          <a:bodyPr>
            <a:normAutofit fontScale="25000" lnSpcReduction="20000"/>
          </a:bodyPr>
          <a:lstStyle/>
          <a:p>
            <a:pPr marL="0" indent="0">
              <a:buNone/>
            </a:pPr>
            <a:endParaRPr lang="en-US" sz="11200" dirty="0">
              <a:latin typeface="Times New Roman" panose="02020603050405020304" pitchFamily="18" charset="0"/>
              <a:cs typeface="Times New Roman" panose="02020603050405020304" pitchFamily="18" charset="0"/>
            </a:endParaRPr>
          </a:p>
          <a:p>
            <a:pPr marL="0" indent="0">
              <a:buNone/>
            </a:pPr>
            <a:r>
              <a:rPr lang="en-US" sz="11200" dirty="0">
                <a:latin typeface="Times New Roman" panose="02020603050405020304" pitchFamily="18" charset="0"/>
                <a:cs typeface="Times New Roman" panose="02020603050405020304" pitchFamily="18" charset="0"/>
              </a:rPr>
              <a:t>Under the “transaction value of identical goods” method, you use the customs value of a previous shipment of “identical goods” to determine the value of the goods under review.</a:t>
            </a:r>
            <a:br>
              <a:rPr lang="en-US" sz="11200" dirty="0">
                <a:latin typeface="Times New Roman" panose="02020603050405020304" pitchFamily="18" charset="0"/>
                <a:cs typeface="Times New Roman" panose="02020603050405020304" pitchFamily="18" charset="0"/>
              </a:rPr>
            </a:b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Under the “transaction value of similar goods” method, you use the customs value of a previous shipment of “similar goods” to determine the value of the goods under review.</a:t>
            </a:r>
            <a:br>
              <a:rPr lang="en-US" sz="11200" dirty="0">
                <a:latin typeface="Times New Roman" panose="02020603050405020304" pitchFamily="18" charset="0"/>
                <a:cs typeface="Times New Roman" panose="02020603050405020304" pitchFamily="18" charset="0"/>
              </a:rPr>
            </a:br>
            <a:r>
              <a:rPr lang="en-US" sz="11200" b="1" dirty="0">
                <a:latin typeface="Times New Roman" panose="02020603050405020304" pitchFamily="18" charset="0"/>
                <a:cs typeface="Times New Roman" panose="02020603050405020304" pitchFamily="18" charset="0"/>
              </a:rPr>
              <a:t> </a:t>
            </a:r>
            <a:br>
              <a:rPr lang="en-US" sz="11200" dirty="0">
                <a:latin typeface="Times New Roman" panose="02020603050405020304" pitchFamily="18" charset="0"/>
                <a:cs typeface="Times New Roman" panose="02020603050405020304" pitchFamily="18" charset="0"/>
              </a:rPr>
            </a:br>
            <a:r>
              <a:rPr lang="en-US" sz="11200" b="1" dirty="0">
                <a:solidFill>
                  <a:srgbClr val="C00000"/>
                </a:solidFill>
                <a:latin typeface="Times New Roman" panose="02020603050405020304" pitchFamily="18" charset="0"/>
                <a:cs typeface="Times New Roman" panose="02020603050405020304" pitchFamily="18" charset="0"/>
              </a:rPr>
              <a:t>Sequential Application</a:t>
            </a:r>
            <a:r>
              <a:rPr lang="en-US" sz="11200" dirty="0">
                <a:latin typeface="Times New Roman" panose="02020603050405020304" pitchFamily="18" charset="0"/>
                <a:cs typeface="Times New Roman" panose="02020603050405020304" pitchFamily="18" charset="0"/>
              </a:rPr>
              <a:t> </a:t>
            </a:r>
            <a:br>
              <a:rPr lang="en-US" sz="11200" dirty="0">
                <a:latin typeface="Times New Roman" panose="02020603050405020304" pitchFamily="18" charset="0"/>
                <a:cs typeface="Times New Roman" panose="02020603050405020304" pitchFamily="18" charset="0"/>
              </a:rPr>
            </a:b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These two methods must be used in sequence:</a:t>
            </a:r>
            <a:br>
              <a:rPr lang="en-US" sz="11200" dirty="0">
                <a:latin typeface="Times New Roman" panose="02020603050405020304" pitchFamily="18" charset="0"/>
                <a:cs typeface="Times New Roman" panose="02020603050405020304" pitchFamily="18" charset="0"/>
              </a:rPr>
            </a:b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(i) if the TV method cannot be used, then you apply the TV of identical goods method</a:t>
            </a:r>
            <a:br>
              <a:rPr lang="en-US" sz="11200" dirty="0">
                <a:latin typeface="Times New Roman" panose="02020603050405020304" pitchFamily="18" charset="0"/>
                <a:cs typeface="Times New Roman" panose="02020603050405020304" pitchFamily="18" charset="0"/>
              </a:rPr>
            </a:br>
            <a:br>
              <a:rPr lang="en-US" sz="11200" dirty="0">
                <a:latin typeface="Times New Roman" panose="02020603050405020304" pitchFamily="18" charset="0"/>
                <a:cs typeface="Times New Roman" panose="02020603050405020304" pitchFamily="18" charset="0"/>
              </a:rPr>
            </a:br>
            <a:r>
              <a:rPr lang="en-US" sz="11200" dirty="0">
                <a:latin typeface="Times New Roman" panose="02020603050405020304" pitchFamily="18" charset="0"/>
                <a:cs typeface="Times New Roman" panose="02020603050405020304" pitchFamily="18" charset="0"/>
              </a:rPr>
              <a:t>(ii) if the TV method cannot be used, then you apply the TV of similar goods method</a:t>
            </a:r>
          </a:p>
          <a:p>
            <a:pPr marL="0" indent="0" algn="just">
              <a:buNone/>
            </a:pPr>
            <a:endParaRPr lang="en-US" sz="11200" dirty="0">
              <a:latin typeface="Times New Roman" panose="02020603050405020304" pitchFamily="18" charset="0"/>
              <a:cs typeface="Times New Roman" panose="02020603050405020304" pitchFamily="18" charset="0"/>
            </a:endParaRPr>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1883628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12192000" cy="838032"/>
          </a:xfrm>
        </p:spPr>
        <p:txBody>
          <a:bodyPr>
            <a:no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ARTICLE 16 : Cases where Importers  have  doubt About the truth or accuracy of the valuation methods :</a:t>
            </a:r>
            <a:endParaRPr lang="en-US" sz="3200" dirty="0">
              <a:solidFill>
                <a:srgbClr val="C00000"/>
              </a:solidFill>
            </a:endParaRPr>
          </a:p>
        </p:txBody>
      </p:sp>
      <p:sp>
        <p:nvSpPr>
          <p:cNvPr id="3" name="Content Placeholder 2"/>
          <p:cNvSpPr>
            <a:spLocks noGrp="1"/>
          </p:cNvSpPr>
          <p:nvPr>
            <p:ph idx="1"/>
          </p:nvPr>
        </p:nvSpPr>
        <p:spPr>
          <a:xfrm>
            <a:off x="168443" y="1564105"/>
            <a:ext cx="11839074" cy="4957011"/>
          </a:xfrm>
          <a:noFill/>
        </p:spPr>
        <p:txBody>
          <a:bodyPr>
            <a:normAutofit fontScale="25000" lnSpcReduction="20000"/>
          </a:bodyPr>
          <a:lstStyle/>
          <a:p>
            <a:pPr marL="0" indent="0">
              <a:buNone/>
            </a:pPr>
            <a:endParaRPr lang="en-US" sz="11100" dirty="0"/>
          </a:p>
          <a:p>
            <a:pPr marL="0" indent="0" algn="just">
              <a:lnSpc>
                <a:spcPct val="170000"/>
              </a:lnSpc>
              <a:buNone/>
            </a:pPr>
            <a:r>
              <a:rPr lang="en-US" sz="11200" dirty="0">
                <a:latin typeface="Times New Roman" panose="02020603050405020304" pitchFamily="18" charset="0"/>
                <a:cs typeface="Times New Roman" panose="02020603050405020304" pitchFamily="18" charset="0"/>
              </a:rPr>
              <a:t>Upon written request, the importer shall have the right to an explanation in writing from the customs administration of the country of importation as to how the customs value of the importer’s goods was determined.</a:t>
            </a:r>
          </a:p>
          <a:p>
            <a:pPr marL="0" indent="0" algn="just">
              <a:lnSpc>
                <a:spcPct val="170000"/>
              </a:lnSpc>
              <a:buNone/>
            </a:pPr>
            <a:endParaRPr lang="en-US" sz="11200" dirty="0">
              <a:latin typeface="Century Gothic" pitchFamily="34" charset="0"/>
            </a:endParaRPr>
          </a:p>
          <a:p>
            <a:pPr marL="0" indent="0" algn="just">
              <a:lnSpc>
                <a:spcPct val="170000"/>
              </a:lnSpc>
              <a:buNone/>
            </a:pPr>
            <a:r>
              <a:rPr lang="en-US" sz="14400" dirty="0">
                <a:latin typeface="Century Gothic" pitchFamily="34" charset="0"/>
              </a:rPr>
              <a:t>					        	</a:t>
            </a:r>
            <a:endParaRPr lang="en-US" sz="5800" dirty="0"/>
          </a:p>
          <a:p>
            <a:pPr marL="0" indent="0">
              <a:buNone/>
            </a:pPr>
            <a:endParaRPr lang="en-US" sz="5800" dirty="0"/>
          </a:p>
          <a:p>
            <a:pPr marL="0" indent="0">
              <a:buNone/>
            </a:pPr>
            <a:r>
              <a:rPr lang="en-US" sz="5800" dirty="0"/>
              <a:t>     </a:t>
            </a:r>
          </a:p>
          <a:p>
            <a:pPr marL="0" indent="0">
              <a:buNone/>
            </a:pPr>
            <a:r>
              <a:rPr lang="en-US" sz="5800" dirty="0"/>
              <a:t>                </a:t>
            </a:r>
            <a:r>
              <a:rPr lang="en-US" sz="5100" dirty="0"/>
              <a:t>  </a:t>
            </a:r>
          </a:p>
          <a:p>
            <a:pPr marL="0" indent="0">
              <a:buNone/>
            </a:pPr>
            <a:r>
              <a:rPr lang="en-US" sz="7000" dirty="0"/>
              <a:t>     </a:t>
            </a:r>
          </a:p>
          <a:p>
            <a:pPr marL="0" indent="0">
              <a:buNone/>
            </a:pPr>
            <a:r>
              <a:rPr lang="en-US" sz="5000" dirty="0"/>
              <a:t>     </a:t>
            </a:r>
          </a:p>
        </p:txBody>
      </p:sp>
    </p:spTree>
    <p:extLst>
      <p:ext uri="{BB962C8B-B14F-4D97-AF65-F5344CB8AC3E}">
        <p14:creationId xmlns:p14="http://schemas.microsoft.com/office/powerpoint/2010/main" val="8869392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12192000" cy="838032"/>
          </a:xfrm>
        </p:spPr>
        <p:txBody>
          <a:bodyPr>
            <a:no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ARTICLE 17 : Cases where Customs Administrations have reasons to doubt the truth or accuracy of the declared value:</a:t>
            </a:r>
            <a:endParaRPr lang="en-US" sz="3200" dirty="0">
              <a:solidFill>
                <a:srgbClr val="C00000"/>
              </a:solidFill>
            </a:endParaRPr>
          </a:p>
        </p:txBody>
      </p:sp>
      <p:sp>
        <p:nvSpPr>
          <p:cNvPr id="3" name="Content Placeholder 2"/>
          <p:cNvSpPr>
            <a:spLocks noGrp="1"/>
          </p:cNvSpPr>
          <p:nvPr>
            <p:ph idx="1"/>
          </p:nvPr>
        </p:nvSpPr>
        <p:spPr>
          <a:xfrm>
            <a:off x="168442" y="1216038"/>
            <a:ext cx="12023557" cy="5317957"/>
          </a:xfrm>
          <a:noFill/>
        </p:spPr>
        <p:txBody>
          <a:bodyPr>
            <a:normAutofit fontScale="92500" lnSpcReduction="20000"/>
          </a:bodyPr>
          <a:lstStyle/>
          <a:p>
            <a:pPr marL="0" indent="0">
              <a:buNone/>
            </a:pPr>
            <a:endParaRPr lang="en-US" sz="1200" dirty="0"/>
          </a:p>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Customs valuation based on the transaction value method is largely based on documentary input from the importer. </a:t>
            </a:r>
          </a:p>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Article 17 of the Agreement confirms that customs administrations have the right to “satisfy themselves as to the truth or accuracy of any statement, document or declaration.” </a:t>
            </a:r>
          </a:p>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A “Decision Regarding Cases Where Customs Administrations Have Reasons to Doubt the Truth or Accuracy of the Declared Value” taken by the Committee on Customs Valuation pursuant to a Ministerial Decision at Marrakesh spells out the procedures to be observed in such cases. </a:t>
            </a:r>
          </a:p>
          <a:p>
            <a:pPr algn="just">
              <a:lnSpc>
                <a:spcPct val="150000"/>
              </a:lnSpc>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a:p>
            <a:pPr marL="0" indent="0" algn="just">
              <a:lnSpc>
                <a:spcPct val="150000"/>
              </a:lnSpc>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17389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12192000" cy="838032"/>
          </a:xfrm>
        </p:spPr>
        <p:txBody>
          <a:bodyPr>
            <a:no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ARTICLE 17 : Cases where Customs Administrations have reasons to doubt the truth or accuracy of the declared value:</a:t>
            </a:r>
            <a:endParaRPr lang="en-US" sz="3200" dirty="0">
              <a:solidFill>
                <a:srgbClr val="C00000"/>
              </a:solidFill>
            </a:endParaRPr>
          </a:p>
        </p:txBody>
      </p:sp>
      <p:sp>
        <p:nvSpPr>
          <p:cNvPr id="3" name="Content Placeholder 2"/>
          <p:cNvSpPr>
            <a:spLocks noGrp="1"/>
          </p:cNvSpPr>
          <p:nvPr>
            <p:ph idx="1"/>
          </p:nvPr>
        </p:nvSpPr>
        <p:spPr>
          <a:xfrm>
            <a:off x="168442" y="1564105"/>
            <a:ext cx="12023557" cy="4957011"/>
          </a:xfrm>
          <a:noFill/>
        </p:spPr>
        <p:txBody>
          <a:bodyPr>
            <a:normAutofit/>
          </a:bodyPr>
          <a:lstStyle/>
          <a:p>
            <a:pPr marL="0" indent="0">
              <a:buNone/>
            </a:pPr>
            <a:endParaRPr lang="en-US" sz="1300" dirty="0"/>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As a first step, customs may ask the importer to provide further explanation that the declared value represents the total amount actually paid or </a:t>
            </a:r>
            <a:r>
              <a:rPr lang="en-US">
                <a:latin typeface="Times New Roman" panose="02020603050405020304" pitchFamily="18" charset="0"/>
                <a:cs typeface="Times New Roman" panose="02020603050405020304" pitchFamily="18" charset="0"/>
              </a:rPr>
              <a:t>payable.</a:t>
            </a:r>
          </a:p>
          <a:p>
            <a:pPr marL="0" indent="0">
              <a:buNone/>
            </a:pP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If  reasonable doubt still exists after reception of further information (or in absence of a response), customs may decide that the value cannot be determined according to the transaction value method. Before a final decision is taken, customs must communicate its reasoning to the importer, who, in turn, must be given reasonable time to respond. In addition, the reasoning of the final decision must be communicated to the importer in writing </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915649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7"/>
            <a:ext cx="12192000" cy="838032"/>
          </a:xfrm>
        </p:spPr>
        <p:txBody>
          <a:bodyPr>
            <a:noAutofit/>
          </a:bodyPr>
          <a:lstStyle/>
          <a:p>
            <a:pPr algn="ctr"/>
            <a:r>
              <a:rPr lang="en-US" sz="3200" b="1" dirty="0">
                <a:solidFill>
                  <a:srgbClr val="C00000"/>
                </a:solidFill>
              </a:rPr>
              <a:t>THANK YOU</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6884" y="1564105"/>
            <a:ext cx="11430000" cy="4812632"/>
          </a:xfrm>
          <a:prstGeom prst="rect">
            <a:avLst/>
          </a:prstGeom>
        </p:spPr>
      </p:pic>
    </p:spTree>
    <p:extLst>
      <p:ext uri="{BB962C8B-B14F-4D97-AF65-F5344CB8AC3E}">
        <p14:creationId xmlns:p14="http://schemas.microsoft.com/office/powerpoint/2010/main" val="2350476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nodeType="clickEffect">
                                  <p:stCondLst>
                                    <p:cond delay="0"/>
                                  </p:stCondLst>
                                  <p:childTnLst>
                                    <p:animEffect transition="out" filter="wipe(down)">
                                      <p:cBhvr>
                                        <p:cTn id="6" dur="180" accel="50000">
                                          <p:stCondLst>
                                            <p:cond delay="1820"/>
                                          </p:stCondLst>
                                        </p:cTn>
                                        <p:tgtEl>
                                          <p:spTgt spid="4"/>
                                        </p:tgtEl>
                                      </p:cBhvr>
                                    </p:animEffect>
                                    <p:anim calcmode="lin" valueType="num">
                                      <p:cBhvr>
                                        <p:cTn id="7"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14" dur="26">
                                          <p:stCondLst>
                                            <p:cond delay="620"/>
                                          </p:stCondLst>
                                        </p:cTn>
                                        <p:tgtEl>
                                          <p:spTgt spid="4"/>
                                        </p:tgtEl>
                                      </p:cBhvr>
                                      <p:to x="100000" y="60000"/>
                                    </p:animScale>
                                    <p:animScale>
                                      <p:cBhvr>
                                        <p:cTn id="15" dur="166" decel="50000">
                                          <p:stCondLst>
                                            <p:cond delay="646"/>
                                          </p:stCondLst>
                                        </p:cTn>
                                        <p:tgtEl>
                                          <p:spTgt spid="4"/>
                                        </p:tgtEl>
                                      </p:cBhvr>
                                      <p:to x="100000" y="100000"/>
                                    </p:animScale>
                                    <p:animScale>
                                      <p:cBhvr>
                                        <p:cTn id="16" dur="26">
                                          <p:stCondLst>
                                            <p:cond delay="1312"/>
                                          </p:stCondLst>
                                        </p:cTn>
                                        <p:tgtEl>
                                          <p:spTgt spid="4"/>
                                        </p:tgtEl>
                                      </p:cBhvr>
                                      <p:to x="100000" y="80000"/>
                                    </p:animScale>
                                    <p:animScale>
                                      <p:cBhvr>
                                        <p:cTn id="17" dur="166" decel="50000">
                                          <p:stCondLst>
                                            <p:cond delay="1338"/>
                                          </p:stCondLst>
                                        </p:cTn>
                                        <p:tgtEl>
                                          <p:spTgt spid="4"/>
                                        </p:tgtEl>
                                      </p:cBhvr>
                                      <p:to x="100000" y="100000"/>
                                    </p:animScale>
                                    <p:animScale>
                                      <p:cBhvr>
                                        <p:cTn id="18" dur="26">
                                          <p:stCondLst>
                                            <p:cond delay="1642"/>
                                          </p:stCondLst>
                                        </p:cTn>
                                        <p:tgtEl>
                                          <p:spTgt spid="4"/>
                                        </p:tgtEl>
                                      </p:cBhvr>
                                      <p:to x="100000" y="90000"/>
                                    </p:animScale>
                                    <p:animScale>
                                      <p:cBhvr>
                                        <p:cTn id="19" dur="166" decel="50000">
                                          <p:stCondLst>
                                            <p:cond delay="1668"/>
                                          </p:stCondLst>
                                        </p:cTn>
                                        <p:tgtEl>
                                          <p:spTgt spid="4"/>
                                        </p:tgtEl>
                                      </p:cBhvr>
                                      <p:to x="100000" y="100000"/>
                                    </p:animScale>
                                    <p:animScale>
                                      <p:cBhvr>
                                        <p:cTn id="20" dur="26">
                                          <p:stCondLst>
                                            <p:cond delay="1808"/>
                                          </p:stCondLst>
                                        </p:cTn>
                                        <p:tgtEl>
                                          <p:spTgt spid="4"/>
                                        </p:tgtEl>
                                      </p:cBhvr>
                                      <p:to x="100000" y="95000"/>
                                    </p:animScale>
                                    <p:animScale>
                                      <p:cBhvr>
                                        <p:cTn id="21" dur="166" decel="50000">
                                          <p:stCondLst>
                                            <p:cond delay="1834"/>
                                          </p:stCondLst>
                                        </p:cTn>
                                        <p:tgtEl>
                                          <p:spTgt spid="4"/>
                                        </p:tgtEl>
                                      </p:cBhvr>
                                      <p:to x="100000" y="100000"/>
                                    </p:animScale>
                                    <p:set>
                                      <p:cBhvr>
                                        <p:cTn id="22" dur="1" fill="hold">
                                          <p:stCondLst>
                                            <p:cond delay="1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norm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INTRODUCTION</a:t>
            </a:r>
            <a:endParaRPr lang="en-US" sz="1800" b="1"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1010654"/>
            <a:ext cx="12191999" cy="5558588"/>
          </a:xfrm>
          <a:noFill/>
        </p:spPr>
        <p:txBody>
          <a:bodyPr>
            <a:noAutofit/>
          </a:bodyPr>
          <a:lstStyle/>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In view of the preceding paragraph, at the conclusion of this training, participants will be required to take advantage of the various valuation methods with the aim of enhancing and adding value to your professional careers. Additionally, trainees (Brokers) will be evaluated and subsequent licenses will be awarded to all successful participants. This is why, the training is important because it is tied to your professional careers. </a:t>
            </a:r>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2</a:t>
            </a:r>
          </a:p>
        </p:txBody>
      </p:sp>
    </p:spTree>
    <p:extLst>
      <p:ext uri="{BB962C8B-B14F-4D97-AF65-F5344CB8AC3E}">
        <p14:creationId xmlns:p14="http://schemas.microsoft.com/office/powerpoint/2010/main" val="17994367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9591"/>
          </a:xfrm>
        </p:spPr>
        <p:txBody>
          <a:bodyPr>
            <a:norm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OBJECTIVE</a:t>
            </a:r>
            <a:r>
              <a:rPr lang="en-US" sz="3200" dirty="0">
                <a:solidFill>
                  <a:srgbClr val="C00000"/>
                </a:solidFill>
              </a:rPr>
              <a:t> </a:t>
            </a:r>
          </a:p>
        </p:txBody>
      </p:sp>
      <p:sp>
        <p:nvSpPr>
          <p:cNvPr id="3" name="Content Placeholder 2"/>
          <p:cNvSpPr>
            <a:spLocks noGrp="1"/>
          </p:cNvSpPr>
          <p:nvPr>
            <p:ph idx="1"/>
          </p:nvPr>
        </p:nvSpPr>
        <p:spPr>
          <a:xfrm>
            <a:off x="838200" y="1825625"/>
            <a:ext cx="10515600" cy="4351338"/>
          </a:xfrm>
          <a:noFill/>
        </p:spPr>
        <p:txBody>
          <a:bodyPr>
            <a:normAutofit fontScale="92500" lnSpcReduction="20000"/>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At the completion of this training, Participants shall be able to:</a:t>
            </a:r>
          </a:p>
          <a:p>
            <a:pPr lvl="0"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Define customs value</a:t>
            </a:r>
          </a:p>
          <a:p>
            <a:pPr lvl="0"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Explain the basic principle of the WTO Valuation Agreement </a:t>
            </a:r>
          </a:p>
          <a:p>
            <a:pPr lvl="0"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Identify the first three valuation methods and their order of use</a:t>
            </a:r>
          </a:p>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Explain  Articles 1, 2, 3, 8, 16, &amp; 17 of the WTO valuation Agreement</a:t>
            </a:r>
          </a:p>
          <a:p>
            <a:pPr marL="0" indent="0" algn="ctr">
              <a:buNone/>
            </a:pPr>
            <a:endParaRPr lang="en-US" sz="4000" dirty="0">
              <a:latin typeface="Times New Roman" panose="02020603050405020304" pitchFamily="18" charset="0"/>
              <a:cs typeface="Times New Roman" panose="02020603050405020304" pitchFamily="18" charset="0"/>
            </a:endParaRPr>
          </a:p>
          <a:p>
            <a:pPr marL="0" indent="0" algn="ctr">
              <a:buNone/>
            </a:pPr>
            <a:r>
              <a:rPr lang="en-US" sz="4400" dirty="0"/>
              <a:t>  </a:t>
            </a:r>
          </a:p>
          <a:p>
            <a:pPr marL="0" indent="0">
              <a:buNone/>
            </a:pPr>
            <a:endParaRPr lang="en-US" dirty="0"/>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3</a:t>
            </a:r>
          </a:p>
        </p:txBody>
      </p:sp>
    </p:spTree>
    <p:extLst>
      <p:ext uri="{BB962C8B-B14F-4D97-AF65-F5344CB8AC3E}">
        <p14:creationId xmlns:p14="http://schemas.microsoft.com/office/powerpoint/2010/main" val="15803554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326" y="365125"/>
            <a:ext cx="11333748" cy="605241"/>
          </a:xfrm>
        </p:spPr>
        <p:txBody>
          <a:bodyPr>
            <a:norm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WHAT IS CUSTOMS VALUATION?</a:t>
            </a:r>
            <a:endParaRPr lang="en-US" sz="3200" dirty="0">
              <a:solidFill>
                <a:srgbClr val="C00000"/>
              </a:solidFill>
            </a:endParaRPr>
          </a:p>
        </p:txBody>
      </p:sp>
      <p:sp>
        <p:nvSpPr>
          <p:cNvPr id="3" name="Content Placeholder 2"/>
          <p:cNvSpPr>
            <a:spLocks noGrp="1"/>
          </p:cNvSpPr>
          <p:nvPr>
            <p:ph idx="1"/>
          </p:nvPr>
        </p:nvSpPr>
        <p:spPr>
          <a:xfrm>
            <a:off x="216569" y="1155032"/>
            <a:ext cx="11526252" cy="5404676"/>
          </a:xfrm>
          <a:noFill/>
        </p:spPr>
        <p:txBody>
          <a:bodyPr>
            <a:normAutofit/>
          </a:bodyPr>
          <a:lstStyle/>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Customs valuation is the rules and procedures to be used to determine the value of imported goods for the purposes of assessing customs duties. </a:t>
            </a:r>
          </a:p>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There are two procedures in determining Customs value: The procedures are either specific or Ad valorem as mentioned infra</a:t>
            </a:r>
            <a:endParaRPr lang="en-US" dirty="0">
              <a:solidFill>
                <a:srgbClr val="FF0000"/>
              </a:solidFill>
            </a:endParaRPr>
          </a:p>
          <a:p>
            <a:pPr marL="0" indent="0">
              <a:buNone/>
            </a:pPr>
            <a:r>
              <a:rPr lang="en-US" dirty="0">
                <a:solidFill>
                  <a:srgbClr val="FF0000"/>
                </a:solidFill>
              </a:rPr>
              <a:t>                                                                                            </a:t>
            </a:r>
            <a:endParaRPr lang="en-US" dirty="0"/>
          </a:p>
          <a:p>
            <a:endParaRPr lang="en-US" dirty="0"/>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4</a:t>
            </a:r>
          </a:p>
        </p:txBody>
      </p:sp>
    </p:spTree>
    <p:extLst>
      <p:ext uri="{BB962C8B-B14F-4D97-AF65-F5344CB8AC3E}">
        <p14:creationId xmlns:p14="http://schemas.microsoft.com/office/powerpoint/2010/main" val="898957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632" y="365125"/>
            <a:ext cx="11694694" cy="886159"/>
          </a:xfrm>
        </p:spPr>
        <p:txBody>
          <a:bodyPr>
            <a:noAutofit/>
          </a:bodyPr>
          <a:lstStyle/>
          <a:p>
            <a:pPr algn="ctr"/>
            <a:r>
              <a:rPr lang="en-US" sz="3200" b="1" dirty="0">
                <a:solidFill>
                  <a:srgbClr val="C00000"/>
                </a:solidFill>
                <a:latin typeface="Times New Roman" panose="02020603050405020304" pitchFamily="18" charset="0"/>
                <a:cs typeface="Times New Roman" panose="02020603050405020304" pitchFamily="18" charset="0"/>
              </a:rPr>
              <a:t>SPECIFIC AND AD VALOREM CUSTOMS DUTIES</a:t>
            </a:r>
            <a:endParaRPr lang="en-US" sz="3200" dirty="0">
              <a:solidFill>
                <a:srgbClr val="C00000"/>
              </a:solidFill>
            </a:endParaRPr>
          </a:p>
        </p:txBody>
      </p:sp>
      <p:sp>
        <p:nvSpPr>
          <p:cNvPr id="3" name="Content Placeholder 2"/>
          <p:cNvSpPr>
            <a:spLocks noGrp="1"/>
          </p:cNvSpPr>
          <p:nvPr>
            <p:ph idx="1"/>
          </p:nvPr>
        </p:nvSpPr>
        <p:spPr>
          <a:xfrm>
            <a:off x="0" y="914400"/>
            <a:ext cx="12192000" cy="5645307"/>
          </a:xfrm>
          <a:noFill/>
        </p:spPr>
        <p:txBody>
          <a:bodyPr>
            <a:normAutofit/>
          </a:bodyPr>
          <a:lstStyle/>
          <a:p>
            <a:pPr algn="just">
              <a:buFont typeface="Wingdings" panose="05000000000000000000" pitchFamily="2" charset="2"/>
              <a:buChar char="q"/>
            </a:pPr>
            <a:r>
              <a:rPr lang="en-US" sz="3600" dirty="0"/>
              <a:t> </a:t>
            </a:r>
            <a:r>
              <a:rPr lang="en-US" dirty="0">
                <a:latin typeface="Times New Roman" panose="02020603050405020304" pitchFamily="18" charset="0"/>
                <a:cs typeface="Times New Roman" panose="02020603050405020304" pitchFamily="18" charset="0"/>
              </a:rPr>
              <a:t>Customs duties can be designated in either specific or ad valorem terms or as a mix of the two. </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In case of a specific duty, a concrete sum is charged for a quantitative description of the good, for example USD 1 per item or per unit. </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The customs value of the good does not need to be determined, as the duty is not based on the value of the good but on other criteria. </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In this case, no rules on customs valuation are needed and the Valuation Agreement does not apply</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In contrast, an ad valorem duty depends on the value of a good. Under this system, the customs valuation is multiplied by an ad valorem rate of duty (e.g. 5 per cent) in order to arrive at the amount of duty payable on an imported item.</a:t>
            </a: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p>
          <a:p>
            <a:pPr marL="0" indent="0" algn="ctr">
              <a:buNone/>
            </a:pPr>
            <a:endParaRPr lang="en-US" sz="3600" dirty="0"/>
          </a:p>
          <a:p>
            <a:pPr marL="0" indent="0">
              <a:buNone/>
            </a:pPr>
            <a:endParaRPr lang="en-US" sz="3600" dirty="0"/>
          </a:p>
        </p:txBody>
      </p:sp>
      <p:sp>
        <p:nvSpPr>
          <p:cNvPr id="4" name="TextBox 3"/>
          <p:cNvSpPr txBox="1"/>
          <p:nvPr/>
        </p:nvSpPr>
        <p:spPr>
          <a:xfrm>
            <a:off x="5872766" y="6375042"/>
            <a:ext cx="489397" cy="369332"/>
          </a:xfrm>
          <a:prstGeom prst="rect">
            <a:avLst/>
          </a:prstGeom>
          <a:noFill/>
        </p:spPr>
        <p:txBody>
          <a:bodyPr wrap="square" rtlCol="0">
            <a:spAutoFit/>
          </a:bodyPr>
          <a:lstStyle/>
          <a:p>
            <a:r>
              <a:rPr lang="en-US" dirty="0"/>
              <a:t>6</a:t>
            </a:r>
          </a:p>
        </p:txBody>
      </p:sp>
    </p:spTree>
    <p:extLst>
      <p:ext uri="{BB962C8B-B14F-4D97-AF65-F5344CB8AC3E}">
        <p14:creationId xmlns:p14="http://schemas.microsoft.com/office/powerpoint/2010/main" val="38135468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8758" y="385010"/>
            <a:ext cx="11903241" cy="770022"/>
          </a:xfrm>
        </p:spPr>
        <p:txBody>
          <a:bodyPr>
            <a:normAutofit fontScale="90000"/>
          </a:bodyPr>
          <a:lstStyle/>
          <a:p>
            <a:pPr algn="ctr"/>
            <a:r>
              <a:rPr lang="en-US" sz="3600" b="1" dirty="0">
                <a:solidFill>
                  <a:srgbClr val="C00000"/>
                </a:solidFill>
                <a:latin typeface="Times New Roman" panose="02020603050405020304" pitchFamily="18" charset="0"/>
                <a:cs typeface="Times New Roman" panose="02020603050405020304" pitchFamily="18" charset="0"/>
              </a:rPr>
              <a:t>WHAT IS THE PRINCIPLE OF WTO VALUATION AGREEMENT  ABOUT ?</a:t>
            </a:r>
            <a:r>
              <a:rPr lang="en-US" sz="3600" b="1" dirty="0">
                <a:solidFill>
                  <a:srgbClr val="C00000"/>
                </a:solidFill>
              </a:rPr>
              <a:t> </a:t>
            </a:r>
            <a:endParaRPr lang="en-US" sz="3600" dirty="0">
              <a:solidFill>
                <a:srgbClr val="C00000"/>
              </a:solidFill>
            </a:endParaRPr>
          </a:p>
        </p:txBody>
      </p:sp>
      <p:sp>
        <p:nvSpPr>
          <p:cNvPr id="5" name="TextBox 4"/>
          <p:cNvSpPr txBox="1"/>
          <p:nvPr/>
        </p:nvSpPr>
        <p:spPr>
          <a:xfrm>
            <a:off x="5872766" y="6375042"/>
            <a:ext cx="489397" cy="369332"/>
          </a:xfrm>
          <a:prstGeom prst="rect">
            <a:avLst/>
          </a:prstGeom>
          <a:noFill/>
        </p:spPr>
        <p:txBody>
          <a:bodyPr wrap="square" rtlCol="0">
            <a:spAutoFit/>
          </a:bodyPr>
          <a:lstStyle/>
          <a:p>
            <a:r>
              <a:rPr lang="en-US" dirty="0"/>
              <a:t>7</a:t>
            </a:r>
          </a:p>
        </p:txBody>
      </p:sp>
      <p:sp>
        <p:nvSpPr>
          <p:cNvPr id="3" name="Content Placeholder 2"/>
          <p:cNvSpPr>
            <a:spLocks noGrp="1"/>
          </p:cNvSpPr>
          <p:nvPr>
            <p:ph idx="1"/>
          </p:nvPr>
        </p:nvSpPr>
        <p:spPr>
          <a:xfrm>
            <a:off x="1" y="1155032"/>
            <a:ext cx="12191998" cy="5021931"/>
          </a:xfrm>
        </p:spPr>
        <p:txBody>
          <a:bodyPr>
            <a:normAutofit/>
          </a:bodyPr>
          <a:lstStyle/>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Article VII of the General Agreement on Tariffs and Trade (GATT) laid down the general principles for an international system of valuation.</a:t>
            </a:r>
            <a:r>
              <a:rPr lang="en-US" sz="32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It stipulated that the value for customs purposes of imported merchandise should be based on the </a:t>
            </a:r>
            <a:r>
              <a:rPr lang="en-US" b="1" dirty="0">
                <a:latin typeface="Times New Roman" panose="02020603050405020304" pitchFamily="18" charset="0"/>
                <a:cs typeface="Times New Roman" panose="02020603050405020304" pitchFamily="18" charset="0"/>
              </a:rPr>
              <a:t>actual value</a:t>
            </a:r>
            <a:r>
              <a:rPr lang="en-US" dirty="0">
                <a:latin typeface="Times New Roman" panose="02020603050405020304" pitchFamily="18" charset="0"/>
                <a:cs typeface="Times New Roman" panose="02020603050405020304" pitchFamily="18" charset="0"/>
              </a:rPr>
              <a:t> of the imported merchandise on which duty is assessed, or of like merchandise, and should not be based on the value of merchandise of national origin or on </a:t>
            </a:r>
            <a:r>
              <a:rPr lang="en-US" b="1" dirty="0">
                <a:latin typeface="Times New Roman" panose="02020603050405020304" pitchFamily="18" charset="0"/>
                <a:cs typeface="Times New Roman" panose="02020603050405020304" pitchFamily="18" charset="0"/>
              </a:rPr>
              <a:t>arbitrary</a:t>
            </a:r>
            <a:r>
              <a:rPr lang="en-US" dirty="0">
                <a:latin typeface="Times New Roman" panose="02020603050405020304" pitchFamily="18" charset="0"/>
                <a:cs typeface="Times New Roman" panose="02020603050405020304" pitchFamily="18" charset="0"/>
              </a:rPr>
              <a:t> or </a:t>
            </a:r>
            <a:r>
              <a:rPr lang="en-US" b="1" dirty="0">
                <a:latin typeface="Times New Roman" panose="02020603050405020304" pitchFamily="18" charset="0"/>
                <a:cs typeface="Times New Roman" panose="02020603050405020304" pitchFamily="18" charset="0"/>
              </a:rPr>
              <a:t>fictitious</a:t>
            </a:r>
            <a:r>
              <a:rPr lang="en-US" dirty="0">
                <a:latin typeface="Times New Roman" panose="02020603050405020304" pitchFamily="18" charset="0"/>
                <a:cs typeface="Times New Roman" panose="02020603050405020304" pitchFamily="18" charset="0"/>
              </a:rPr>
              <a:t> values. </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Although Article VII also contains a definition of “actual value”, it still permitted the use of widely differing methods of valuing goods which will be discussed later. </a:t>
            </a:r>
          </a:p>
          <a:p>
            <a:endParaRPr lang="en-US" dirty="0"/>
          </a:p>
        </p:txBody>
      </p:sp>
    </p:spTree>
    <p:extLst>
      <p:ext uri="{BB962C8B-B14F-4D97-AF65-F5344CB8AC3E}">
        <p14:creationId xmlns:p14="http://schemas.microsoft.com/office/powerpoint/2010/main" val="1454950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9664" y="292936"/>
            <a:ext cx="10515600" cy="496723"/>
          </a:xfrm>
        </p:spPr>
        <p:txBody>
          <a:bodyPr>
            <a:normAutofit fontScale="90000"/>
          </a:bodyPr>
          <a:lstStyle/>
          <a:p>
            <a:pPr algn="ctr"/>
            <a:r>
              <a:rPr lang="en-US" sz="3600" b="1" dirty="0">
                <a:solidFill>
                  <a:srgbClr val="C00000"/>
                </a:solidFill>
                <a:latin typeface="Times New Roman" panose="02020603050405020304" pitchFamily="18" charset="0"/>
                <a:cs typeface="Times New Roman" panose="02020603050405020304" pitchFamily="18" charset="0"/>
              </a:rPr>
              <a:t>WTO VALUATION METHODS</a:t>
            </a:r>
            <a:endParaRPr lang="en-US" sz="4000" dirty="0">
              <a:solidFill>
                <a:srgbClr val="C00000"/>
              </a:solidFill>
            </a:endParaRPr>
          </a:p>
        </p:txBody>
      </p:sp>
      <p:sp>
        <p:nvSpPr>
          <p:cNvPr id="5" name="TextBox 4"/>
          <p:cNvSpPr txBox="1"/>
          <p:nvPr/>
        </p:nvSpPr>
        <p:spPr>
          <a:xfrm>
            <a:off x="5872766" y="6375042"/>
            <a:ext cx="489397" cy="369332"/>
          </a:xfrm>
          <a:prstGeom prst="rect">
            <a:avLst/>
          </a:prstGeom>
          <a:noFill/>
        </p:spPr>
        <p:txBody>
          <a:bodyPr wrap="square" rtlCol="0">
            <a:spAutoFit/>
          </a:bodyPr>
          <a:lstStyle/>
          <a:p>
            <a:r>
              <a:rPr lang="en-US" dirty="0"/>
              <a:t>10</a:t>
            </a:r>
          </a:p>
        </p:txBody>
      </p:sp>
      <p:sp>
        <p:nvSpPr>
          <p:cNvPr id="3" name="Content Placeholder 2"/>
          <p:cNvSpPr>
            <a:spLocks noGrp="1"/>
          </p:cNvSpPr>
          <p:nvPr>
            <p:ph idx="1"/>
          </p:nvPr>
        </p:nvSpPr>
        <p:spPr>
          <a:xfrm>
            <a:off x="192505" y="789658"/>
            <a:ext cx="11999495" cy="5585383"/>
          </a:xfrm>
        </p:spPr>
        <p:txBody>
          <a:bodyPr>
            <a:normAutofit/>
          </a:bodyPr>
          <a:lstStyle/>
          <a:p>
            <a:pPr marL="0" indent="0" algn="just">
              <a:lnSpc>
                <a:spcPct val="150000"/>
              </a:lnSpc>
              <a:buNone/>
            </a:pPr>
            <a:r>
              <a:rPr lang="en-US" dirty="0">
                <a:latin typeface="Times New Roman" panose="02020603050405020304" pitchFamily="18" charset="0"/>
                <a:cs typeface="Times New Roman" panose="02020603050405020304" pitchFamily="18" charset="0"/>
              </a:rPr>
              <a:t>There are six (6) GATT valuation methods which must be applied in sequence  , but for the purpose of the training, the three frequently used methods will be discussed. They are : </a:t>
            </a:r>
          </a:p>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Transaction Value (TV) – Article 1</a:t>
            </a:r>
          </a:p>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Transaction value of Identical Goods – Article 2</a:t>
            </a:r>
          </a:p>
          <a:p>
            <a:pPr algn="just">
              <a:lnSpc>
                <a:spcPct val="150000"/>
              </a:lnSpc>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Transaction value of Similar Goods – Article 3</a:t>
            </a:r>
          </a:p>
          <a:p>
            <a:endParaRPr lang="en-US" dirty="0"/>
          </a:p>
        </p:txBody>
      </p:sp>
    </p:spTree>
    <p:extLst>
      <p:ext uri="{BB962C8B-B14F-4D97-AF65-F5344CB8AC3E}">
        <p14:creationId xmlns:p14="http://schemas.microsoft.com/office/powerpoint/2010/main" val="1102844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3645</TotalTime>
  <Words>3535</Words>
  <Application>Microsoft Office PowerPoint</Application>
  <PresentationFormat>Widescreen</PresentationFormat>
  <Paragraphs>204</Paragraphs>
  <Slides>34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Calibri Light</vt:lpstr>
      <vt:lpstr>Century Gothic</vt:lpstr>
      <vt:lpstr>Times New Roman</vt:lpstr>
      <vt:lpstr>Wingdings</vt:lpstr>
      <vt:lpstr>Office Theme</vt:lpstr>
      <vt:lpstr>PowerPoint Presentation</vt:lpstr>
      <vt:lpstr>MODULE-III VALUATION</vt:lpstr>
      <vt:lpstr>INTRODUCTION</vt:lpstr>
      <vt:lpstr>INTRODUCTION</vt:lpstr>
      <vt:lpstr>OBJECTIVE </vt:lpstr>
      <vt:lpstr>WHAT IS CUSTOMS VALUATION?</vt:lpstr>
      <vt:lpstr>SPECIFIC AND AD VALOREM CUSTOMS DUTIES</vt:lpstr>
      <vt:lpstr>WHAT IS THE PRINCIPLE OF WTO VALUATION AGREEMENT  ABOUT ? </vt:lpstr>
      <vt:lpstr>WTO VALUATION METHODS</vt:lpstr>
      <vt:lpstr>TRANSACTION VALUE – Article 1</vt:lpstr>
      <vt:lpstr>TRANSACTION VALUE – Article 1 CONT’D</vt:lpstr>
      <vt:lpstr>TRANSACTION VALUE – Article 1 CONT’D</vt:lpstr>
      <vt:lpstr>TRANSACTION VALUE – Article 1 CONT’D</vt:lpstr>
      <vt:lpstr>TRANSACTION VALUE – Article 1 CONT’D</vt:lpstr>
      <vt:lpstr>RELATED PARTIES</vt:lpstr>
      <vt:lpstr>RELATED PARTIES CONT’D</vt:lpstr>
      <vt:lpstr>RELATED PARTIES–RULES </vt:lpstr>
      <vt:lpstr>RELATED PARTIES – Process</vt:lpstr>
      <vt:lpstr>ARTICLE 8 ADDITIONS-TV</vt:lpstr>
      <vt:lpstr>ARTICLE 8 ADDITIONS-THE COST OF CONTAINER AND PACKING TO BE ADDED</vt:lpstr>
      <vt:lpstr>ARTICLE 8 ADDITIONS CONT’D</vt:lpstr>
      <vt:lpstr>ARTICLE 8 ADDITIONS CONT’D</vt:lpstr>
      <vt:lpstr>ARTICLE 8 ADDITIONS CONT’D</vt:lpstr>
      <vt:lpstr>ARTICLE 8 ADDITIONS—TYPE  OF ASSISTS</vt:lpstr>
      <vt:lpstr>ARTICLE 8 ADDITIONS—ROYALTY &amp; LICENSE FEES</vt:lpstr>
      <vt:lpstr>ARTICLE 8 ADDITIONS—ROYALTY &amp; LICENSE FEES</vt:lpstr>
      <vt:lpstr>Exclusions (Excluded Payments and Costs)</vt:lpstr>
      <vt:lpstr>TRANSACTION VALUE OF IDENTICAL GOODS – ARTICLE 2</vt:lpstr>
      <vt:lpstr>TRANSACTION VALUE OF SIMILAR GOODS – ARTICLE 3</vt:lpstr>
      <vt:lpstr>TV of Identical &amp; Similar Goods- Basic Principle</vt:lpstr>
      <vt:lpstr>ARTICLE 16 : Cases where Importers  have  doubt About the truth or accuracy of the valuation methods :</vt:lpstr>
      <vt:lpstr>ARTICLE 17 : Cases where Customs Administrations have reasons to doubt the truth or accuracy of the declared value:</vt:lpstr>
      <vt:lpstr>ARTICLE 17 : Cases where Customs Administrations have reasons to doubt the truth or accuracy of the declared value:</vt:lpstr>
      <vt:lpstr>THANK YOU</vt:lpstr>
    </vt:vector>
  </TitlesOfParts>
  <Company>Massachusetts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Habib</dc:creator>
  <cp:lastModifiedBy>Jelvin B. Dennis</cp:lastModifiedBy>
  <cp:revision>293</cp:revision>
  <dcterms:created xsi:type="dcterms:W3CDTF">2017-01-14T21:20:37Z</dcterms:created>
  <dcterms:modified xsi:type="dcterms:W3CDTF">2024-06-23T12:59:57Z</dcterms:modified>
</cp:coreProperties>
</file>