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92" r:id="rId3"/>
    <p:sldId id="267" r:id="rId4"/>
    <p:sldId id="335" r:id="rId5"/>
    <p:sldId id="259" r:id="rId6"/>
    <p:sldId id="293" r:id="rId7"/>
    <p:sldId id="336" r:id="rId8"/>
    <p:sldId id="320" r:id="rId9"/>
    <p:sldId id="261" r:id="rId10"/>
    <p:sldId id="323" r:id="rId11"/>
    <p:sldId id="324" r:id="rId12"/>
    <p:sldId id="327" r:id="rId13"/>
    <p:sldId id="326" r:id="rId14"/>
    <p:sldId id="295" r:id="rId15"/>
    <p:sldId id="337" r:id="rId16"/>
    <p:sldId id="300" r:id="rId17"/>
    <p:sldId id="301" r:id="rId18"/>
    <p:sldId id="338" r:id="rId19"/>
    <p:sldId id="325" r:id="rId20"/>
    <p:sldId id="310" r:id="rId21"/>
    <p:sldId id="358" r:id="rId22"/>
    <p:sldId id="332" r:id="rId23"/>
    <p:sldId id="359" r:id="rId24"/>
    <p:sldId id="340" r:id="rId25"/>
    <p:sldId id="312" r:id="rId26"/>
    <p:sldId id="349" r:id="rId27"/>
    <p:sldId id="350" r:id="rId28"/>
    <p:sldId id="351" r:id="rId29"/>
    <p:sldId id="352" r:id="rId30"/>
    <p:sldId id="354" r:id="rId31"/>
    <p:sldId id="355" r:id="rId32"/>
    <p:sldId id="353" r:id="rId33"/>
    <p:sldId id="356" r:id="rId34"/>
    <p:sldId id="357" r:id="rId35"/>
    <p:sldId id="360" r:id="rId36"/>
    <p:sldId id="362" r:id="rId37"/>
    <p:sldId id="361" r:id="rId38"/>
    <p:sldId id="363" r:id="rId39"/>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6" autoAdjust="0"/>
    <p:restoredTop sz="94660"/>
  </p:normalViewPr>
  <p:slideViewPr>
    <p:cSldViewPr snapToGrid="0">
      <p:cViewPr varScale="1">
        <p:scale>
          <a:sx n="81" d="100"/>
          <a:sy n="81" d="100"/>
        </p:scale>
        <p:origin x="336"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C5E339-BB7E-40BF-838C-4C84FAB979B9}" type="doc">
      <dgm:prSet loTypeId="urn:microsoft.com/office/officeart/2005/8/layout/hList3" loCatId="list" qsTypeId="urn:microsoft.com/office/officeart/2005/8/quickstyle/simple1" qsCatId="simple" csTypeId="urn:microsoft.com/office/officeart/2005/8/colors/accent5_3" csCatId="accent5" phldr="1"/>
      <dgm:spPr/>
      <dgm:t>
        <a:bodyPr/>
        <a:lstStyle/>
        <a:p>
          <a:endParaRPr lang="en-US"/>
        </a:p>
      </dgm:t>
    </dgm:pt>
    <dgm:pt modelId="{141EE0E9-6258-4288-85D6-EC2C74577076}">
      <dgm:prSet custT="1"/>
      <dgm:spPr/>
      <dgm:t>
        <a:bodyPr/>
        <a:lstStyle/>
        <a:p>
          <a:pPr algn="just" rtl="0"/>
          <a:r>
            <a:rPr lang="en-US" sz="2800" dirty="0">
              <a:latin typeface="Arial" panose="020B0604020202020204" pitchFamily="34" charset="0"/>
              <a:cs typeface="Arial" panose="020B0604020202020204" pitchFamily="34" charset="0"/>
            </a:rPr>
            <a:t>The Harmonized System took over 100 years to design; beginning in 1853 with the International Statistical Nomenclature (ISN) up to the Harmonized System (HS) in 1988.</a:t>
          </a:r>
        </a:p>
      </dgm:t>
    </dgm:pt>
    <dgm:pt modelId="{91626FAA-ABD1-4CBB-8B8F-59FD1A38B609}" type="parTrans" cxnId="{74855AF0-939B-4538-A870-6D0768BDE747}">
      <dgm:prSet/>
      <dgm:spPr/>
      <dgm:t>
        <a:bodyPr/>
        <a:lstStyle/>
        <a:p>
          <a:endParaRPr lang="en-US"/>
        </a:p>
      </dgm:t>
    </dgm:pt>
    <dgm:pt modelId="{0206A026-76C6-461F-BA7D-47A9E8A08FA4}" type="sibTrans" cxnId="{74855AF0-939B-4538-A870-6D0768BDE747}">
      <dgm:prSet/>
      <dgm:spPr/>
      <dgm:t>
        <a:bodyPr/>
        <a:lstStyle/>
        <a:p>
          <a:endParaRPr lang="en-US"/>
        </a:p>
      </dgm:t>
    </dgm:pt>
    <dgm:pt modelId="{59CACC12-2BCB-4894-812E-01C6B35108DD}">
      <dgm:prSet custT="1"/>
      <dgm:spPr/>
      <dgm:t>
        <a:bodyPr/>
        <a:lstStyle/>
        <a:p>
          <a:pPr rtl="0"/>
          <a:r>
            <a:rPr lang="en-US" sz="2400" b="1" dirty="0">
              <a:latin typeface="Century Gothic" pitchFamily="34" charset="0"/>
            </a:rPr>
            <a:t>ISN—1853</a:t>
          </a:r>
          <a:r>
            <a:rPr lang="en-US" sz="2100" b="1" dirty="0">
              <a:latin typeface="Century Gothic" pitchFamily="34" charset="0"/>
            </a:rPr>
            <a:t> </a:t>
          </a:r>
        </a:p>
      </dgm:t>
    </dgm:pt>
    <dgm:pt modelId="{53635559-213E-4492-947C-4D4A170F7BF4}" type="parTrans" cxnId="{62FDA2D3-BDA4-4A05-80B5-D9968B6409F7}">
      <dgm:prSet/>
      <dgm:spPr/>
      <dgm:t>
        <a:bodyPr/>
        <a:lstStyle/>
        <a:p>
          <a:endParaRPr lang="en-US"/>
        </a:p>
      </dgm:t>
    </dgm:pt>
    <dgm:pt modelId="{70B82D5F-D607-44CD-9287-85DCF0CDB9F1}" type="sibTrans" cxnId="{62FDA2D3-BDA4-4A05-80B5-D9968B6409F7}">
      <dgm:prSet/>
      <dgm:spPr/>
      <dgm:t>
        <a:bodyPr/>
        <a:lstStyle/>
        <a:p>
          <a:endParaRPr lang="en-US"/>
        </a:p>
      </dgm:t>
    </dgm:pt>
    <dgm:pt modelId="{0AD6997F-8EA6-4A0A-89D9-77ADD11E91F4}">
      <dgm:prSet custT="1"/>
      <dgm:spPr/>
      <dgm:t>
        <a:bodyPr/>
        <a:lstStyle/>
        <a:p>
          <a:pPr rtl="0"/>
          <a:r>
            <a:rPr lang="en-US" sz="2400" b="1" dirty="0">
              <a:latin typeface="Century Gothic" pitchFamily="34" charset="0"/>
            </a:rPr>
            <a:t>GN—1931</a:t>
          </a:r>
          <a:r>
            <a:rPr lang="en-US" sz="2100" dirty="0">
              <a:latin typeface="Century Gothic" pitchFamily="34" charset="0"/>
            </a:rPr>
            <a:t> </a:t>
          </a:r>
        </a:p>
      </dgm:t>
    </dgm:pt>
    <dgm:pt modelId="{F45FE82D-C331-4A6A-9F7A-C6E0E7E656AB}" type="parTrans" cxnId="{06EE2F24-4580-4B0C-B929-B05AD855C9DB}">
      <dgm:prSet/>
      <dgm:spPr/>
      <dgm:t>
        <a:bodyPr/>
        <a:lstStyle/>
        <a:p>
          <a:endParaRPr lang="en-US"/>
        </a:p>
      </dgm:t>
    </dgm:pt>
    <dgm:pt modelId="{D35CBB52-E1A5-4B0F-94AA-755392463E33}" type="sibTrans" cxnId="{06EE2F24-4580-4B0C-B929-B05AD855C9DB}">
      <dgm:prSet/>
      <dgm:spPr/>
      <dgm:t>
        <a:bodyPr/>
        <a:lstStyle/>
        <a:p>
          <a:endParaRPr lang="en-US"/>
        </a:p>
      </dgm:t>
    </dgm:pt>
    <dgm:pt modelId="{3B4B13A6-1867-4164-BD8A-9CCCE6FCF575}">
      <dgm:prSet custT="1"/>
      <dgm:spPr/>
      <dgm:t>
        <a:bodyPr/>
        <a:lstStyle/>
        <a:p>
          <a:pPr rtl="0"/>
          <a:r>
            <a:rPr lang="en-US" sz="2400" b="1" dirty="0">
              <a:latin typeface="Century Gothic" pitchFamily="34" charset="0"/>
            </a:rPr>
            <a:t>BTN—1950 </a:t>
          </a:r>
        </a:p>
      </dgm:t>
    </dgm:pt>
    <dgm:pt modelId="{8E8B7322-333A-47C2-8A7E-693E1D66DFEA}" type="parTrans" cxnId="{0D401DDA-1E17-4893-9E29-82A40EB22920}">
      <dgm:prSet/>
      <dgm:spPr/>
      <dgm:t>
        <a:bodyPr/>
        <a:lstStyle/>
        <a:p>
          <a:endParaRPr lang="en-US"/>
        </a:p>
      </dgm:t>
    </dgm:pt>
    <dgm:pt modelId="{CDE68C82-0810-41EE-9DA6-9102B810AD0B}" type="sibTrans" cxnId="{0D401DDA-1E17-4893-9E29-82A40EB22920}">
      <dgm:prSet/>
      <dgm:spPr/>
      <dgm:t>
        <a:bodyPr/>
        <a:lstStyle/>
        <a:p>
          <a:endParaRPr lang="en-US"/>
        </a:p>
      </dgm:t>
    </dgm:pt>
    <dgm:pt modelId="{5BE0C878-2A47-47F5-A565-94FC638B70E0}">
      <dgm:prSet custT="1"/>
      <dgm:spPr/>
      <dgm:t>
        <a:bodyPr/>
        <a:lstStyle/>
        <a:p>
          <a:pPr rtl="0"/>
          <a:r>
            <a:rPr lang="en-US" sz="2400" b="1" dirty="0">
              <a:latin typeface="Century Gothic" pitchFamily="34" charset="0"/>
            </a:rPr>
            <a:t>CCCN—1974 </a:t>
          </a:r>
        </a:p>
      </dgm:t>
    </dgm:pt>
    <dgm:pt modelId="{506294CC-8C78-4ED4-B78A-1544DFDF7C97}" type="parTrans" cxnId="{2B152130-B804-4082-BBA3-AE6E563691D7}">
      <dgm:prSet/>
      <dgm:spPr/>
      <dgm:t>
        <a:bodyPr/>
        <a:lstStyle/>
        <a:p>
          <a:endParaRPr lang="en-US"/>
        </a:p>
      </dgm:t>
    </dgm:pt>
    <dgm:pt modelId="{7ABA15EA-C501-437F-ACDA-9C47952568D1}" type="sibTrans" cxnId="{2B152130-B804-4082-BBA3-AE6E563691D7}">
      <dgm:prSet/>
      <dgm:spPr/>
      <dgm:t>
        <a:bodyPr/>
        <a:lstStyle/>
        <a:p>
          <a:endParaRPr lang="en-US"/>
        </a:p>
      </dgm:t>
    </dgm:pt>
    <dgm:pt modelId="{38DC1757-CE77-4967-AAE3-02BBBC9A6DDF}">
      <dgm:prSet custT="1"/>
      <dgm:spPr/>
      <dgm:t>
        <a:bodyPr/>
        <a:lstStyle/>
        <a:p>
          <a:pPr rtl="0"/>
          <a:r>
            <a:rPr lang="en-US" sz="2400" b="1" dirty="0">
              <a:latin typeface="Century Gothic" pitchFamily="34" charset="0"/>
            </a:rPr>
            <a:t>HS—1988 </a:t>
          </a:r>
        </a:p>
      </dgm:t>
    </dgm:pt>
    <dgm:pt modelId="{AF967BA1-7608-41DA-BA44-76FB74AC576D}" type="parTrans" cxnId="{4310B420-184D-4504-AD7C-F08A7CDB16B2}">
      <dgm:prSet/>
      <dgm:spPr/>
      <dgm:t>
        <a:bodyPr/>
        <a:lstStyle/>
        <a:p>
          <a:endParaRPr lang="en-US"/>
        </a:p>
      </dgm:t>
    </dgm:pt>
    <dgm:pt modelId="{0CD99FE9-3221-411B-98FF-997573CB5643}" type="sibTrans" cxnId="{4310B420-184D-4504-AD7C-F08A7CDB16B2}">
      <dgm:prSet/>
      <dgm:spPr/>
      <dgm:t>
        <a:bodyPr/>
        <a:lstStyle/>
        <a:p>
          <a:endParaRPr lang="en-US"/>
        </a:p>
      </dgm:t>
    </dgm:pt>
    <dgm:pt modelId="{AB35F1EB-8DB9-4EAD-805C-33D665B803B1}" type="pres">
      <dgm:prSet presAssocID="{AAC5E339-BB7E-40BF-838C-4C84FAB979B9}" presName="composite" presStyleCnt="0">
        <dgm:presLayoutVars>
          <dgm:chMax val="1"/>
          <dgm:dir/>
          <dgm:resizeHandles val="exact"/>
        </dgm:presLayoutVars>
      </dgm:prSet>
      <dgm:spPr/>
    </dgm:pt>
    <dgm:pt modelId="{762380FF-9B58-4237-A4DC-41512F69496F}" type="pres">
      <dgm:prSet presAssocID="{141EE0E9-6258-4288-85D6-EC2C74577076}" presName="roof" presStyleLbl="dkBgShp" presStyleIdx="0" presStyleCnt="2"/>
      <dgm:spPr/>
    </dgm:pt>
    <dgm:pt modelId="{5D9AD62B-0830-48C8-8953-1F2D44B5EC6C}" type="pres">
      <dgm:prSet presAssocID="{141EE0E9-6258-4288-85D6-EC2C74577076}" presName="pillars" presStyleCnt="0"/>
      <dgm:spPr/>
    </dgm:pt>
    <dgm:pt modelId="{000B33A2-AC89-4C88-936D-9652A1C6CCC1}" type="pres">
      <dgm:prSet presAssocID="{141EE0E9-6258-4288-85D6-EC2C74577076}" presName="pillar1" presStyleLbl="node1" presStyleIdx="0" presStyleCnt="5">
        <dgm:presLayoutVars>
          <dgm:bulletEnabled val="1"/>
        </dgm:presLayoutVars>
      </dgm:prSet>
      <dgm:spPr/>
    </dgm:pt>
    <dgm:pt modelId="{8457921B-31F9-4894-9CAA-E8B173D8F5BF}" type="pres">
      <dgm:prSet presAssocID="{0AD6997F-8EA6-4A0A-89D9-77ADD11E91F4}" presName="pillarX" presStyleLbl="node1" presStyleIdx="1" presStyleCnt="5">
        <dgm:presLayoutVars>
          <dgm:bulletEnabled val="1"/>
        </dgm:presLayoutVars>
      </dgm:prSet>
      <dgm:spPr/>
    </dgm:pt>
    <dgm:pt modelId="{B3C9A71B-DBD4-4886-A1C7-49C2201C65AB}" type="pres">
      <dgm:prSet presAssocID="{3B4B13A6-1867-4164-BD8A-9CCCE6FCF575}" presName="pillarX" presStyleLbl="node1" presStyleIdx="2" presStyleCnt="5">
        <dgm:presLayoutVars>
          <dgm:bulletEnabled val="1"/>
        </dgm:presLayoutVars>
      </dgm:prSet>
      <dgm:spPr/>
    </dgm:pt>
    <dgm:pt modelId="{060F67E6-0D2E-4DA9-916D-45E59F655A73}" type="pres">
      <dgm:prSet presAssocID="{5BE0C878-2A47-47F5-A565-94FC638B70E0}" presName="pillarX" presStyleLbl="node1" presStyleIdx="3" presStyleCnt="5">
        <dgm:presLayoutVars>
          <dgm:bulletEnabled val="1"/>
        </dgm:presLayoutVars>
      </dgm:prSet>
      <dgm:spPr/>
    </dgm:pt>
    <dgm:pt modelId="{0EA37CD2-3F3F-4F46-8C68-7D656EB71BDA}" type="pres">
      <dgm:prSet presAssocID="{38DC1757-CE77-4967-AAE3-02BBBC9A6DDF}" presName="pillarX" presStyleLbl="node1" presStyleIdx="4" presStyleCnt="5">
        <dgm:presLayoutVars>
          <dgm:bulletEnabled val="1"/>
        </dgm:presLayoutVars>
      </dgm:prSet>
      <dgm:spPr/>
    </dgm:pt>
    <dgm:pt modelId="{6BA6A980-87C6-401A-BD45-0A0E7EF0A5CC}" type="pres">
      <dgm:prSet presAssocID="{141EE0E9-6258-4288-85D6-EC2C74577076}" presName="base" presStyleLbl="dkBgShp" presStyleIdx="1" presStyleCnt="2"/>
      <dgm:spPr/>
    </dgm:pt>
  </dgm:ptLst>
  <dgm:cxnLst>
    <dgm:cxn modelId="{E105F410-DB4B-4E5C-B198-33022A4CBDFC}" type="presOf" srcId="{38DC1757-CE77-4967-AAE3-02BBBC9A6DDF}" destId="{0EA37CD2-3F3F-4F46-8C68-7D656EB71BDA}" srcOrd="0" destOrd="0" presId="urn:microsoft.com/office/officeart/2005/8/layout/hList3"/>
    <dgm:cxn modelId="{4310B420-184D-4504-AD7C-F08A7CDB16B2}" srcId="{141EE0E9-6258-4288-85D6-EC2C74577076}" destId="{38DC1757-CE77-4967-AAE3-02BBBC9A6DDF}" srcOrd="4" destOrd="0" parTransId="{AF967BA1-7608-41DA-BA44-76FB74AC576D}" sibTransId="{0CD99FE9-3221-411B-98FF-997573CB5643}"/>
    <dgm:cxn modelId="{A2294823-8962-4EDE-8077-86986E50D7B7}" type="presOf" srcId="{59CACC12-2BCB-4894-812E-01C6B35108DD}" destId="{000B33A2-AC89-4C88-936D-9652A1C6CCC1}" srcOrd="0" destOrd="0" presId="urn:microsoft.com/office/officeart/2005/8/layout/hList3"/>
    <dgm:cxn modelId="{06EE2F24-4580-4B0C-B929-B05AD855C9DB}" srcId="{141EE0E9-6258-4288-85D6-EC2C74577076}" destId="{0AD6997F-8EA6-4A0A-89D9-77ADD11E91F4}" srcOrd="1" destOrd="0" parTransId="{F45FE82D-C331-4A6A-9F7A-C6E0E7E656AB}" sibTransId="{D35CBB52-E1A5-4B0F-94AA-755392463E33}"/>
    <dgm:cxn modelId="{2B152130-B804-4082-BBA3-AE6E563691D7}" srcId="{141EE0E9-6258-4288-85D6-EC2C74577076}" destId="{5BE0C878-2A47-47F5-A565-94FC638B70E0}" srcOrd="3" destOrd="0" parTransId="{506294CC-8C78-4ED4-B78A-1544DFDF7C97}" sibTransId="{7ABA15EA-C501-437F-ACDA-9C47952568D1}"/>
    <dgm:cxn modelId="{43B68B3C-9215-4439-A15C-DF4B81E0856A}" type="presOf" srcId="{5BE0C878-2A47-47F5-A565-94FC638B70E0}" destId="{060F67E6-0D2E-4DA9-916D-45E59F655A73}" srcOrd="0" destOrd="0" presId="urn:microsoft.com/office/officeart/2005/8/layout/hList3"/>
    <dgm:cxn modelId="{EC3FA05E-CBBA-4679-A9E0-87B8CBD9F5F8}" type="presOf" srcId="{141EE0E9-6258-4288-85D6-EC2C74577076}" destId="{762380FF-9B58-4237-A4DC-41512F69496F}" srcOrd="0" destOrd="0" presId="urn:microsoft.com/office/officeart/2005/8/layout/hList3"/>
    <dgm:cxn modelId="{FF5F6488-AEA8-4E9A-B153-3965F35F7371}" type="presOf" srcId="{3B4B13A6-1867-4164-BD8A-9CCCE6FCF575}" destId="{B3C9A71B-DBD4-4886-A1C7-49C2201C65AB}" srcOrd="0" destOrd="0" presId="urn:microsoft.com/office/officeart/2005/8/layout/hList3"/>
    <dgm:cxn modelId="{62FDA2D3-BDA4-4A05-80B5-D9968B6409F7}" srcId="{141EE0E9-6258-4288-85D6-EC2C74577076}" destId="{59CACC12-2BCB-4894-812E-01C6B35108DD}" srcOrd="0" destOrd="0" parTransId="{53635559-213E-4492-947C-4D4A170F7BF4}" sibTransId="{70B82D5F-D607-44CD-9287-85DCF0CDB9F1}"/>
    <dgm:cxn modelId="{0D401DDA-1E17-4893-9E29-82A40EB22920}" srcId="{141EE0E9-6258-4288-85D6-EC2C74577076}" destId="{3B4B13A6-1867-4164-BD8A-9CCCE6FCF575}" srcOrd="2" destOrd="0" parTransId="{8E8B7322-333A-47C2-8A7E-693E1D66DFEA}" sibTransId="{CDE68C82-0810-41EE-9DA6-9102B810AD0B}"/>
    <dgm:cxn modelId="{288B41EC-98BE-4618-BE4B-8A94227BA8C9}" type="presOf" srcId="{0AD6997F-8EA6-4A0A-89D9-77ADD11E91F4}" destId="{8457921B-31F9-4894-9CAA-E8B173D8F5BF}" srcOrd="0" destOrd="0" presId="urn:microsoft.com/office/officeart/2005/8/layout/hList3"/>
    <dgm:cxn modelId="{097ED4EF-CE2A-4666-B552-5B8C401B7E82}" type="presOf" srcId="{AAC5E339-BB7E-40BF-838C-4C84FAB979B9}" destId="{AB35F1EB-8DB9-4EAD-805C-33D665B803B1}" srcOrd="0" destOrd="0" presId="urn:microsoft.com/office/officeart/2005/8/layout/hList3"/>
    <dgm:cxn modelId="{74855AF0-939B-4538-A870-6D0768BDE747}" srcId="{AAC5E339-BB7E-40BF-838C-4C84FAB979B9}" destId="{141EE0E9-6258-4288-85D6-EC2C74577076}" srcOrd="0" destOrd="0" parTransId="{91626FAA-ABD1-4CBB-8B8F-59FD1A38B609}" sibTransId="{0206A026-76C6-461F-BA7D-47A9E8A08FA4}"/>
    <dgm:cxn modelId="{08674DA8-36B5-460B-A786-E2D2AB41C533}" type="presParOf" srcId="{AB35F1EB-8DB9-4EAD-805C-33D665B803B1}" destId="{762380FF-9B58-4237-A4DC-41512F69496F}" srcOrd="0" destOrd="0" presId="urn:microsoft.com/office/officeart/2005/8/layout/hList3"/>
    <dgm:cxn modelId="{EDFCD227-B6A7-449B-A38B-9691741D8EEF}" type="presParOf" srcId="{AB35F1EB-8DB9-4EAD-805C-33D665B803B1}" destId="{5D9AD62B-0830-48C8-8953-1F2D44B5EC6C}" srcOrd="1" destOrd="0" presId="urn:microsoft.com/office/officeart/2005/8/layout/hList3"/>
    <dgm:cxn modelId="{895E5CA4-8AE2-4625-BA91-E68D99E48F05}" type="presParOf" srcId="{5D9AD62B-0830-48C8-8953-1F2D44B5EC6C}" destId="{000B33A2-AC89-4C88-936D-9652A1C6CCC1}" srcOrd="0" destOrd="0" presId="urn:microsoft.com/office/officeart/2005/8/layout/hList3"/>
    <dgm:cxn modelId="{6E445239-8007-4E50-B16F-3CB88319A9D2}" type="presParOf" srcId="{5D9AD62B-0830-48C8-8953-1F2D44B5EC6C}" destId="{8457921B-31F9-4894-9CAA-E8B173D8F5BF}" srcOrd="1" destOrd="0" presId="urn:microsoft.com/office/officeart/2005/8/layout/hList3"/>
    <dgm:cxn modelId="{E8427F03-F242-40C1-B183-CAB29CE6B5D7}" type="presParOf" srcId="{5D9AD62B-0830-48C8-8953-1F2D44B5EC6C}" destId="{B3C9A71B-DBD4-4886-A1C7-49C2201C65AB}" srcOrd="2" destOrd="0" presId="urn:microsoft.com/office/officeart/2005/8/layout/hList3"/>
    <dgm:cxn modelId="{B71509EA-46AD-47CF-BEC3-710D6C2A0D72}" type="presParOf" srcId="{5D9AD62B-0830-48C8-8953-1F2D44B5EC6C}" destId="{060F67E6-0D2E-4DA9-916D-45E59F655A73}" srcOrd="3" destOrd="0" presId="urn:microsoft.com/office/officeart/2005/8/layout/hList3"/>
    <dgm:cxn modelId="{C7D24DF8-6EF7-4EE9-8FAC-22A531DE6C3E}" type="presParOf" srcId="{5D9AD62B-0830-48C8-8953-1F2D44B5EC6C}" destId="{0EA37CD2-3F3F-4F46-8C68-7D656EB71BDA}" srcOrd="4" destOrd="0" presId="urn:microsoft.com/office/officeart/2005/8/layout/hList3"/>
    <dgm:cxn modelId="{89AC0F03-23D4-498A-8195-50551675C2FC}" type="presParOf" srcId="{AB35F1EB-8DB9-4EAD-805C-33D665B803B1}" destId="{6BA6A980-87C6-401A-BD45-0A0E7EF0A5CC}"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B0A064-5696-45D3-835C-A9792E84C87E}" type="doc">
      <dgm:prSet loTypeId="urn:microsoft.com/office/officeart/2005/8/layout/StepDownProcess" loCatId="process" qsTypeId="urn:microsoft.com/office/officeart/2005/8/quickstyle/3d6" qsCatId="3D" csTypeId="urn:microsoft.com/office/officeart/2005/8/colors/accent1_4" csCatId="accent1" phldr="1"/>
      <dgm:spPr/>
      <dgm:t>
        <a:bodyPr/>
        <a:lstStyle/>
        <a:p>
          <a:endParaRPr lang="en-US"/>
        </a:p>
      </dgm:t>
    </dgm:pt>
    <dgm:pt modelId="{46C192E2-A1E4-4EE1-9378-B6C61E290FEE}">
      <dgm:prSet/>
      <dgm:spPr/>
      <dgm:t>
        <a:bodyPr/>
        <a:lstStyle/>
        <a:p>
          <a:r>
            <a:rPr lang="en-US" b="1" dirty="0"/>
            <a:t>21 Sections</a:t>
          </a:r>
          <a:endParaRPr lang="en-US" dirty="0"/>
        </a:p>
      </dgm:t>
    </dgm:pt>
    <dgm:pt modelId="{E138F32D-B4B7-4A9D-BF52-421F84DD5DE0}" type="parTrans" cxnId="{AC5BCA41-87DB-4E5A-8798-3ABE1A273DEA}">
      <dgm:prSet/>
      <dgm:spPr/>
      <dgm:t>
        <a:bodyPr/>
        <a:lstStyle/>
        <a:p>
          <a:endParaRPr lang="en-US"/>
        </a:p>
      </dgm:t>
    </dgm:pt>
    <dgm:pt modelId="{4F205D04-1D5C-42ED-8579-8815BE73EABB}" type="sibTrans" cxnId="{AC5BCA41-87DB-4E5A-8798-3ABE1A273DEA}">
      <dgm:prSet/>
      <dgm:spPr/>
      <dgm:t>
        <a:bodyPr/>
        <a:lstStyle/>
        <a:p>
          <a:endParaRPr lang="en-US"/>
        </a:p>
      </dgm:t>
    </dgm:pt>
    <dgm:pt modelId="{D9E2760B-8CF2-466A-B170-A9583961BA00}">
      <dgm:prSet/>
      <dgm:spPr/>
      <dgm:t>
        <a:bodyPr/>
        <a:lstStyle/>
        <a:p>
          <a:r>
            <a:rPr lang="en-US" b="1"/>
            <a:t>99 Chapters</a:t>
          </a:r>
          <a:endParaRPr lang="en-US"/>
        </a:p>
      </dgm:t>
    </dgm:pt>
    <dgm:pt modelId="{139F93A9-BA35-42AE-86C9-BB43B1807DF5}" type="parTrans" cxnId="{7DA8E19F-02D4-432C-92EF-6D60C2F35A8F}">
      <dgm:prSet/>
      <dgm:spPr/>
      <dgm:t>
        <a:bodyPr/>
        <a:lstStyle/>
        <a:p>
          <a:endParaRPr lang="en-US"/>
        </a:p>
      </dgm:t>
    </dgm:pt>
    <dgm:pt modelId="{76F26A04-B5E0-4E8E-8A1F-A7661D71888A}" type="sibTrans" cxnId="{7DA8E19F-02D4-432C-92EF-6D60C2F35A8F}">
      <dgm:prSet/>
      <dgm:spPr/>
      <dgm:t>
        <a:bodyPr/>
        <a:lstStyle/>
        <a:p>
          <a:endParaRPr lang="en-US"/>
        </a:p>
      </dgm:t>
    </dgm:pt>
    <dgm:pt modelId="{4C9C7C54-9E9C-4B60-8823-41769C4A2EBB}">
      <dgm:prSet/>
      <dgm:spPr/>
      <dgm:t>
        <a:bodyPr/>
        <a:lstStyle/>
        <a:p>
          <a:r>
            <a:rPr lang="en-US" b="1"/>
            <a:t>1258 Headings</a:t>
          </a:r>
          <a:endParaRPr lang="en-US"/>
        </a:p>
      </dgm:t>
    </dgm:pt>
    <dgm:pt modelId="{C0303BA1-237B-4796-A73B-0D4D6EC6CBA4}" type="parTrans" cxnId="{33C14A57-0528-4448-A22D-2BD9A455796F}">
      <dgm:prSet/>
      <dgm:spPr/>
      <dgm:t>
        <a:bodyPr/>
        <a:lstStyle/>
        <a:p>
          <a:endParaRPr lang="en-US"/>
        </a:p>
      </dgm:t>
    </dgm:pt>
    <dgm:pt modelId="{187F5D82-A3FA-4088-B466-00746D68922C}" type="sibTrans" cxnId="{33C14A57-0528-4448-A22D-2BD9A455796F}">
      <dgm:prSet/>
      <dgm:spPr/>
      <dgm:t>
        <a:bodyPr/>
        <a:lstStyle/>
        <a:p>
          <a:endParaRPr lang="en-US"/>
        </a:p>
      </dgm:t>
    </dgm:pt>
    <dgm:pt modelId="{F20B8FC4-1885-402C-BE33-D0199F22E9B0}">
      <dgm:prSet/>
      <dgm:spPr/>
      <dgm:t>
        <a:bodyPr/>
        <a:lstStyle/>
        <a:p>
          <a:r>
            <a:rPr lang="en-US" b="1" dirty="0"/>
            <a:t>5387 Subheadings</a:t>
          </a:r>
          <a:endParaRPr lang="en-US" dirty="0"/>
        </a:p>
      </dgm:t>
    </dgm:pt>
    <dgm:pt modelId="{37D2637C-8711-4EE4-BC4F-8D061A9518B8}" type="parTrans" cxnId="{CA52E974-FC50-4423-B646-639AC6EE9D65}">
      <dgm:prSet/>
      <dgm:spPr/>
      <dgm:t>
        <a:bodyPr/>
        <a:lstStyle/>
        <a:p>
          <a:endParaRPr lang="en-US"/>
        </a:p>
      </dgm:t>
    </dgm:pt>
    <dgm:pt modelId="{F2868F25-4ABE-48F5-A475-A94EA068E5CD}" type="sibTrans" cxnId="{CA52E974-FC50-4423-B646-639AC6EE9D65}">
      <dgm:prSet/>
      <dgm:spPr/>
      <dgm:t>
        <a:bodyPr/>
        <a:lstStyle/>
        <a:p>
          <a:endParaRPr lang="en-US"/>
        </a:p>
      </dgm:t>
    </dgm:pt>
    <dgm:pt modelId="{7234C658-02FA-4642-BF7F-D34AA3444CA3}" type="pres">
      <dgm:prSet presAssocID="{DDB0A064-5696-45D3-835C-A9792E84C87E}" presName="rootnode" presStyleCnt="0">
        <dgm:presLayoutVars>
          <dgm:chMax/>
          <dgm:chPref/>
          <dgm:dir/>
          <dgm:animLvl val="lvl"/>
        </dgm:presLayoutVars>
      </dgm:prSet>
      <dgm:spPr/>
    </dgm:pt>
    <dgm:pt modelId="{AAE9318A-14C5-4A83-9DFB-1ACDB20A061E}" type="pres">
      <dgm:prSet presAssocID="{46C192E2-A1E4-4EE1-9378-B6C61E290FEE}" presName="composite" presStyleCnt="0"/>
      <dgm:spPr/>
    </dgm:pt>
    <dgm:pt modelId="{4170707C-A94B-4C1F-BC63-3DDDB50BBA21}" type="pres">
      <dgm:prSet presAssocID="{46C192E2-A1E4-4EE1-9378-B6C61E290FEE}" presName="bentUpArrow1" presStyleLbl="alignImgPlace1" presStyleIdx="0" presStyleCnt="3" custLinFactNeighborX="-45606"/>
      <dgm:spPr/>
    </dgm:pt>
    <dgm:pt modelId="{8CEEB92E-C0EB-47BF-AEC6-67589B8D8C9D}" type="pres">
      <dgm:prSet presAssocID="{46C192E2-A1E4-4EE1-9378-B6C61E290FEE}" presName="ParentText" presStyleLbl="node1" presStyleIdx="0" presStyleCnt="4" custScaleX="236611" custLinFactNeighborX="-76193">
        <dgm:presLayoutVars>
          <dgm:chMax val="1"/>
          <dgm:chPref val="1"/>
          <dgm:bulletEnabled val="1"/>
        </dgm:presLayoutVars>
      </dgm:prSet>
      <dgm:spPr/>
    </dgm:pt>
    <dgm:pt modelId="{C701EB27-0086-4DDE-8913-0FF25DFE5E6D}" type="pres">
      <dgm:prSet presAssocID="{46C192E2-A1E4-4EE1-9378-B6C61E290FEE}" presName="ChildText" presStyleLbl="revTx" presStyleIdx="0" presStyleCnt="3">
        <dgm:presLayoutVars>
          <dgm:chMax val="0"/>
          <dgm:chPref val="0"/>
          <dgm:bulletEnabled val="1"/>
        </dgm:presLayoutVars>
      </dgm:prSet>
      <dgm:spPr/>
    </dgm:pt>
    <dgm:pt modelId="{7876253A-D8CE-4660-980C-4C34836F3553}" type="pres">
      <dgm:prSet presAssocID="{4F205D04-1D5C-42ED-8579-8815BE73EABB}" presName="sibTrans" presStyleCnt="0"/>
      <dgm:spPr/>
    </dgm:pt>
    <dgm:pt modelId="{E4592431-7873-41E4-B61F-ED9A102AF5B2}" type="pres">
      <dgm:prSet presAssocID="{D9E2760B-8CF2-466A-B170-A9583961BA00}" presName="composite" presStyleCnt="0"/>
      <dgm:spPr/>
    </dgm:pt>
    <dgm:pt modelId="{8065A515-6643-4DA0-BF10-692360A2071E}" type="pres">
      <dgm:prSet presAssocID="{D9E2760B-8CF2-466A-B170-A9583961BA00}" presName="bentUpArrow1" presStyleLbl="alignImgPlace1" presStyleIdx="1" presStyleCnt="3"/>
      <dgm:spPr/>
    </dgm:pt>
    <dgm:pt modelId="{53A1BA6E-B8FA-4AD3-B965-504DBF5D8661}" type="pres">
      <dgm:prSet presAssocID="{D9E2760B-8CF2-466A-B170-A9583961BA00}" presName="ParentText" presStyleLbl="node1" presStyleIdx="1" presStyleCnt="4" custScaleX="271867">
        <dgm:presLayoutVars>
          <dgm:chMax val="1"/>
          <dgm:chPref val="1"/>
          <dgm:bulletEnabled val="1"/>
        </dgm:presLayoutVars>
      </dgm:prSet>
      <dgm:spPr/>
    </dgm:pt>
    <dgm:pt modelId="{AFE2B97E-FAFC-4557-9EEA-B5DEEF7D8E74}" type="pres">
      <dgm:prSet presAssocID="{D9E2760B-8CF2-466A-B170-A9583961BA00}" presName="ChildText" presStyleLbl="revTx" presStyleIdx="1" presStyleCnt="3">
        <dgm:presLayoutVars>
          <dgm:chMax val="0"/>
          <dgm:chPref val="0"/>
          <dgm:bulletEnabled val="1"/>
        </dgm:presLayoutVars>
      </dgm:prSet>
      <dgm:spPr/>
    </dgm:pt>
    <dgm:pt modelId="{042426C1-E386-45D6-AE0B-F750936A5008}" type="pres">
      <dgm:prSet presAssocID="{76F26A04-B5E0-4E8E-8A1F-A7661D71888A}" presName="sibTrans" presStyleCnt="0"/>
      <dgm:spPr/>
    </dgm:pt>
    <dgm:pt modelId="{E7B342DA-0928-4B55-8090-AA0413190167}" type="pres">
      <dgm:prSet presAssocID="{4C9C7C54-9E9C-4B60-8823-41769C4A2EBB}" presName="composite" presStyleCnt="0"/>
      <dgm:spPr/>
    </dgm:pt>
    <dgm:pt modelId="{20199FE1-DED6-4813-952F-48F925A4E297}" type="pres">
      <dgm:prSet presAssocID="{4C9C7C54-9E9C-4B60-8823-41769C4A2EBB}" presName="bentUpArrow1" presStyleLbl="alignImgPlace1" presStyleIdx="2" presStyleCnt="3" custLinFactNeighborX="67943"/>
      <dgm:spPr/>
    </dgm:pt>
    <dgm:pt modelId="{02C5EF9D-A387-4B62-A5EE-36ADCB679219}" type="pres">
      <dgm:prSet presAssocID="{4C9C7C54-9E9C-4B60-8823-41769C4A2EBB}" presName="ParentText" presStyleLbl="node1" presStyleIdx="2" presStyleCnt="4" custScaleX="190638" custLinFactNeighborX="49730">
        <dgm:presLayoutVars>
          <dgm:chMax val="1"/>
          <dgm:chPref val="1"/>
          <dgm:bulletEnabled val="1"/>
        </dgm:presLayoutVars>
      </dgm:prSet>
      <dgm:spPr/>
    </dgm:pt>
    <dgm:pt modelId="{0D4AC73A-A46F-493D-8449-AD59047EBA2B}" type="pres">
      <dgm:prSet presAssocID="{4C9C7C54-9E9C-4B60-8823-41769C4A2EBB}" presName="ChildText" presStyleLbl="revTx" presStyleIdx="2" presStyleCnt="3">
        <dgm:presLayoutVars>
          <dgm:chMax val="0"/>
          <dgm:chPref val="0"/>
          <dgm:bulletEnabled val="1"/>
        </dgm:presLayoutVars>
      </dgm:prSet>
      <dgm:spPr/>
    </dgm:pt>
    <dgm:pt modelId="{A4DB90EC-EEEB-4186-BD68-E49DA6AB3A44}" type="pres">
      <dgm:prSet presAssocID="{187F5D82-A3FA-4088-B466-00746D68922C}" presName="sibTrans" presStyleCnt="0"/>
      <dgm:spPr/>
    </dgm:pt>
    <dgm:pt modelId="{C0A7C301-E154-4121-B65E-5918D312E048}" type="pres">
      <dgm:prSet presAssocID="{F20B8FC4-1885-402C-BE33-D0199F22E9B0}" presName="composite" presStyleCnt="0"/>
      <dgm:spPr/>
    </dgm:pt>
    <dgm:pt modelId="{BCF2CAA6-3114-4047-B511-D4F007F23BCC}" type="pres">
      <dgm:prSet presAssocID="{F20B8FC4-1885-402C-BE33-D0199F22E9B0}" presName="ParentText" presStyleLbl="node1" presStyleIdx="3" presStyleCnt="4" custScaleX="260130" custLinFactNeighborX="79968">
        <dgm:presLayoutVars>
          <dgm:chMax val="1"/>
          <dgm:chPref val="1"/>
          <dgm:bulletEnabled val="1"/>
        </dgm:presLayoutVars>
      </dgm:prSet>
      <dgm:spPr/>
    </dgm:pt>
  </dgm:ptLst>
  <dgm:cxnLst>
    <dgm:cxn modelId="{F5B9871D-FA49-4C39-8F57-08BE23CD2EB6}" type="presOf" srcId="{4C9C7C54-9E9C-4B60-8823-41769C4A2EBB}" destId="{02C5EF9D-A387-4B62-A5EE-36ADCB679219}" srcOrd="0" destOrd="0" presId="urn:microsoft.com/office/officeart/2005/8/layout/StepDownProcess"/>
    <dgm:cxn modelId="{C7C6882E-43A6-494B-AB50-E9D371B5FD80}" type="presOf" srcId="{46C192E2-A1E4-4EE1-9378-B6C61E290FEE}" destId="{8CEEB92E-C0EB-47BF-AEC6-67589B8D8C9D}" srcOrd="0" destOrd="0" presId="urn:microsoft.com/office/officeart/2005/8/layout/StepDownProcess"/>
    <dgm:cxn modelId="{AC5BCA41-87DB-4E5A-8798-3ABE1A273DEA}" srcId="{DDB0A064-5696-45D3-835C-A9792E84C87E}" destId="{46C192E2-A1E4-4EE1-9378-B6C61E290FEE}" srcOrd="0" destOrd="0" parTransId="{E138F32D-B4B7-4A9D-BF52-421F84DD5DE0}" sibTransId="{4F205D04-1D5C-42ED-8579-8815BE73EABB}"/>
    <dgm:cxn modelId="{CA52E974-FC50-4423-B646-639AC6EE9D65}" srcId="{DDB0A064-5696-45D3-835C-A9792E84C87E}" destId="{F20B8FC4-1885-402C-BE33-D0199F22E9B0}" srcOrd="3" destOrd="0" parTransId="{37D2637C-8711-4EE4-BC4F-8D061A9518B8}" sibTransId="{F2868F25-4ABE-48F5-A475-A94EA068E5CD}"/>
    <dgm:cxn modelId="{33C14A57-0528-4448-A22D-2BD9A455796F}" srcId="{DDB0A064-5696-45D3-835C-A9792E84C87E}" destId="{4C9C7C54-9E9C-4B60-8823-41769C4A2EBB}" srcOrd="2" destOrd="0" parTransId="{C0303BA1-237B-4796-A73B-0D4D6EC6CBA4}" sibTransId="{187F5D82-A3FA-4088-B466-00746D68922C}"/>
    <dgm:cxn modelId="{7DA8E19F-02D4-432C-92EF-6D60C2F35A8F}" srcId="{DDB0A064-5696-45D3-835C-A9792E84C87E}" destId="{D9E2760B-8CF2-466A-B170-A9583961BA00}" srcOrd="1" destOrd="0" parTransId="{139F93A9-BA35-42AE-86C9-BB43B1807DF5}" sibTransId="{76F26A04-B5E0-4E8E-8A1F-A7661D71888A}"/>
    <dgm:cxn modelId="{F90DF1AF-E816-44E2-9EC9-7263458A52ED}" type="presOf" srcId="{F20B8FC4-1885-402C-BE33-D0199F22E9B0}" destId="{BCF2CAA6-3114-4047-B511-D4F007F23BCC}" srcOrd="0" destOrd="0" presId="urn:microsoft.com/office/officeart/2005/8/layout/StepDownProcess"/>
    <dgm:cxn modelId="{1F894CCC-3DF0-43CA-9189-65EE98A5CB6C}" type="presOf" srcId="{DDB0A064-5696-45D3-835C-A9792E84C87E}" destId="{7234C658-02FA-4642-BF7F-D34AA3444CA3}" srcOrd="0" destOrd="0" presId="urn:microsoft.com/office/officeart/2005/8/layout/StepDownProcess"/>
    <dgm:cxn modelId="{560D06E2-F04E-4A98-985E-150E9CECCB08}" type="presOf" srcId="{D9E2760B-8CF2-466A-B170-A9583961BA00}" destId="{53A1BA6E-B8FA-4AD3-B965-504DBF5D8661}" srcOrd="0" destOrd="0" presId="urn:microsoft.com/office/officeart/2005/8/layout/StepDownProcess"/>
    <dgm:cxn modelId="{56466A1F-2258-41AF-A1C8-CAF9633F7F36}" type="presParOf" srcId="{7234C658-02FA-4642-BF7F-D34AA3444CA3}" destId="{AAE9318A-14C5-4A83-9DFB-1ACDB20A061E}" srcOrd="0" destOrd="0" presId="urn:microsoft.com/office/officeart/2005/8/layout/StepDownProcess"/>
    <dgm:cxn modelId="{8A5245A5-48ED-4653-952B-DC5DB8B490E5}" type="presParOf" srcId="{AAE9318A-14C5-4A83-9DFB-1ACDB20A061E}" destId="{4170707C-A94B-4C1F-BC63-3DDDB50BBA21}" srcOrd="0" destOrd="0" presId="urn:microsoft.com/office/officeart/2005/8/layout/StepDownProcess"/>
    <dgm:cxn modelId="{F3C25D42-F154-4180-8940-A0FEF432B5AB}" type="presParOf" srcId="{AAE9318A-14C5-4A83-9DFB-1ACDB20A061E}" destId="{8CEEB92E-C0EB-47BF-AEC6-67589B8D8C9D}" srcOrd="1" destOrd="0" presId="urn:microsoft.com/office/officeart/2005/8/layout/StepDownProcess"/>
    <dgm:cxn modelId="{4C212B56-BB2B-4132-A68E-78A756FB2809}" type="presParOf" srcId="{AAE9318A-14C5-4A83-9DFB-1ACDB20A061E}" destId="{C701EB27-0086-4DDE-8913-0FF25DFE5E6D}" srcOrd="2" destOrd="0" presId="urn:microsoft.com/office/officeart/2005/8/layout/StepDownProcess"/>
    <dgm:cxn modelId="{FB6F6F48-BBB9-4D3A-B419-4DCCC1739E0C}" type="presParOf" srcId="{7234C658-02FA-4642-BF7F-D34AA3444CA3}" destId="{7876253A-D8CE-4660-980C-4C34836F3553}" srcOrd="1" destOrd="0" presId="urn:microsoft.com/office/officeart/2005/8/layout/StepDownProcess"/>
    <dgm:cxn modelId="{48E716D6-6ADF-4F07-B949-425FE067B383}" type="presParOf" srcId="{7234C658-02FA-4642-BF7F-D34AA3444CA3}" destId="{E4592431-7873-41E4-B61F-ED9A102AF5B2}" srcOrd="2" destOrd="0" presId="urn:microsoft.com/office/officeart/2005/8/layout/StepDownProcess"/>
    <dgm:cxn modelId="{C5C71247-BA95-4EC5-9CCC-06138F5277DD}" type="presParOf" srcId="{E4592431-7873-41E4-B61F-ED9A102AF5B2}" destId="{8065A515-6643-4DA0-BF10-692360A2071E}" srcOrd="0" destOrd="0" presId="urn:microsoft.com/office/officeart/2005/8/layout/StepDownProcess"/>
    <dgm:cxn modelId="{D91C326A-D8F8-4175-AB6B-70894E32566B}" type="presParOf" srcId="{E4592431-7873-41E4-B61F-ED9A102AF5B2}" destId="{53A1BA6E-B8FA-4AD3-B965-504DBF5D8661}" srcOrd="1" destOrd="0" presId="urn:microsoft.com/office/officeart/2005/8/layout/StepDownProcess"/>
    <dgm:cxn modelId="{E0EE9B95-5912-4BC2-989F-83263BD95E23}" type="presParOf" srcId="{E4592431-7873-41E4-B61F-ED9A102AF5B2}" destId="{AFE2B97E-FAFC-4557-9EEA-B5DEEF7D8E74}" srcOrd="2" destOrd="0" presId="urn:microsoft.com/office/officeart/2005/8/layout/StepDownProcess"/>
    <dgm:cxn modelId="{AD2618CE-9E08-4AE1-895C-CE7A2422A652}" type="presParOf" srcId="{7234C658-02FA-4642-BF7F-D34AA3444CA3}" destId="{042426C1-E386-45D6-AE0B-F750936A5008}" srcOrd="3" destOrd="0" presId="urn:microsoft.com/office/officeart/2005/8/layout/StepDownProcess"/>
    <dgm:cxn modelId="{DDBF450F-F447-4687-808D-1099C47727F7}" type="presParOf" srcId="{7234C658-02FA-4642-BF7F-D34AA3444CA3}" destId="{E7B342DA-0928-4B55-8090-AA0413190167}" srcOrd="4" destOrd="0" presId="urn:microsoft.com/office/officeart/2005/8/layout/StepDownProcess"/>
    <dgm:cxn modelId="{A3BBA530-7848-4A3B-B3E8-8FEE126C0973}" type="presParOf" srcId="{E7B342DA-0928-4B55-8090-AA0413190167}" destId="{20199FE1-DED6-4813-952F-48F925A4E297}" srcOrd="0" destOrd="0" presId="urn:microsoft.com/office/officeart/2005/8/layout/StepDownProcess"/>
    <dgm:cxn modelId="{D529BA8B-CD89-4B2B-B94F-A97D470CD4B7}" type="presParOf" srcId="{E7B342DA-0928-4B55-8090-AA0413190167}" destId="{02C5EF9D-A387-4B62-A5EE-36ADCB679219}" srcOrd="1" destOrd="0" presId="urn:microsoft.com/office/officeart/2005/8/layout/StepDownProcess"/>
    <dgm:cxn modelId="{1C519DF5-4CC3-4A8A-9A93-9D8E21A01E6C}" type="presParOf" srcId="{E7B342DA-0928-4B55-8090-AA0413190167}" destId="{0D4AC73A-A46F-493D-8449-AD59047EBA2B}" srcOrd="2" destOrd="0" presId="urn:microsoft.com/office/officeart/2005/8/layout/StepDownProcess"/>
    <dgm:cxn modelId="{51176773-A0C6-4C84-B74A-DFD2A37BDA38}" type="presParOf" srcId="{7234C658-02FA-4642-BF7F-D34AA3444CA3}" destId="{A4DB90EC-EEEB-4186-BD68-E49DA6AB3A44}" srcOrd="5" destOrd="0" presId="urn:microsoft.com/office/officeart/2005/8/layout/StepDownProcess"/>
    <dgm:cxn modelId="{B2905E4F-1669-4B98-9EE7-DD9909B5F37F}" type="presParOf" srcId="{7234C658-02FA-4642-BF7F-D34AA3444CA3}" destId="{C0A7C301-E154-4121-B65E-5918D312E048}" srcOrd="6" destOrd="0" presId="urn:microsoft.com/office/officeart/2005/8/layout/StepDownProcess"/>
    <dgm:cxn modelId="{6DD6BEB1-51CA-4E83-94CC-09488699FBF1}" type="presParOf" srcId="{C0A7C301-E154-4121-B65E-5918D312E048}" destId="{BCF2CAA6-3114-4047-B511-D4F007F23BCC}"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2380FF-9B58-4237-A4DC-41512F69496F}">
      <dsp:nvSpPr>
        <dsp:cNvPr id="0" name=""/>
        <dsp:cNvSpPr/>
      </dsp:nvSpPr>
      <dsp:spPr>
        <a:xfrm>
          <a:off x="0" y="0"/>
          <a:ext cx="11791625" cy="1421964"/>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just" defTabSz="1244600" rtl="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The Harmonized System took over 100 years to design; beginning in 1853 with the International Statistical Nomenclature (ISN) up to the Harmonized System (HS) in 1988.</a:t>
          </a:r>
        </a:p>
      </dsp:txBody>
      <dsp:txXfrm>
        <a:off x="0" y="0"/>
        <a:ext cx="11791625" cy="1421964"/>
      </dsp:txXfrm>
    </dsp:sp>
    <dsp:sp modelId="{000B33A2-AC89-4C88-936D-9652A1C6CCC1}">
      <dsp:nvSpPr>
        <dsp:cNvPr id="0" name=""/>
        <dsp:cNvSpPr/>
      </dsp:nvSpPr>
      <dsp:spPr>
        <a:xfrm>
          <a:off x="1439" y="1421964"/>
          <a:ext cx="2357749" cy="2986124"/>
        </a:xfrm>
        <a:prstGeom prst="rect">
          <a:avLst/>
        </a:prstGeom>
        <a:solidFill>
          <a:schemeClr val="accent5">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Century Gothic" pitchFamily="34" charset="0"/>
            </a:rPr>
            <a:t>ISN—1853</a:t>
          </a:r>
          <a:r>
            <a:rPr lang="en-US" sz="2100" b="1" kern="1200" dirty="0">
              <a:latin typeface="Century Gothic" pitchFamily="34" charset="0"/>
            </a:rPr>
            <a:t> </a:t>
          </a:r>
        </a:p>
      </dsp:txBody>
      <dsp:txXfrm>
        <a:off x="1439" y="1421964"/>
        <a:ext cx="2357749" cy="2986124"/>
      </dsp:txXfrm>
    </dsp:sp>
    <dsp:sp modelId="{8457921B-31F9-4894-9CAA-E8B173D8F5BF}">
      <dsp:nvSpPr>
        <dsp:cNvPr id="0" name=""/>
        <dsp:cNvSpPr/>
      </dsp:nvSpPr>
      <dsp:spPr>
        <a:xfrm>
          <a:off x="2359188" y="1421964"/>
          <a:ext cx="2357749" cy="2986124"/>
        </a:xfrm>
        <a:prstGeom prst="rect">
          <a:avLst/>
        </a:prstGeom>
        <a:solidFill>
          <a:schemeClr val="accent5">
            <a:shade val="80000"/>
            <a:hueOff val="87321"/>
            <a:satOff val="-1564"/>
            <a:lumOff val="66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Century Gothic" pitchFamily="34" charset="0"/>
            </a:rPr>
            <a:t>GN—1931</a:t>
          </a:r>
          <a:r>
            <a:rPr lang="en-US" sz="2100" kern="1200" dirty="0">
              <a:latin typeface="Century Gothic" pitchFamily="34" charset="0"/>
            </a:rPr>
            <a:t> </a:t>
          </a:r>
        </a:p>
      </dsp:txBody>
      <dsp:txXfrm>
        <a:off x="2359188" y="1421964"/>
        <a:ext cx="2357749" cy="2986124"/>
      </dsp:txXfrm>
    </dsp:sp>
    <dsp:sp modelId="{B3C9A71B-DBD4-4886-A1C7-49C2201C65AB}">
      <dsp:nvSpPr>
        <dsp:cNvPr id="0" name=""/>
        <dsp:cNvSpPr/>
      </dsp:nvSpPr>
      <dsp:spPr>
        <a:xfrm>
          <a:off x="4716937" y="1421964"/>
          <a:ext cx="2357749" cy="2986124"/>
        </a:xfrm>
        <a:prstGeom prst="rect">
          <a:avLst/>
        </a:prstGeom>
        <a:solidFill>
          <a:schemeClr val="accent5">
            <a:shade val="80000"/>
            <a:hueOff val="174641"/>
            <a:satOff val="-3128"/>
            <a:lumOff val="132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Century Gothic" pitchFamily="34" charset="0"/>
            </a:rPr>
            <a:t>BTN—1950 </a:t>
          </a:r>
        </a:p>
      </dsp:txBody>
      <dsp:txXfrm>
        <a:off x="4716937" y="1421964"/>
        <a:ext cx="2357749" cy="2986124"/>
      </dsp:txXfrm>
    </dsp:sp>
    <dsp:sp modelId="{060F67E6-0D2E-4DA9-916D-45E59F655A73}">
      <dsp:nvSpPr>
        <dsp:cNvPr id="0" name=""/>
        <dsp:cNvSpPr/>
      </dsp:nvSpPr>
      <dsp:spPr>
        <a:xfrm>
          <a:off x="7074687" y="1421964"/>
          <a:ext cx="2357749" cy="2986124"/>
        </a:xfrm>
        <a:prstGeom prst="rect">
          <a:avLst/>
        </a:prstGeom>
        <a:solidFill>
          <a:schemeClr val="accent5">
            <a:shade val="80000"/>
            <a:hueOff val="261962"/>
            <a:satOff val="-4692"/>
            <a:lumOff val="199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Century Gothic" pitchFamily="34" charset="0"/>
            </a:rPr>
            <a:t>CCCN—1974 </a:t>
          </a:r>
        </a:p>
      </dsp:txBody>
      <dsp:txXfrm>
        <a:off x="7074687" y="1421964"/>
        <a:ext cx="2357749" cy="2986124"/>
      </dsp:txXfrm>
    </dsp:sp>
    <dsp:sp modelId="{0EA37CD2-3F3F-4F46-8C68-7D656EB71BDA}">
      <dsp:nvSpPr>
        <dsp:cNvPr id="0" name=""/>
        <dsp:cNvSpPr/>
      </dsp:nvSpPr>
      <dsp:spPr>
        <a:xfrm>
          <a:off x="9432436" y="1421964"/>
          <a:ext cx="2357749" cy="2986124"/>
        </a:xfrm>
        <a:prstGeom prst="rect">
          <a:avLst/>
        </a:prstGeom>
        <a:solidFill>
          <a:schemeClr val="accent5">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Century Gothic" pitchFamily="34" charset="0"/>
            </a:rPr>
            <a:t>HS—1988 </a:t>
          </a:r>
        </a:p>
      </dsp:txBody>
      <dsp:txXfrm>
        <a:off x="9432436" y="1421964"/>
        <a:ext cx="2357749" cy="2986124"/>
      </dsp:txXfrm>
    </dsp:sp>
    <dsp:sp modelId="{6BA6A980-87C6-401A-BD45-0A0E7EF0A5CC}">
      <dsp:nvSpPr>
        <dsp:cNvPr id="0" name=""/>
        <dsp:cNvSpPr/>
      </dsp:nvSpPr>
      <dsp:spPr>
        <a:xfrm>
          <a:off x="0" y="4408088"/>
          <a:ext cx="11791625" cy="331791"/>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0707C-A94B-4C1F-BC63-3DDDB50BBA21}">
      <dsp:nvSpPr>
        <dsp:cNvPr id="0" name=""/>
        <dsp:cNvSpPr/>
      </dsp:nvSpPr>
      <dsp:spPr>
        <a:xfrm rot="5400000">
          <a:off x="1557194" y="1039083"/>
          <a:ext cx="912541" cy="1038895"/>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dsp:style>
    </dsp:sp>
    <dsp:sp modelId="{8CEEB92E-C0EB-47BF-AEC6-67589B8D8C9D}">
      <dsp:nvSpPr>
        <dsp:cNvPr id="0" name=""/>
        <dsp:cNvSpPr/>
      </dsp:nvSpPr>
      <dsp:spPr>
        <a:xfrm>
          <a:off x="0" y="27513"/>
          <a:ext cx="3634775" cy="1075277"/>
        </a:xfrm>
        <a:prstGeom prst="roundRect">
          <a:avLst>
            <a:gd name="adj" fmla="val 16670"/>
          </a:avLst>
        </a:prstGeom>
        <a:solidFill>
          <a:schemeClr val="accent1">
            <a:shade val="50000"/>
            <a:hueOff val="0"/>
            <a:satOff val="0"/>
            <a:lumOff val="0"/>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1" kern="1200" dirty="0"/>
            <a:t>21 Sections</a:t>
          </a:r>
          <a:endParaRPr lang="en-US" sz="3300" kern="1200" dirty="0"/>
        </a:p>
      </dsp:txBody>
      <dsp:txXfrm>
        <a:off x="52500" y="80013"/>
        <a:ext cx="3529775" cy="970277"/>
      </dsp:txXfrm>
    </dsp:sp>
    <dsp:sp modelId="{C701EB27-0086-4DDE-8913-0FF25DFE5E6D}">
      <dsp:nvSpPr>
        <dsp:cNvPr id="0" name=""/>
        <dsp:cNvSpPr/>
      </dsp:nvSpPr>
      <dsp:spPr>
        <a:xfrm>
          <a:off x="3325407" y="130065"/>
          <a:ext cx="1117272" cy="869086"/>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65A515-6643-4DA0-BF10-692360A2071E}">
      <dsp:nvSpPr>
        <dsp:cNvPr id="0" name=""/>
        <dsp:cNvSpPr/>
      </dsp:nvSpPr>
      <dsp:spPr>
        <a:xfrm rot="5400000">
          <a:off x="4079112" y="2246975"/>
          <a:ext cx="912541" cy="1038895"/>
        </a:xfrm>
        <a:prstGeom prst="bentUpArrow">
          <a:avLst>
            <a:gd name="adj1" fmla="val 32840"/>
            <a:gd name="adj2" fmla="val 25000"/>
            <a:gd name="adj3" fmla="val 35780"/>
          </a:avLst>
        </a:prstGeom>
        <a:solidFill>
          <a:schemeClr val="accent1">
            <a:tint val="50000"/>
            <a:hueOff val="-8330"/>
            <a:satOff val="286"/>
            <a:lumOff val="-918"/>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dsp:style>
    </dsp:sp>
    <dsp:sp modelId="{53A1BA6E-B8FA-4AD3-B965-504DBF5D8661}">
      <dsp:nvSpPr>
        <dsp:cNvPr id="0" name=""/>
        <dsp:cNvSpPr/>
      </dsp:nvSpPr>
      <dsp:spPr>
        <a:xfrm>
          <a:off x="2517249" y="1235404"/>
          <a:ext cx="4176372" cy="1075277"/>
        </a:xfrm>
        <a:prstGeom prst="roundRect">
          <a:avLst>
            <a:gd name="adj" fmla="val 16670"/>
          </a:avLst>
        </a:prstGeom>
        <a:solidFill>
          <a:schemeClr val="accent1">
            <a:shade val="50000"/>
            <a:hueOff val="167129"/>
            <a:satOff val="4478"/>
            <a:lumOff val="19726"/>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1" kern="1200"/>
            <a:t>99 Chapters</a:t>
          </a:r>
          <a:endParaRPr lang="en-US" sz="3300" kern="1200"/>
        </a:p>
      </dsp:txBody>
      <dsp:txXfrm>
        <a:off x="2569749" y="1287904"/>
        <a:ext cx="4071372" cy="970277"/>
      </dsp:txXfrm>
    </dsp:sp>
    <dsp:sp modelId="{AFE2B97E-FAFC-4557-9EEA-B5DEEF7D8E74}">
      <dsp:nvSpPr>
        <dsp:cNvPr id="0" name=""/>
        <dsp:cNvSpPr/>
      </dsp:nvSpPr>
      <dsp:spPr>
        <a:xfrm>
          <a:off x="5373526" y="1337957"/>
          <a:ext cx="1117272" cy="869086"/>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199FE1-DED6-4813-952F-48F925A4E297}">
      <dsp:nvSpPr>
        <dsp:cNvPr id="0" name=""/>
        <dsp:cNvSpPr/>
      </dsp:nvSpPr>
      <dsp:spPr>
        <a:xfrm rot="5400000">
          <a:off x="5938377" y="3454866"/>
          <a:ext cx="912541" cy="1038895"/>
        </a:xfrm>
        <a:prstGeom prst="bentUpArrow">
          <a:avLst>
            <a:gd name="adj1" fmla="val 32840"/>
            <a:gd name="adj2" fmla="val 25000"/>
            <a:gd name="adj3" fmla="val 35780"/>
          </a:avLst>
        </a:prstGeom>
        <a:solidFill>
          <a:schemeClr val="accent1">
            <a:tint val="50000"/>
            <a:hueOff val="-16660"/>
            <a:satOff val="572"/>
            <a:lumOff val="-1837"/>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dsp:style>
    </dsp:sp>
    <dsp:sp modelId="{02C5EF9D-A387-4B62-A5EE-36ADCB679219}">
      <dsp:nvSpPr>
        <dsp:cNvPr id="0" name=""/>
        <dsp:cNvSpPr/>
      </dsp:nvSpPr>
      <dsp:spPr>
        <a:xfrm>
          <a:off x="5058513" y="2443296"/>
          <a:ext cx="2928546" cy="1075277"/>
        </a:xfrm>
        <a:prstGeom prst="roundRect">
          <a:avLst>
            <a:gd name="adj" fmla="val 16670"/>
          </a:avLst>
        </a:prstGeom>
        <a:solidFill>
          <a:schemeClr val="accent1">
            <a:shade val="50000"/>
            <a:hueOff val="334258"/>
            <a:satOff val="8955"/>
            <a:lumOff val="39453"/>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1" kern="1200"/>
            <a:t>1258 Headings</a:t>
          </a:r>
          <a:endParaRPr lang="en-US" sz="3300" kern="1200"/>
        </a:p>
      </dsp:txBody>
      <dsp:txXfrm>
        <a:off x="5111013" y="2495796"/>
        <a:ext cx="2823546" cy="970277"/>
      </dsp:txXfrm>
    </dsp:sp>
    <dsp:sp modelId="{0D4AC73A-A46F-493D-8449-AD59047EBA2B}">
      <dsp:nvSpPr>
        <dsp:cNvPr id="0" name=""/>
        <dsp:cNvSpPr/>
      </dsp:nvSpPr>
      <dsp:spPr>
        <a:xfrm>
          <a:off x="6526934" y="2545848"/>
          <a:ext cx="1117272" cy="869086"/>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F2CAA6-3114-4047-B511-D4F007F23BCC}">
      <dsp:nvSpPr>
        <dsp:cNvPr id="0" name=""/>
        <dsp:cNvSpPr/>
      </dsp:nvSpPr>
      <dsp:spPr>
        <a:xfrm>
          <a:off x="6811819" y="3651188"/>
          <a:ext cx="3996070" cy="1075277"/>
        </a:xfrm>
        <a:prstGeom prst="roundRect">
          <a:avLst>
            <a:gd name="adj" fmla="val 16670"/>
          </a:avLst>
        </a:prstGeom>
        <a:solidFill>
          <a:schemeClr val="accent1">
            <a:shade val="50000"/>
            <a:hueOff val="167129"/>
            <a:satOff val="4478"/>
            <a:lumOff val="19726"/>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1" kern="1200" dirty="0"/>
            <a:t>5387 Subheadings</a:t>
          </a:r>
          <a:endParaRPr lang="en-US" sz="3300" kern="1200" dirty="0"/>
        </a:p>
      </dsp:txBody>
      <dsp:txXfrm>
        <a:off x="6864319" y="3703688"/>
        <a:ext cx="3891070" cy="970277"/>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9576B840-C504-40B2-814C-1DB9E740C300}" type="datetimeFigureOut">
              <a:rPr lang="en-US" smtClean="0"/>
              <a:t>6/27/2024</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5A7CCB21-3F46-4024-BC5B-4E271E458D37}" type="slidenum">
              <a:rPr lang="en-US" smtClean="0"/>
              <a:t>‹#›</a:t>
            </a:fld>
            <a:endParaRPr lang="en-US"/>
          </a:p>
        </p:txBody>
      </p:sp>
    </p:spTree>
    <p:extLst>
      <p:ext uri="{BB962C8B-B14F-4D97-AF65-F5344CB8AC3E}">
        <p14:creationId xmlns:p14="http://schemas.microsoft.com/office/powerpoint/2010/main" val="2970425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7CCB21-3F46-4024-BC5B-4E271E458D37}" type="slidenum">
              <a:rPr lang="en-US" smtClean="0"/>
              <a:t>17</a:t>
            </a:fld>
            <a:endParaRPr lang="en-US"/>
          </a:p>
        </p:txBody>
      </p:sp>
    </p:spTree>
    <p:extLst>
      <p:ext uri="{BB962C8B-B14F-4D97-AF65-F5344CB8AC3E}">
        <p14:creationId xmlns:p14="http://schemas.microsoft.com/office/powerpoint/2010/main" val="3266907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CBD4D7E-261C-4B08-A279-BD862CEDB6A5}"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16240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D4D7E-261C-4B08-A279-BD862CEDB6A5}"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2130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D4D7E-261C-4B08-A279-BD862CEDB6A5}"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2486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D4D7E-261C-4B08-A279-BD862CEDB6A5}"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62528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D4D7E-261C-4B08-A279-BD862CEDB6A5}"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352432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BD4D7E-261C-4B08-A279-BD862CEDB6A5}" type="datetimeFigureOut">
              <a:rPr lang="en-US" smtClean="0"/>
              <a:pPr/>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3088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BD4D7E-261C-4B08-A279-BD862CEDB6A5}" type="datetimeFigureOut">
              <a:rPr lang="en-US" smtClean="0"/>
              <a:pPr/>
              <a:t>6/27/2024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32484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BD4D7E-261C-4B08-A279-BD862CEDB6A5}" type="datetimeFigureOut">
              <a:rPr lang="en-US" smtClean="0"/>
              <a:pPr/>
              <a:t>6/27/2024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70001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D4D7E-261C-4B08-A279-BD862CEDB6A5}" type="datetimeFigureOut">
              <a:rPr lang="en-US" smtClean="0"/>
              <a:pPr/>
              <a:t>6/27/2024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42236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D4D7E-261C-4B08-A279-BD862CEDB6A5}" type="datetimeFigureOut">
              <a:rPr lang="en-US" smtClean="0"/>
              <a:pPr/>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40947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D4D7E-261C-4B08-A279-BD862CEDB6A5}" type="datetimeFigureOut">
              <a:rPr lang="en-US" smtClean="0"/>
              <a:pPr/>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40658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D4D7E-261C-4B08-A279-BD862CEDB6A5}" type="datetimeFigureOut">
              <a:rPr lang="en-US" smtClean="0"/>
              <a:pPr/>
              <a:t>6/27/2024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0CC3A-0B67-4337-8D9A-F15E79C0486E}" type="slidenum">
              <a:rPr lang="en-US" smtClean="0"/>
              <a:pPr/>
              <a:t>‹#›</a:t>
            </a:fld>
            <a:endParaRPr lang="en-US"/>
          </a:p>
        </p:txBody>
      </p:sp>
    </p:spTree>
    <p:extLst>
      <p:ext uri="{BB962C8B-B14F-4D97-AF65-F5344CB8AC3E}">
        <p14:creationId xmlns:p14="http://schemas.microsoft.com/office/powerpoint/2010/main" val="2532114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C1814C5-A1CA-4B3B-A165-63320B01731A}"/>
              </a:ext>
            </a:extLst>
          </p:cNvPr>
          <p:cNvSpPr txBox="1"/>
          <p:nvPr/>
        </p:nvSpPr>
        <p:spPr>
          <a:xfrm>
            <a:off x="554162" y="3044279"/>
            <a:ext cx="5736571" cy="769441"/>
          </a:xfrm>
          <a:prstGeom prst="rect">
            <a:avLst/>
          </a:prstGeom>
          <a:noFill/>
        </p:spPr>
        <p:txBody>
          <a:bodyPr wrap="square" rtlCol="0">
            <a:spAutoFit/>
          </a:bodyPr>
          <a:lstStyle/>
          <a:p>
            <a:r>
              <a:rPr lang="en-US" sz="4400" b="1">
                <a:solidFill>
                  <a:schemeClr val="bg1"/>
                </a:solidFill>
                <a:effectLst>
                  <a:outerShdw blurRad="25400" dist="38100" dir="8100000" algn="tr" rotWithShape="0">
                    <a:srgbClr val="FF0000"/>
                  </a:outerShdw>
                </a:effectLst>
                <a:latin typeface="Century Gothic" panose="020B0502020202020204" pitchFamily="34" charset="0"/>
              </a:rPr>
              <a:t>MODULE V:</a:t>
            </a:r>
            <a:endParaRPr lang="en-US" sz="4400" b="1" dirty="0">
              <a:solidFill>
                <a:schemeClr val="bg1"/>
              </a:solidFill>
              <a:effectLst>
                <a:outerShdw blurRad="25400" dist="38100" dir="8100000" algn="tr" rotWithShape="0">
                  <a:srgbClr val="FF0000"/>
                </a:outerShdw>
              </a:effectLst>
              <a:latin typeface="Century Gothic" panose="020B0502020202020204" pitchFamily="34" charset="0"/>
            </a:endParaRPr>
          </a:p>
        </p:txBody>
      </p:sp>
      <p:sp>
        <p:nvSpPr>
          <p:cNvPr id="9" name="Subtitle 2">
            <a:extLst>
              <a:ext uri="{FF2B5EF4-FFF2-40B4-BE49-F238E27FC236}">
                <a16:creationId xmlns:a16="http://schemas.microsoft.com/office/drawing/2014/main" id="{746A3FAF-F569-4E14-BF9C-1390B09F0B18}"/>
              </a:ext>
            </a:extLst>
          </p:cNvPr>
          <p:cNvSpPr txBox="1">
            <a:spLocks/>
          </p:cNvSpPr>
          <p:nvPr/>
        </p:nvSpPr>
        <p:spPr>
          <a:xfrm>
            <a:off x="554162" y="5190067"/>
            <a:ext cx="7868992" cy="1422399"/>
          </a:xfrm>
          <a:prstGeom prst="rect">
            <a:avLst/>
          </a:prstGeom>
        </p:spPr>
        <p:txBody>
          <a:bodyPr vert="horz" lIns="91440" tIns="45720" rIns="91440" bIns="45720" rtlCol="0" anchor="b">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b="1">
                <a:solidFill>
                  <a:schemeClr val="bg1"/>
                </a:solidFill>
              </a:rPr>
              <a:t>Presented By: LRA TRAINING TEAM</a:t>
            </a:r>
            <a:endParaRPr lang="en-US" sz="3600" b="1" dirty="0">
              <a:solidFill>
                <a:schemeClr val="bg1"/>
              </a:solidFill>
            </a:endParaRPr>
          </a:p>
        </p:txBody>
      </p:sp>
      <p:sp>
        <p:nvSpPr>
          <p:cNvPr id="10" name="TextBox 9">
            <a:extLst>
              <a:ext uri="{FF2B5EF4-FFF2-40B4-BE49-F238E27FC236}">
                <a16:creationId xmlns:a16="http://schemas.microsoft.com/office/drawing/2014/main" id="{185B7D2D-6F6E-4925-ADFB-E88A25F7E7A5}"/>
              </a:ext>
            </a:extLst>
          </p:cNvPr>
          <p:cNvSpPr txBox="1"/>
          <p:nvPr/>
        </p:nvSpPr>
        <p:spPr>
          <a:xfrm>
            <a:off x="1330036" y="3951274"/>
            <a:ext cx="7306476"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HS Classification</a:t>
            </a:r>
            <a:endParaRPr lang="en-US" sz="23900" b="1" dirty="0">
              <a:ln w="12700">
                <a:solidFill>
                  <a:schemeClr val="tx2">
                    <a:lumMod val="75000"/>
                  </a:schemeClr>
                </a:solidFill>
                <a:prstDash val="solid"/>
              </a:ln>
              <a:solidFill>
                <a:schemeClr val="bg1"/>
              </a:solidFill>
              <a:effectLst>
                <a:outerShdw dist="38100" dir="2640000" algn="bl" rotWithShape="0">
                  <a:schemeClr val="tx2">
                    <a:lumMod val="75000"/>
                  </a:schemeClr>
                </a:outerShdw>
              </a:effectLst>
            </a:endParaRPr>
          </a:p>
        </p:txBody>
      </p:sp>
      <p:sp>
        <p:nvSpPr>
          <p:cNvPr id="11" name="TextBox 10">
            <a:extLst>
              <a:ext uri="{FF2B5EF4-FFF2-40B4-BE49-F238E27FC236}">
                <a16:creationId xmlns:a16="http://schemas.microsoft.com/office/drawing/2014/main" id="{37924121-FB43-49FF-94CF-FE83E45438E0}"/>
              </a:ext>
            </a:extLst>
          </p:cNvPr>
          <p:cNvSpPr txBox="1"/>
          <p:nvPr/>
        </p:nvSpPr>
        <p:spPr>
          <a:xfrm>
            <a:off x="147762" y="1112043"/>
            <a:ext cx="4887212" cy="830997"/>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CUSTOMS  BROKERS LICENSING TRAINING PROGRAM</a:t>
            </a:r>
            <a:endParaRPr lang="en-US" sz="8000" b="1" dirty="0">
              <a:ln w="12700">
                <a:solidFill>
                  <a:schemeClr val="tx2">
                    <a:lumMod val="75000"/>
                  </a:schemeClr>
                </a:solidFill>
                <a:prstDash val="solid"/>
              </a:ln>
              <a:solidFill>
                <a:schemeClr val="bg1"/>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200751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72" y="959912"/>
            <a:ext cx="11053292" cy="496724"/>
          </a:xfrm>
        </p:spPr>
        <p:txBody>
          <a:bodyPr>
            <a:normAutofit fontScale="90000"/>
          </a:bodyPr>
          <a:lstStyle/>
          <a:p>
            <a:pPr algn="ctr"/>
            <a:r>
              <a:rPr lang="en-US" sz="4000" b="1" dirty="0">
                <a:solidFill>
                  <a:srgbClr val="FF0000"/>
                </a:solidFill>
                <a:latin typeface="Century Gothic" pitchFamily="34" charset="0"/>
              </a:rPr>
              <a:t>Definition of key terms and Latin phrases</a:t>
            </a:r>
            <a:endParaRPr lang="en-US" sz="4000" b="1" dirty="0">
              <a:solidFill>
                <a:srgbClr val="FF0000"/>
              </a:solidFill>
            </a:endParaRPr>
          </a:p>
        </p:txBody>
      </p:sp>
      <p:sp>
        <p:nvSpPr>
          <p:cNvPr id="5" name="TextBox 4"/>
          <p:cNvSpPr txBox="1"/>
          <p:nvPr/>
        </p:nvSpPr>
        <p:spPr>
          <a:xfrm>
            <a:off x="5872766" y="6375042"/>
            <a:ext cx="489397" cy="369332"/>
          </a:xfrm>
          <a:prstGeom prst="rect">
            <a:avLst/>
          </a:prstGeom>
          <a:noFill/>
        </p:spPr>
        <p:txBody>
          <a:bodyPr wrap="square" rtlCol="0">
            <a:spAutoFit/>
          </a:bodyPr>
          <a:lstStyle/>
          <a:p>
            <a:r>
              <a:rPr lang="en-US" dirty="0"/>
              <a:t>10</a:t>
            </a:r>
          </a:p>
        </p:txBody>
      </p:sp>
      <p:sp>
        <p:nvSpPr>
          <p:cNvPr id="3" name="Content Placeholder 2"/>
          <p:cNvSpPr>
            <a:spLocks noGrp="1"/>
          </p:cNvSpPr>
          <p:nvPr>
            <p:ph idx="1"/>
          </p:nvPr>
        </p:nvSpPr>
        <p:spPr>
          <a:xfrm>
            <a:off x="192505" y="1596485"/>
            <a:ext cx="11574379" cy="4589162"/>
          </a:xfrm>
        </p:spPr>
        <p:txBody>
          <a:bodyPr>
            <a:normAutofit/>
          </a:bodyPr>
          <a:lstStyle/>
          <a:p>
            <a:pPr algn="just">
              <a:lnSpc>
                <a:spcPct val="100000"/>
              </a:lnSpc>
              <a:spcAft>
                <a:spcPts val="1200"/>
              </a:spcAft>
            </a:pPr>
            <a:r>
              <a:rPr lang="en-US" b="1" dirty="0">
                <a:latin typeface="Arial" panose="020B0604020202020204" pitchFamily="34" charset="0"/>
                <a:cs typeface="Arial" panose="020B0604020202020204" pitchFamily="34" charset="0"/>
              </a:rPr>
              <a:t>International</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trade</a:t>
            </a:r>
            <a:r>
              <a:rPr lang="en-US" dirty="0">
                <a:latin typeface="Arial" panose="020B0604020202020204" pitchFamily="34" charset="0"/>
                <a:cs typeface="Arial" panose="020B0604020202020204" pitchFamily="34" charset="0"/>
              </a:rPr>
              <a:t> is an exchange of goods between two or more countries.</a:t>
            </a:r>
          </a:p>
          <a:p>
            <a:pPr algn="just">
              <a:lnSpc>
                <a:spcPct val="100000"/>
              </a:lnSpc>
              <a:spcAft>
                <a:spcPts val="1200"/>
              </a:spcAft>
            </a:pPr>
            <a:r>
              <a:rPr lang="en-US" b="1" dirty="0">
                <a:latin typeface="Arial" panose="020B0604020202020204" pitchFamily="34" charset="0"/>
                <a:cs typeface="Arial" panose="020B0604020202020204" pitchFamily="34" charset="0"/>
              </a:rPr>
              <a:t>CET</a:t>
            </a:r>
            <a:r>
              <a:rPr lang="en-US" dirty="0">
                <a:latin typeface="Arial" panose="020B0604020202020204" pitchFamily="34" charset="0"/>
                <a:cs typeface="Arial" panose="020B0604020202020204" pitchFamily="34" charset="0"/>
              </a:rPr>
              <a:t> means common external tariff.</a:t>
            </a:r>
          </a:p>
          <a:p>
            <a:pPr algn="just">
              <a:lnSpc>
                <a:spcPct val="100000"/>
              </a:lnSpc>
              <a:spcAft>
                <a:spcPts val="1200"/>
              </a:spcAft>
            </a:pPr>
            <a:r>
              <a:rPr lang="en-US" b="1" dirty="0">
                <a:latin typeface="Arial" panose="020B0604020202020204" pitchFamily="34" charset="0"/>
                <a:cs typeface="Arial" panose="020B0604020202020204" pitchFamily="34" charset="0"/>
              </a:rPr>
              <a:t>Mutatis mutandis </a:t>
            </a:r>
            <a:r>
              <a:rPr lang="en-US" dirty="0">
                <a:latin typeface="Arial" panose="020B0604020202020204" pitchFamily="34" charset="0"/>
                <a:cs typeface="Arial" panose="020B0604020202020204" pitchFamily="34" charset="0"/>
              </a:rPr>
              <a:t>means with the necessary changes </a:t>
            </a:r>
          </a:p>
          <a:p>
            <a:pPr algn="just">
              <a:lnSpc>
                <a:spcPct val="100000"/>
              </a:lnSpc>
              <a:spcAft>
                <a:spcPts val="1200"/>
              </a:spcAft>
            </a:pPr>
            <a:r>
              <a:rPr lang="en-US" b="1" dirty="0">
                <a:latin typeface="Arial" panose="020B0604020202020204" pitchFamily="34" charset="0"/>
                <a:cs typeface="Arial" panose="020B0604020202020204" pitchFamily="34" charset="0"/>
              </a:rPr>
              <a:t>Inter alia </a:t>
            </a:r>
            <a:r>
              <a:rPr lang="en-US" dirty="0">
                <a:latin typeface="Arial" panose="020B0604020202020204" pitchFamily="34" charset="0"/>
                <a:cs typeface="Arial" panose="020B0604020202020204" pitchFamily="34" charset="0"/>
              </a:rPr>
              <a:t>means among other things </a:t>
            </a:r>
          </a:p>
          <a:p>
            <a:pPr algn="just">
              <a:lnSpc>
                <a:spcPct val="100000"/>
              </a:lnSpc>
              <a:spcAft>
                <a:spcPts val="1200"/>
              </a:spcAft>
            </a:pPr>
            <a:r>
              <a:rPr lang="en-US" b="1" dirty="0">
                <a:latin typeface="Arial" panose="020B0604020202020204" pitchFamily="34" charset="0"/>
                <a:cs typeface="Arial" panose="020B0604020202020204" pitchFamily="34" charset="0"/>
              </a:rPr>
              <a:t>Prima facie </a:t>
            </a:r>
            <a:r>
              <a:rPr lang="en-US" dirty="0">
                <a:latin typeface="Arial" panose="020B0604020202020204" pitchFamily="34" charset="0"/>
                <a:cs typeface="Arial" panose="020B0604020202020204" pitchFamily="34" charset="0"/>
              </a:rPr>
              <a:t>means at first sight</a:t>
            </a:r>
          </a:p>
          <a:p>
            <a:pPr algn="just">
              <a:lnSpc>
                <a:spcPct val="100000"/>
              </a:lnSpc>
              <a:spcAft>
                <a:spcPts val="1200"/>
              </a:spcAft>
            </a:pPr>
            <a:r>
              <a:rPr lang="en-US" b="1" dirty="0">
                <a:latin typeface="Arial" panose="020B0604020202020204" pitchFamily="34" charset="0"/>
                <a:cs typeface="Arial" panose="020B0604020202020204" pitchFamily="34" charset="0"/>
              </a:rPr>
              <a:t>Etc. =etcetera</a:t>
            </a:r>
            <a:r>
              <a:rPr lang="en-US" dirty="0">
                <a:latin typeface="Arial" panose="020B0604020202020204" pitchFamily="34" charset="0"/>
                <a:cs typeface="Arial" panose="020B0604020202020204" pitchFamily="34" charset="0"/>
              </a:rPr>
              <a:t> means and the others/and so forth</a:t>
            </a:r>
          </a:p>
        </p:txBody>
      </p:sp>
    </p:spTree>
    <p:extLst>
      <p:ext uri="{BB962C8B-B14F-4D97-AF65-F5344CB8AC3E}">
        <p14:creationId xmlns:p14="http://schemas.microsoft.com/office/powerpoint/2010/main" val="1102844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216" y="1021341"/>
            <a:ext cx="10779163" cy="600789"/>
          </a:xfrm>
        </p:spPr>
        <p:txBody>
          <a:bodyPr>
            <a:normAutofit fontScale="90000"/>
          </a:bodyPr>
          <a:lstStyle/>
          <a:p>
            <a:pPr algn="ctr"/>
            <a:r>
              <a:rPr lang="en-US" sz="4000" b="1" dirty="0">
                <a:solidFill>
                  <a:srgbClr val="FF0000"/>
                </a:solidFill>
                <a:latin typeface="Century Gothic" pitchFamily="34" charset="0"/>
              </a:rPr>
              <a:t>Definition of key terms and Latin phrases Cont</a:t>
            </a:r>
            <a:r>
              <a:rPr lang="en-US" sz="4000" b="1" dirty="0">
                <a:latin typeface="Century Gothic" pitchFamily="34" charset="0"/>
              </a:rPr>
              <a:t>.</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56216" y="1656678"/>
            <a:ext cx="10779163" cy="5201322"/>
          </a:xfrm>
          <a:noFill/>
        </p:spPr>
        <p:txBody>
          <a:bodyPr>
            <a:normAutofit/>
          </a:bodyPr>
          <a:lstStyle/>
          <a:p>
            <a:pPr marL="623888" indent="-623888" algn="just">
              <a:lnSpc>
                <a:spcPct val="100000"/>
              </a:lnSpc>
            </a:pPr>
            <a:r>
              <a:rPr lang="en-US" b="1" dirty="0">
                <a:latin typeface="Arial" panose="020B0604020202020204" pitchFamily="34" charset="0"/>
                <a:cs typeface="Arial" panose="020B0604020202020204" pitchFamily="34" charset="0"/>
              </a:rPr>
              <a:t>Nomenclature</a:t>
            </a:r>
            <a:r>
              <a:rPr lang="en-US" dirty="0">
                <a:latin typeface="Arial" panose="020B0604020202020204" pitchFamily="34" charset="0"/>
                <a:cs typeface="Arial" panose="020B0604020202020204" pitchFamily="34" charset="0"/>
              </a:rPr>
              <a:t> means a systematic naming, or enumerating of all goods found in international trade along with international rules and interpretations. </a:t>
            </a:r>
          </a:p>
          <a:p>
            <a:pPr marL="623888" indent="-623888" algn="just">
              <a:lnSpc>
                <a:spcPct val="100000"/>
              </a:lnSpc>
            </a:pPr>
            <a:r>
              <a:rPr lang="en-US" b="1" dirty="0">
                <a:latin typeface="Arial" panose="020B0604020202020204" pitchFamily="34" charset="0"/>
                <a:cs typeface="Arial" panose="020B0604020202020204" pitchFamily="34" charset="0"/>
              </a:rPr>
              <a:t>Customs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tariff</a:t>
            </a:r>
            <a:r>
              <a:rPr lang="en-US" dirty="0">
                <a:latin typeface="Arial" panose="020B0604020202020204" pitchFamily="34" charset="0"/>
                <a:cs typeface="Arial" panose="020B0604020202020204" pitchFamily="34" charset="0"/>
              </a:rPr>
              <a:t> as used herein refers to a systematic classification of goods entering the international trade for national interests together with rates of duties.</a:t>
            </a:r>
          </a:p>
          <a:p>
            <a:pPr marL="623888" indent="-623888" algn="just">
              <a:lnSpc>
                <a:spcPct val="100000"/>
              </a:lnSpc>
            </a:pPr>
            <a:r>
              <a:rPr lang="en-US" b="1" dirty="0">
                <a:latin typeface="Arial" panose="020B0604020202020204" pitchFamily="34" charset="0"/>
                <a:cs typeface="Arial" panose="020B0604020202020204" pitchFamily="34" charset="0"/>
              </a:rPr>
              <a:t>Classification</a:t>
            </a:r>
            <a:r>
              <a:rPr lang="en-US" dirty="0">
                <a:latin typeface="Arial" panose="020B0604020202020204" pitchFamily="34" charset="0"/>
                <a:cs typeface="Arial" panose="020B0604020202020204" pitchFamily="34" charset="0"/>
              </a:rPr>
              <a:t> means a process of arriving at a particular heading or subheading of a commodity entering the international trade.</a:t>
            </a: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2452774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2" y="365126"/>
            <a:ext cx="11718758" cy="693653"/>
          </a:xfrm>
        </p:spPr>
        <p:txBody>
          <a:bodyPr>
            <a:normAutofit/>
          </a:bodyPr>
          <a:lstStyle/>
          <a:p>
            <a:pPr algn="ctr"/>
            <a:r>
              <a:rPr lang="en-US" sz="4000" b="1" dirty="0">
                <a:solidFill>
                  <a:srgbClr val="FF0000"/>
                </a:solidFill>
                <a:latin typeface="Century Gothic" pitchFamily="34" charset="0"/>
              </a:rPr>
              <a:t>Overview of the HS</a:t>
            </a:r>
            <a:endParaRPr lang="en-US" sz="4000" dirty="0"/>
          </a:p>
        </p:txBody>
      </p:sp>
      <p:sp>
        <p:nvSpPr>
          <p:cNvPr id="3" name="Content Placeholder 2"/>
          <p:cNvSpPr>
            <a:spLocks noGrp="1"/>
          </p:cNvSpPr>
          <p:nvPr>
            <p:ph idx="1"/>
          </p:nvPr>
        </p:nvSpPr>
        <p:spPr>
          <a:xfrm>
            <a:off x="216567" y="953037"/>
            <a:ext cx="11766885" cy="5512157"/>
          </a:xfrm>
          <a:noFill/>
        </p:spPr>
        <p:txBody>
          <a:bodyPr>
            <a:normAutofit/>
          </a:bodyPr>
          <a:lstStyle/>
          <a:p>
            <a:pPr marL="742950" indent="-623888" algn="just">
              <a:lnSpc>
                <a:spcPct val="100000"/>
              </a:lnSpc>
              <a:spcAft>
                <a:spcPts val="1200"/>
              </a:spcAft>
            </a:pPr>
            <a:r>
              <a:rPr lang="en-US" dirty="0">
                <a:latin typeface="Arial" panose="020B0604020202020204" pitchFamily="34" charset="0"/>
                <a:cs typeface="Arial" panose="020B0604020202020204" pitchFamily="34" charset="0"/>
              </a:rPr>
              <a:t>Core specifics and structure of HS is universal</a:t>
            </a:r>
          </a:p>
          <a:p>
            <a:pPr marL="742950" indent="-623888" algn="just">
              <a:lnSpc>
                <a:spcPct val="100000"/>
              </a:lnSpc>
              <a:spcAft>
                <a:spcPts val="1200"/>
              </a:spcAft>
            </a:pPr>
            <a:r>
              <a:rPr lang="en-US" dirty="0">
                <a:latin typeface="Arial" panose="020B0604020202020204" pitchFamily="34" charset="0"/>
                <a:cs typeface="Arial" panose="020B0604020202020204" pitchFamily="34" charset="0"/>
              </a:rPr>
              <a:t>Member countries eligible to define specific detail items and assign applicable rates of duty to any required category</a:t>
            </a:r>
          </a:p>
          <a:p>
            <a:pPr algn="just">
              <a:lnSpc>
                <a:spcPct val="100000"/>
              </a:lnSpc>
              <a:spcAft>
                <a:spcPts val="1200"/>
              </a:spcAft>
              <a:buNone/>
            </a:pPr>
            <a:r>
              <a:rPr lang="en-US" b="1" i="1" dirty="0">
                <a:solidFill>
                  <a:srgbClr val="FF0000"/>
                </a:solidFill>
                <a:latin typeface="Arial" panose="020B0604020202020204" pitchFamily="34" charset="0"/>
                <a:cs typeface="Arial" panose="020B0604020202020204" pitchFamily="34" charset="0"/>
              </a:rPr>
              <a:t>Goals</a:t>
            </a:r>
            <a:r>
              <a:rPr lang="en-US" dirty="0">
                <a:solidFill>
                  <a:srgbClr val="FF0000"/>
                </a:solidFill>
                <a:latin typeface="Arial" panose="020B0604020202020204" pitchFamily="34" charset="0"/>
                <a:cs typeface="Arial" panose="020B0604020202020204" pitchFamily="34" charset="0"/>
              </a:rPr>
              <a:t>:</a:t>
            </a:r>
          </a:p>
          <a:p>
            <a:pPr marL="795338" indent="-676275" algn="just">
              <a:lnSpc>
                <a:spcPct val="100000"/>
              </a:lnSpc>
              <a:spcAft>
                <a:spcPts val="1200"/>
              </a:spcAft>
            </a:pPr>
            <a:r>
              <a:rPr lang="en-US" dirty="0">
                <a:latin typeface="Arial" panose="020B0604020202020204" pitchFamily="34" charset="0"/>
                <a:cs typeface="Arial" panose="020B0604020202020204" pitchFamily="34" charset="0"/>
              </a:rPr>
              <a:t>Systematic classification of all goods</a:t>
            </a:r>
          </a:p>
          <a:p>
            <a:pPr marL="795338" indent="-676275" algn="just">
              <a:lnSpc>
                <a:spcPct val="100000"/>
              </a:lnSpc>
              <a:spcAft>
                <a:spcPts val="1200"/>
              </a:spcAft>
            </a:pPr>
            <a:r>
              <a:rPr lang="en-US" dirty="0">
                <a:latin typeface="Arial" panose="020B0604020202020204" pitchFamily="34" charset="0"/>
                <a:cs typeface="Arial" panose="020B0604020202020204" pitchFamily="34" charset="0"/>
              </a:rPr>
              <a:t>Uniformity in classification</a:t>
            </a:r>
          </a:p>
          <a:p>
            <a:pPr marL="795338" indent="-676275" algn="just">
              <a:lnSpc>
                <a:spcPct val="100000"/>
              </a:lnSpc>
              <a:spcAft>
                <a:spcPts val="1200"/>
              </a:spcAft>
            </a:pPr>
            <a:r>
              <a:rPr lang="en-US" dirty="0">
                <a:latin typeface="Arial" panose="020B0604020202020204" pitchFamily="34" charset="0"/>
                <a:cs typeface="Arial" panose="020B0604020202020204" pitchFamily="34" charset="0"/>
              </a:rPr>
              <a:t>Internationally accepted customs language</a:t>
            </a: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1219305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latin typeface="Century Gothic" pitchFamily="34" charset="0"/>
              </a:rPr>
              <a:t>Reasons for Tariff Classification</a:t>
            </a:r>
            <a:endParaRPr lang="en-US" sz="40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89774" y="1789441"/>
            <a:ext cx="11655380" cy="4486848"/>
          </a:xfrm>
          <a:noFill/>
        </p:spPr>
        <p:txBody>
          <a:bodyPr>
            <a:normAutofit/>
          </a:bodyPr>
          <a:lstStyle/>
          <a:p>
            <a:pPr algn="just">
              <a:lnSpc>
                <a:spcPct val="150000"/>
              </a:lnSpc>
            </a:pPr>
            <a:r>
              <a:rPr lang="en-US" dirty="0">
                <a:latin typeface="Arial" panose="020B0604020202020204" pitchFamily="34" charset="0"/>
                <a:cs typeface="Arial" panose="020B0604020202020204" pitchFamily="34" charset="0"/>
              </a:rPr>
              <a:t>Systematic Classification of all goods</a:t>
            </a:r>
          </a:p>
          <a:p>
            <a:pPr algn="just">
              <a:lnSpc>
                <a:spcPct val="150000"/>
              </a:lnSpc>
            </a:pPr>
            <a:r>
              <a:rPr lang="en-US" dirty="0">
                <a:latin typeface="Arial" panose="020B0604020202020204" pitchFamily="34" charset="0"/>
                <a:cs typeface="Arial" panose="020B0604020202020204" pitchFamily="34" charset="0"/>
              </a:rPr>
              <a:t>Uniform Classification of all goods</a:t>
            </a:r>
          </a:p>
          <a:p>
            <a:pPr algn="just">
              <a:lnSpc>
                <a:spcPct val="150000"/>
              </a:lnSpc>
            </a:pPr>
            <a:r>
              <a:rPr lang="en-US" dirty="0">
                <a:latin typeface="Arial" panose="020B0604020202020204" pitchFamily="34" charset="0"/>
                <a:cs typeface="Arial" panose="020B0604020202020204" pitchFamily="34" charset="0"/>
              </a:rPr>
              <a:t>To have common Customs language</a:t>
            </a:r>
          </a:p>
          <a:p>
            <a:pPr algn="just">
              <a:lnSpc>
                <a:spcPct val="150000"/>
              </a:lnSpc>
            </a:pPr>
            <a:r>
              <a:rPr lang="en-US" dirty="0">
                <a:latin typeface="Arial" panose="020B0604020202020204" pitchFamily="34" charset="0"/>
                <a:cs typeface="Arial" panose="020B0604020202020204" pitchFamily="34" charset="0"/>
              </a:rPr>
              <a:t>To ensure simplification and certainty</a:t>
            </a: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1057895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669590"/>
          </a:xfrm>
        </p:spPr>
        <p:txBody>
          <a:bodyPr>
            <a:normAutofit/>
          </a:bodyPr>
          <a:lstStyle/>
          <a:p>
            <a:pPr algn="ctr"/>
            <a:r>
              <a:rPr lang="en-US" sz="4000" b="1" dirty="0">
                <a:solidFill>
                  <a:srgbClr val="FF0000"/>
                </a:solidFill>
                <a:latin typeface="Century Gothic" pitchFamily="34" charset="0"/>
              </a:rPr>
              <a:t>Uses of Harmonized System</a:t>
            </a:r>
            <a:endParaRPr lang="en-US" sz="4000" dirty="0">
              <a:solidFill>
                <a:srgbClr val="FF0000"/>
              </a:solidFill>
            </a:endParaRPr>
          </a:p>
        </p:txBody>
      </p:sp>
      <p:sp>
        <p:nvSpPr>
          <p:cNvPr id="3" name="Content Placeholder 2"/>
          <p:cNvSpPr>
            <a:spLocks noGrp="1"/>
          </p:cNvSpPr>
          <p:nvPr>
            <p:ph idx="1"/>
          </p:nvPr>
        </p:nvSpPr>
        <p:spPr>
          <a:xfrm>
            <a:off x="722879" y="1034716"/>
            <a:ext cx="10746242" cy="5140250"/>
          </a:xfrm>
          <a:noFill/>
        </p:spPr>
        <p:txBody>
          <a:bodyPr>
            <a:noAutofit/>
          </a:bodyPr>
          <a:lstStyle/>
          <a:p>
            <a:pPr algn="just">
              <a:lnSpc>
                <a:spcPct val="100000"/>
              </a:lnSpc>
              <a:spcBef>
                <a:spcPts val="0"/>
              </a:spcBef>
              <a:spcAft>
                <a:spcPts val="2400"/>
              </a:spcAft>
            </a:pPr>
            <a:r>
              <a:rPr lang="en-US" dirty="0">
                <a:latin typeface="Arial" panose="020B0604020202020204" pitchFamily="34" charset="0"/>
                <a:cs typeface="Arial" panose="020B0604020202020204" pitchFamily="34" charset="0"/>
              </a:rPr>
              <a:t> Basis for customs tariff</a:t>
            </a:r>
          </a:p>
          <a:p>
            <a:pPr algn="just">
              <a:lnSpc>
                <a:spcPct val="100000"/>
              </a:lnSpc>
              <a:spcBef>
                <a:spcPts val="0"/>
              </a:spcBef>
              <a:spcAft>
                <a:spcPts val="2400"/>
              </a:spcAft>
            </a:pPr>
            <a:r>
              <a:rPr lang="en-US" dirty="0">
                <a:latin typeface="Arial" panose="020B0604020202020204" pitchFamily="34" charset="0"/>
                <a:cs typeface="Arial" panose="020B0604020202020204" pitchFamily="34" charset="0"/>
              </a:rPr>
              <a:t>Collection of international trade statistics</a:t>
            </a:r>
          </a:p>
          <a:p>
            <a:pPr algn="just">
              <a:lnSpc>
                <a:spcPct val="100000"/>
              </a:lnSpc>
              <a:spcBef>
                <a:spcPts val="0"/>
              </a:spcBef>
              <a:spcAft>
                <a:spcPts val="2400"/>
              </a:spcAft>
            </a:pPr>
            <a:r>
              <a:rPr lang="en-US" dirty="0">
                <a:latin typeface="Arial" panose="020B0604020202020204" pitchFamily="34" charset="0"/>
                <a:cs typeface="Arial" panose="020B0604020202020204" pitchFamily="34" charset="0"/>
              </a:rPr>
              <a:t>Rules of origin</a:t>
            </a:r>
          </a:p>
          <a:p>
            <a:pPr algn="just">
              <a:lnSpc>
                <a:spcPct val="100000"/>
              </a:lnSpc>
              <a:spcBef>
                <a:spcPts val="0"/>
              </a:spcBef>
              <a:spcAft>
                <a:spcPts val="2400"/>
              </a:spcAft>
            </a:pPr>
            <a:r>
              <a:rPr lang="en-US" dirty="0">
                <a:latin typeface="Arial" panose="020B0604020202020204" pitchFamily="34" charset="0"/>
                <a:cs typeface="Arial" panose="020B0604020202020204" pitchFamily="34" charset="0"/>
              </a:rPr>
              <a:t>Collection of government revenue</a:t>
            </a:r>
          </a:p>
          <a:p>
            <a:pPr algn="just">
              <a:lnSpc>
                <a:spcPct val="100000"/>
              </a:lnSpc>
              <a:spcBef>
                <a:spcPts val="0"/>
              </a:spcBef>
              <a:spcAft>
                <a:spcPts val="2400"/>
              </a:spcAft>
            </a:pPr>
            <a:r>
              <a:rPr lang="en-US" dirty="0">
                <a:latin typeface="Arial" panose="020B0604020202020204" pitchFamily="34" charset="0"/>
                <a:cs typeface="Arial" panose="020B0604020202020204" pitchFamily="34" charset="0"/>
              </a:rPr>
              <a:t>Trade negotiations (e.g. the WTO schedule of tariff concessions)</a:t>
            </a:r>
          </a:p>
          <a:p>
            <a:pPr algn="just">
              <a:lnSpc>
                <a:spcPct val="100000"/>
              </a:lnSpc>
              <a:spcBef>
                <a:spcPts val="0"/>
              </a:spcBef>
              <a:spcAft>
                <a:spcPts val="2400"/>
              </a:spcAft>
            </a:pPr>
            <a:r>
              <a:rPr lang="en-US" dirty="0">
                <a:latin typeface="Arial" panose="020B0604020202020204" pitchFamily="34" charset="0"/>
                <a:cs typeface="Arial" panose="020B0604020202020204" pitchFamily="34" charset="0"/>
              </a:rPr>
              <a:t>Transport tariffs and statistics</a:t>
            </a:r>
          </a:p>
          <a:p>
            <a:pPr algn="just">
              <a:lnSpc>
                <a:spcPct val="100000"/>
              </a:lnSpc>
              <a:spcBef>
                <a:spcPts val="0"/>
              </a:spcBef>
              <a:spcAft>
                <a:spcPts val="2400"/>
              </a:spcAft>
            </a:pPr>
            <a:r>
              <a:rPr lang="en-US" dirty="0">
                <a:latin typeface="Arial" panose="020B0604020202020204" pitchFamily="34" charset="0"/>
                <a:cs typeface="Arial" panose="020B0604020202020204" pitchFamily="34" charset="0"/>
              </a:rPr>
              <a:t>Monitoring prohibited and restricted goods</a:t>
            </a: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11</a:t>
            </a:r>
          </a:p>
        </p:txBody>
      </p:sp>
    </p:spTree>
    <p:extLst>
      <p:ext uri="{BB962C8B-B14F-4D97-AF65-F5344CB8AC3E}">
        <p14:creationId xmlns:p14="http://schemas.microsoft.com/office/powerpoint/2010/main" val="3325756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4716"/>
            <a:ext cx="10515600" cy="3946358"/>
          </a:xfrm>
        </p:spPr>
        <p:txBody>
          <a:bodyPr>
            <a:normAutofit/>
          </a:bodyPr>
          <a:lstStyle/>
          <a:p>
            <a:pPr algn="ctr"/>
            <a:r>
              <a:rPr lang="en-US" sz="7200" b="1" dirty="0">
                <a:solidFill>
                  <a:srgbClr val="FF0000"/>
                </a:solidFill>
                <a:latin typeface="Century Gothic" pitchFamily="34" charset="0"/>
              </a:rPr>
              <a:t>SESSION II</a:t>
            </a:r>
            <a:br>
              <a:rPr lang="en-US" sz="7200" b="1" dirty="0">
                <a:solidFill>
                  <a:srgbClr val="FF0000"/>
                </a:solidFill>
              </a:rPr>
            </a:br>
            <a:r>
              <a:rPr lang="en-US" b="1" dirty="0">
                <a:latin typeface="Century Gothic" pitchFamily="34" charset="0"/>
              </a:rPr>
              <a:t>HS STRUCTURE</a:t>
            </a:r>
            <a:endParaRPr lang="en-US" dirty="0"/>
          </a:p>
        </p:txBody>
      </p:sp>
    </p:spTree>
    <p:extLst>
      <p:ext uri="{BB962C8B-B14F-4D97-AF65-F5344CB8AC3E}">
        <p14:creationId xmlns:p14="http://schemas.microsoft.com/office/powerpoint/2010/main" val="2025382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9094"/>
            <a:ext cx="10515600" cy="772732"/>
          </a:xfrm>
        </p:spPr>
        <p:txBody>
          <a:bodyPr>
            <a:normAutofit/>
          </a:bodyPr>
          <a:lstStyle/>
          <a:p>
            <a:pPr algn="ctr"/>
            <a:r>
              <a:rPr lang="en-US" sz="4000" b="1" dirty="0">
                <a:solidFill>
                  <a:srgbClr val="FF0000"/>
                </a:solidFill>
                <a:latin typeface="Century Gothic" pitchFamily="34" charset="0"/>
              </a:rPr>
              <a:t>Session Objectives</a:t>
            </a:r>
            <a:endParaRPr lang="en-US" sz="4000" b="1" dirty="0"/>
          </a:p>
        </p:txBody>
      </p:sp>
      <p:sp>
        <p:nvSpPr>
          <p:cNvPr id="3" name="Content Placeholder 2"/>
          <p:cNvSpPr>
            <a:spLocks noGrp="1"/>
          </p:cNvSpPr>
          <p:nvPr>
            <p:ph idx="1"/>
          </p:nvPr>
        </p:nvSpPr>
        <p:spPr>
          <a:xfrm>
            <a:off x="838201" y="1081827"/>
            <a:ext cx="10515600" cy="5293216"/>
          </a:xfrm>
          <a:noFill/>
        </p:spPr>
        <p:txBody>
          <a:bodyPr>
            <a:normAutofit fontScale="25000" lnSpcReduction="20000"/>
          </a:bodyPr>
          <a:lstStyle/>
          <a:p>
            <a:pPr marL="0" indent="0">
              <a:lnSpc>
                <a:spcPct val="120000"/>
              </a:lnSpc>
              <a:buNone/>
            </a:pPr>
            <a:r>
              <a:rPr lang="en-US" sz="11200" b="1" dirty="0">
                <a:latin typeface="Arial" panose="020B0604020202020204" pitchFamily="34" charset="0"/>
                <a:cs typeface="Arial" panose="020B0604020202020204" pitchFamily="34" charset="0"/>
              </a:rPr>
              <a:t>At the end of this session, participants will be able to provide information regarding:</a:t>
            </a:r>
          </a:p>
          <a:p>
            <a:pPr marL="569913" indent="-450850" algn="just">
              <a:lnSpc>
                <a:spcPct val="120000"/>
              </a:lnSpc>
              <a:spcAft>
                <a:spcPts val="1800"/>
              </a:spcAft>
            </a:pPr>
            <a:r>
              <a:rPr lang="en-US" sz="11200" dirty="0">
                <a:latin typeface="Arial" panose="020B0604020202020204" pitchFamily="34" charset="0"/>
                <a:cs typeface="Arial" panose="020B0604020202020204" pitchFamily="34" charset="0"/>
              </a:rPr>
              <a:t>Structure of the HS Nomenclature </a:t>
            </a:r>
          </a:p>
          <a:p>
            <a:pPr marL="569913" indent="-450850" algn="just">
              <a:lnSpc>
                <a:spcPct val="120000"/>
              </a:lnSpc>
              <a:spcAft>
                <a:spcPts val="1800"/>
              </a:spcAft>
            </a:pPr>
            <a:r>
              <a:rPr lang="en-US" sz="11200" dirty="0">
                <a:latin typeface="Arial" panose="020B0604020202020204" pitchFamily="34" charset="0"/>
                <a:cs typeface="Arial" panose="020B0604020202020204" pitchFamily="34" charset="0"/>
              </a:rPr>
              <a:t>Compare and contrast HS and CET Structures</a:t>
            </a:r>
          </a:p>
          <a:p>
            <a:pPr marL="569913" indent="-450850" algn="just">
              <a:lnSpc>
                <a:spcPct val="120000"/>
              </a:lnSpc>
              <a:spcAft>
                <a:spcPts val="1800"/>
              </a:spcAft>
            </a:pPr>
            <a:r>
              <a:rPr lang="en-US" sz="11200" dirty="0">
                <a:latin typeface="Arial" panose="020B0604020202020204" pitchFamily="34" charset="0"/>
                <a:cs typeface="Arial" panose="020B0604020202020204" pitchFamily="34" charset="0"/>
              </a:rPr>
              <a:t>Distinguish b/w legal and non-legal text of the HS</a:t>
            </a:r>
          </a:p>
          <a:p>
            <a:pPr marL="569913" indent="-450850" algn="just">
              <a:lnSpc>
                <a:spcPct val="120000"/>
              </a:lnSpc>
              <a:spcAft>
                <a:spcPts val="1800"/>
              </a:spcAft>
            </a:pPr>
            <a:r>
              <a:rPr lang="en-US" sz="11200" dirty="0">
                <a:latin typeface="Arial" panose="020B0604020202020204" pitchFamily="34" charset="0"/>
                <a:cs typeface="Arial" panose="020B0604020202020204" pitchFamily="34" charset="0"/>
              </a:rPr>
              <a:t>Outline basic principles underlying HS structure</a:t>
            </a:r>
          </a:p>
          <a:p>
            <a:pPr marL="0" indent="0">
              <a:buNone/>
            </a:pPr>
            <a:r>
              <a:rPr lang="en-US" sz="7000" dirty="0"/>
              <a:t>     </a:t>
            </a:r>
          </a:p>
          <a:p>
            <a:pPr marL="0" indent="0">
              <a:buNone/>
            </a:pPr>
            <a:r>
              <a:rPr lang="en-US" sz="5000" dirty="0"/>
              <a:t>     </a:t>
            </a: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12</a:t>
            </a:r>
          </a:p>
        </p:txBody>
      </p:sp>
    </p:spTree>
    <p:extLst>
      <p:ext uri="{BB962C8B-B14F-4D97-AF65-F5344CB8AC3E}">
        <p14:creationId xmlns:p14="http://schemas.microsoft.com/office/powerpoint/2010/main" val="326742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FF0000"/>
                </a:solidFill>
                <a:latin typeface="Century Gothic" pitchFamily="34" charset="0"/>
              </a:rPr>
              <a:t>The Structure of the HS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45910" y="1690688"/>
            <a:ext cx="10807890" cy="4064653"/>
          </a:xfrm>
          <a:noFill/>
        </p:spPr>
        <p:txBody>
          <a:bodyPr>
            <a:normAutofit fontScale="25000" lnSpcReduction="20000"/>
          </a:bodyPr>
          <a:lstStyle/>
          <a:p>
            <a:pPr marL="860425" indent="-860425" algn="just">
              <a:lnSpc>
                <a:spcPct val="220000"/>
              </a:lnSpc>
            </a:pPr>
            <a:r>
              <a:rPr lang="en-US" sz="14400" dirty="0">
                <a:latin typeface="Arial" panose="020B0604020202020204" pitchFamily="34" charset="0"/>
                <a:cs typeface="Arial" panose="020B0604020202020204" pitchFamily="34" charset="0"/>
              </a:rPr>
              <a:t> A six-digit nomenclature</a:t>
            </a:r>
          </a:p>
          <a:p>
            <a:pPr marL="860425" indent="-860425" algn="just">
              <a:lnSpc>
                <a:spcPct val="220000"/>
              </a:lnSpc>
            </a:pPr>
            <a:r>
              <a:rPr lang="en-US" sz="14400" dirty="0">
                <a:latin typeface="Arial" panose="020B0604020202020204" pitchFamily="34" charset="0"/>
                <a:cs typeface="Arial" panose="020B0604020202020204" pitchFamily="34" charset="0"/>
              </a:rPr>
              <a:t>First four digits equal heading</a:t>
            </a:r>
          </a:p>
          <a:p>
            <a:pPr marL="860425" indent="-860425" algn="just">
              <a:lnSpc>
                <a:spcPct val="220000"/>
              </a:lnSpc>
            </a:pPr>
            <a:r>
              <a:rPr lang="en-US" sz="14400" dirty="0">
                <a:latin typeface="Arial" panose="020B0604020202020204" pitchFamily="34" charset="0"/>
                <a:cs typeface="Arial" panose="020B0604020202020204" pitchFamily="34" charset="0"/>
              </a:rPr>
              <a:t>First six digits equal sub-heading</a:t>
            </a:r>
            <a:endParaRPr lang="en-US" sz="11100" dirty="0"/>
          </a:p>
          <a:p>
            <a:pPr marL="860425" indent="-860425">
              <a:buNone/>
            </a:pPr>
            <a:r>
              <a:rPr lang="en-US" sz="5000" dirty="0"/>
              <a:t>   </a:t>
            </a:r>
          </a:p>
        </p:txBody>
      </p:sp>
      <p:sp>
        <p:nvSpPr>
          <p:cNvPr id="4" name="Slide Number Placeholder 3"/>
          <p:cNvSpPr>
            <a:spLocks noGrp="1"/>
          </p:cNvSpPr>
          <p:nvPr>
            <p:ph type="sldNum" sz="quarter" idx="12"/>
          </p:nvPr>
        </p:nvSpPr>
        <p:spPr/>
        <p:txBody>
          <a:bodyPr/>
          <a:lstStyle/>
          <a:p>
            <a:fld id="{1AE0CC3A-0B67-4337-8D9A-F15E79C0486E}" type="slidenum">
              <a:rPr lang="en-US" smtClean="0"/>
              <a:pPr/>
              <a:t>17</a:t>
            </a:fld>
            <a:endParaRPr lang="en-US"/>
          </a:p>
        </p:txBody>
      </p:sp>
    </p:spTree>
    <p:extLst>
      <p:ext uri="{BB962C8B-B14F-4D97-AF65-F5344CB8AC3E}">
        <p14:creationId xmlns:p14="http://schemas.microsoft.com/office/powerpoint/2010/main" val="2200365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76" y="512687"/>
            <a:ext cx="10282706" cy="721895"/>
          </a:xfrm>
        </p:spPr>
        <p:txBody>
          <a:bodyPr/>
          <a:lstStyle/>
          <a:p>
            <a:pPr algn="ctr"/>
            <a:r>
              <a:rPr lang="en-US" b="1" dirty="0">
                <a:solidFill>
                  <a:srgbClr val="FF0000"/>
                </a:solidFill>
              </a:rPr>
              <a:t>HS Structure—LIB 2012 HS vs. CET</a:t>
            </a:r>
            <a:endParaRPr lang="en-US" b="1"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956357334"/>
              </p:ext>
            </p:extLst>
          </p:nvPr>
        </p:nvGraphicFramePr>
        <p:xfrm>
          <a:off x="568409" y="1393687"/>
          <a:ext cx="4972582" cy="4763557"/>
        </p:xfrm>
        <a:graphic>
          <a:graphicData uri="http://schemas.openxmlformats.org/drawingml/2006/table">
            <a:tbl>
              <a:tblPr firstRow="1" bandRow="1">
                <a:tableStyleId>{5C22544A-7EE6-4342-B048-85BDC9FD1C3A}</a:tableStyleId>
              </a:tblPr>
              <a:tblGrid>
                <a:gridCol w="1839558">
                  <a:extLst>
                    <a:ext uri="{9D8B030D-6E8A-4147-A177-3AD203B41FA5}">
                      <a16:colId xmlns:a16="http://schemas.microsoft.com/office/drawing/2014/main" val="20000"/>
                    </a:ext>
                  </a:extLst>
                </a:gridCol>
                <a:gridCol w="3133024">
                  <a:extLst>
                    <a:ext uri="{9D8B030D-6E8A-4147-A177-3AD203B41FA5}">
                      <a16:colId xmlns:a16="http://schemas.microsoft.com/office/drawing/2014/main" val="20001"/>
                    </a:ext>
                  </a:extLst>
                </a:gridCol>
              </a:tblGrid>
              <a:tr h="40491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latin typeface="Arial" panose="020B0604020202020204" pitchFamily="34" charset="0"/>
                          <a:cs typeface="Arial" panose="020B0604020202020204" pitchFamily="34" charset="0"/>
                        </a:rPr>
                        <a:t>Liberia 2012 HS</a:t>
                      </a:r>
                    </a:p>
                  </a:txBody>
                  <a:tcPr/>
                </a:tc>
                <a:tc hMerge="1">
                  <a:txBody>
                    <a:bodyPr/>
                    <a:lstStyle/>
                    <a:p>
                      <a:endParaRPr lang="en-US" dirty="0"/>
                    </a:p>
                  </a:txBody>
                  <a:tcPr/>
                </a:tc>
                <a:extLst>
                  <a:ext uri="{0D108BD9-81ED-4DB2-BD59-A6C34878D82A}">
                    <a16:rowId xmlns:a16="http://schemas.microsoft.com/office/drawing/2014/main" val="10000"/>
                  </a:ext>
                </a:extLst>
              </a:tr>
              <a:tr h="328433">
                <a:tc>
                  <a:txBody>
                    <a:bodyPr/>
                    <a:lstStyle/>
                    <a:p>
                      <a:r>
                        <a:rPr lang="en-US" sz="1600" dirty="0">
                          <a:latin typeface="Arial" panose="020B0604020202020204" pitchFamily="34" charset="0"/>
                          <a:cs typeface="Arial" panose="020B0604020202020204" pitchFamily="34" charset="0"/>
                        </a:rPr>
                        <a:t>Rate</a:t>
                      </a:r>
                      <a:r>
                        <a:rPr lang="en-US" sz="1600" baseline="0" dirty="0">
                          <a:latin typeface="Arial" panose="020B0604020202020204" pitchFamily="34" charset="0"/>
                          <a:cs typeface="Arial" panose="020B0604020202020204" pitchFamily="34" charset="0"/>
                        </a:rPr>
                        <a:t> (</a:t>
                      </a:r>
                      <a:r>
                        <a:rPr lang="en-US" sz="1600" baseline="0" dirty="0" err="1">
                          <a:latin typeface="Arial" panose="020B0604020202020204" pitchFamily="34" charset="0"/>
                          <a:cs typeface="Arial" panose="020B0604020202020204" pitchFamily="34" charset="0"/>
                        </a:rPr>
                        <a:t>Advalorem</a:t>
                      </a:r>
                      <a:r>
                        <a:rPr lang="en-US" sz="1600" baseline="0" dirty="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Frequency</a:t>
                      </a:r>
                    </a:p>
                  </a:txBody>
                  <a:tcPr/>
                </a:tc>
                <a:extLst>
                  <a:ext uri="{0D108BD9-81ED-4DB2-BD59-A6C34878D82A}">
                    <a16:rowId xmlns:a16="http://schemas.microsoft.com/office/drawing/2014/main" val="10001"/>
                  </a:ext>
                </a:extLst>
              </a:tr>
              <a:tr h="328433">
                <a:tc>
                  <a:txBody>
                    <a:bodyPr/>
                    <a:lstStyle/>
                    <a:p>
                      <a:r>
                        <a:rPr lang="en-US" sz="1600" dirty="0">
                          <a:latin typeface="Arial" panose="020B0604020202020204" pitchFamily="34" charset="0"/>
                          <a:cs typeface="Arial" panose="020B0604020202020204" pitchFamily="34" charset="0"/>
                        </a:rPr>
                        <a:t>0%</a:t>
                      </a:r>
                    </a:p>
                  </a:txBody>
                  <a:tcPr/>
                </a:tc>
                <a:tc>
                  <a:txBody>
                    <a:bodyPr/>
                    <a:lstStyle/>
                    <a:p>
                      <a:r>
                        <a:rPr lang="en-US" sz="1600" dirty="0">
                          <a:latin typeface="Arial" panose="020B0604020202020204" pitchFamily="34" charset="0"/>
                          <a:cs typeface="Arial" panose="020B0604020202020204" pitchFamily="34" charset="0"/>
                        </a:rPr>
                        <a:t>2</a:t>
                      </a:r>
                    </a:p>
                  </a:txBody>
                  <a:tcPr/>
                </a:tc>
                <a:extLst>
                  <a:ext uri="{0D108BD9-81ED-4DB2-BD59-A6C34878D82A}">
                    <a16:rowId xmlns:a16="http://schemas.microsoft.com/office/drawing/2014/main" val="10002"/>
                  </a:ext>
                </a:extLst>
              </a:tr>
              <a:tr h="328433">
                <a:tc>
                  <a:txBody>
                    <a:bodyPr/>
                    <a:lstStyle/>
                    <a:p>
                      <a:r>
                        <a:rPr lang="en-US" sz="1600" dirty="0">
                          <a:latin typeface="Arial" panose="020B0604020202020204" pitchFamily="34" charset="0"/>
                          <a:cs typeface="Arial" panose="020B0604020202020204" pitchFamily="34" charset="0"/>
                        </a:rPr>
                        <a:t>1.5%</a:t>
                      </a:r>
                    </a:p>
                  </a:txBody>
                  <a:tcPr/>
                </a:tc>
                <a:tc>
                  <a:txBody>
                    <a:bodyPr/>
                    <a:lstStyle/>
                    <a:p>
                      <a:r>
                        <a:rPr lang="en-US" sz="1600" dirty="0">
                          <a:latin typeface="Arial" panose="020B0604020202020204" pitchFamily="34" charset="0"/>
                          <a:cs typeface="Arial" panose="020B0604020202020204" pitchFamily="34" charset="0"/>
                        </a:rPr>
                        <a:t>9</a:t>
                      </a:r>
                    </a:p>
                  </a:txBody>
                  <a:tcPr/>
                </a:tc>
                <a:extLst>
                  <a:ext uri="{0D108BD9-81ED-4DB2-BD59-A6C34878D82A}">
                    <a16:rowId xmlns:a16="http://schemas.microsoft.com/office/drawing/2014/main" val="10003"/>
                  </a:ext>
                </a:extLst>
              </a:tr>
              <a:tr h="328433">
                <a:tc>
                  <a:txBody>
                    <a:bodyPr/>
                    <a:lstStyle/>
                    <a:p>
                      <a:r>
                        <a:rPr lang="en-US" sz="1600" dirty="0">
                          <a:latin typeface="Arial" panose="020B0604020202020204" pitchFamily="34" charset="0"/>
                          <a:cs typeface="Arial" panose="020B0604020202020204" pitchFamily="34" charset="0"/>
                        </a:rPr>
                        <a:t>2.5%</a:t>
                      </a:r>
                    </a:p>
                  </a:txBody>
                  <a:tcPr/>
                </a:tc>
                <a:tc>
                  <a:txBody>
                    <a:bodyPr/>
                    <a:lstStyle/>
                    <a:p>
                      <a:r>
                        <a:rPr lang="en-US" sz="1600" dirty="0">
                          <a:latin typeface="Arial" panose="020B0604020202020204" pitchFamily="34" charset="0"/>
                          <a:cs typeface="Arial" panose="020B0604020202020204" pitchFamily="34" charset="0"/>
                        </a:rPr>
                        <a:t>473</a:t>
                      </a:r>
                    </a:p>
                  </a:txBody>
                  <a:tcPr/>
                </a:tc>
                <a:extLst>
                  <a:ext uri="{0D108BD9-81ED-4DB2-BD59-A6C34878D82A}">
                    <a16:rowId xmlns:a16="http://schemas.microsoft.com/office/drawing/2014/main" val="10004"/>
                  </a:ext>
                </a:extLst>
              </a:tr>
              <a:tr h="328433">
                <a:tc>
                  <a:txBody>
                    <a:bodyPr/>
                    <a:lstStyle/>
                    <a:p>
                      <a:r>
                        <a:rPr lang="en-US" sz="1600" dirty="0">
                          <a:latin typeface="Arial" panose="020B0604020202020204" pitchFamily="34" charset="0"/>
                          <a:cs typeface="Arial" panose="020B0604020202020204" pitchFamily="34" charset="0"/>
                        </a:rPr>
                        <a:t>5%</a:t>
                      </a:r>
                    </a:p>
                  </a:txBody>
                  <a:tcPr/>
                </a:tc>
                <a:tc>
                  <a:txBody>
                    <a:bodyPr/>
                    <a:lstStyle/>
                    <a:p>
                      <a:r>
                        <a:rPr lang="en-US" sz="1600" dirty="0">
                          <a:latin typeface="Arial" panose="020B0604020202020204" pitchFamily="34" charset="0"/>
                          <a:cs typeface="Arial" panose="020B0604020202020204" pitchFamily="34" charset="0"/>
                        </a:rPr>
                        <a:t>1930</a:t>
                      </a:r>
                    </a:p>
                  </a:txBody>
                  <a:tcPr/>
                </a:tc>
                <a:extLst>
                  <a:ext uri="{0D108BD9-81ED-4DB2-BD59-A6C34878D82A}">
                    <a16:rowId xmlns:a16="http://schemas.microsoft.com/office/drawing/2014/main" val="10005"/>
                  </a:ext>
                </a:extLst>
              </a:tr>
              <a:tr h="328433">
                <a:tc>
                  <a:txBody>
                    <a:bodyPr/>
                    <a:lstStyle/>
                    <a:p>
                      <a:r>
                        <a:rPr lang="en-US" sz="1600" dirty="0">
                          <a:latin typeface="Arial" panose="020B0604020202020204" pitchFamily="34" charset="0"/>
                          <a:cs typeface="Arial" panose="020B0604020202020204" pitchFamily="34" charset="0"/>
                        </a:rPr>
                        <a:t>7.5%</a:t>
                      </a:r>
                    </a:p>
                  </a:txBody>
                  <a:tcPr/>
                </a:tc>
                <a:tc>
                  <a:txBody>
                    <a:bodyPr/>
                    <a:lstStyle/>
                    <a:p>
                      <a:r>
                        <a:rPr lang="en-US" sz="1600" dirty="0">
                          <a:latin typeface="Arial" panose="020B0604020202020204" pitchFamily="34" charset="0"/>
                          <a:cs typeface="Arial" panose="020B0604020202020204" pitchFamily="34" charset="0"/>
                        </a:rPr>
                        <a:t>870</a:t>
                      </a:r>
                    </a:p>
                  </a:txBody>
                  <a:tcPr/>
                </a:tc>
                <a:extLst>
                  <a:ext uri="{0D108BD9-81ED-4DB2-BD59-A6C34878D82A}">
                    <a16:rowId xmlns:a16="http://schemas.microsoft.com/office/drawing/2014/main" val="10006"/>
                  </a:ext>
                </a:extLst>
              </a:tr>
              <a:tr h="328433">
                <a:tc>
                  <a:txBody>
                    <a:bodyPr/>
                    <a:lstStyle/>
                    <a:p>
                      <a:r>
                        <a:rPr lang="en-US" sz="1600" dirty="0">
                          <a:latin typeface="Arial" panose="020B0604020202020204" pitchFamily="34" charset="0"/>
                          <a:cs typeface="Arial" panose="020B0604020202020204" pitchFamily="34" charset="0"/>
                        </a:rPr>
                        <a:t>10%</a:t>
                      </a:r>
                    </a:p>
                  </a:txBody>
                  <a:tcPr/>
                </a:tc>
                <a:tc>
                  <a:txBody>
                    <a:bodyPr/>
                    <a:lstStyle/>
                    <a:p>
                      <a:r>
                        <a:rPr lang="en-US" sz="1600" dirty="0">
                          <a:latin typeface="Arial" panose="020B0604020202020204" pitchFamily="34" charset="0"/>
                          <a:cs typeface="Arial" panose="020B0604020202020204" pitchFamily="34" charset="0"/>
                        </a:rPr>
                        <a:t>440</a:t>
                      </a:r>
                    </a:p>
                  </a:txBody>
                  <a:tcPr/>
                </a:tc>
                <a:extLst>
                  <a:ext uri="{0D108BD9-81ED-4DB2-BD59-A6C34878D82A}">
                    <a16:rowId xmlns:a16="http://schemas.microsoft.com/office/drawing/2014/main" val="10007"/>
                  </a:ext>
                </a:extLst>
              </a:tr>
              <a:tr h="328433">
                <a:tc>
                  <a:txBody>
                    <a:bodyPr/>
                    <a:lstStyle/>
                    <a:p>
                      <a:r>
                        <a:rPr lang="en-US" sz="1600" dirty="0">
                          <a:latin typeface="Arial" panose="020B0604020202020204" pitchFamily="34" charset="0"/>
                          <a:cs typeface="Arial" panose="020B0604020202020204" pitchFamily="34" charset="0"/>
                        </a:rPr>
                        <a:t>11%</a:t>
                      </a:r>
                    </a:p>
                  </a:txBody>
                  <a:tcPr/>
                </a:tc>
                <a:tc>
                  <a:txBody>
                    <a:bodyPr/>
                    <a:lstStyle/>
                    <a:p>
                      <a:r>
                        <a:rPr lang="en-US" sz="1600" dirty="0">
                          <a:latin typeface="Arial" panose="020B0604020202020204" pitchFamily="34" charset="0"/>
                          <a:cs typeface="Arial" panose="020B0604020202020204" pitchFamily="34" charset="0"/>
                        </a:rPr>
                        <a:t>99</a:t>
                      </a:r>
                    </a:p>
                  </a:txBody>
                  <a:tcPr/>
                </a:tc>
                <a:extLst>
                  <a:ext uri="{0D108BD9-81ED-4DB2-BD59-A6C34878D82A}">
                    <a16:rowId xmlns:a16="http://schemas.microsoft.com/office/drawing/2014/main" val="10008"/>
                  </a:ext>
                </a:extLst>
              </a:tr>
              <a:tr h="328433">
                <a:tc>
                  <a:txBody>
                    <a:bodyPr/>
                    <a:lstStyle/>
                    <a:p>
                      <a:r>
                        <a:rPr lang="en-US" sz="1600" dirty="0">
                          <a:latin typeface="Arial" panose="020B0604020202020204" pitchFamily="34" charset="0"/>
                          <a:cs typeface="Arial" panose="020B0604020202020204" pitchFamily="34" charset="0"/>
                        </a:rPr>
                        <a:t>15%</a:t>
                      </a:r>
                    </a:p>
                  </a:txBody>
                  <a:tcPr/>
                </a:tc>
                <a:tc>
                  <a:txBody>
                    <a:bodyPr/>
                    <a:lstStyle/>
                    <a:p>
                      <a:r>
                        <a:rPr lang="en-US" sz="1600" dirty="0">
                          <a:latin typeface="Arial" panose="020B0604020202020204" pitchFamily="34" charset="0"/>
                          <a:cs typeface="Arial" panose="020B0604020202020204" pitchFamily="34" charset="0"/>
                        </a:rPr>
                        <a:t>989</a:t>
                      </a:r>
                    </a:p>
                  </a:txBody>
                  <a:tcPr/>
                </a:tc>
                <a:extLst>
                  <a:ext uri="{0D108BD9-81ED-4DB2-BD59-A6C34878D82A}">
                    <a16:rowId xmlns:a16="http://schemas.microsoft.com/office/drawing/2014/main" val="10009"/>
                  </a:ext>
                </a:extLst>
              </a:tr>
              <a:tr h="328433">
                <a:tc>
                  <a:txBody>
                    <a:bodyPr/>
                    <a:lstStyle/>
                    <a:p>
                      <a:r>
                        <a:rPr lang="en-US" sz="1600" dirty="0">
                          <a:latin typeface="Arial" panose="020B0604020202020204" pitchFamily="34" charset="0"/>
                          <a:cs typeface="Arial" panose="020B0604020202020204" pitchFamily="34" charset="0"/>
                        </a:rPr>
                        <a:t>20%</a:t>
                      </a:r>
                    </a:p>
                  </a:txBody>
                  <a:tcPr/>
                </a:tc>
                <a:tc>
                  <a:txBody>
                    <a:bodyPr/>
                    <a:lstStyle/>
                    <a:p>
                      <a:r>
                        <a:rPr lang="en-US" sz="1600" dirty="0">
                          <a:latin typeface="Arial" panose="020B0604020202020204" pitchFamily="34" charset="0"/>
                          <a:cs typeface="Arial" panose="020B0604020202020204" pitchFamily="34" charset="0"/>
                        </a:rPr>
                        <a:t>607</a:t>
                      </a:r>
                    </a:p>
                  </a:txBody>
                  <a:tcPr/>
                </a:tc>
                <a:extLst>
                  <a:ext uri="{0D108BD9-81ED-4DB2-BD59-A6C34878D82A}">
                    <a16:rowId xmlns:a16="http://schemas.microsoft.com/office/drawing/2014/main" val="10010"/>
                  </a:ext>
                </a:extLst>
              </a:tr>
              <a:tr h="328433">
                <a:tc>
                  <a:txBody>
                    <a:bodyPr/>
                    <a:lstStyle/>
                    <a:p>
                      <a:r>
                        <a:rPr lang="en-US" sz="1600" dirty="0">
                          <a:latin typeface="Arial" panose="020B0604020202020204" pitchFamily="34" charset="0"/>
                          <a:cs typeface="Arial" panose="020B0604020202020204" pitchFamily="34" charset="0"/>
                        </a:rPr>
                        <a:t>25%</a:t>
                      </a:r>
                    </a:p>
                  </a:txBody>
                  <a:tcPr/>
                </a:tc>
                <a:tc>
                  <a:txBody>
                    <a:bodyPr/>
                    <a:lstStyle/>
                    <a:p>
                      <a:r>
                        <a:rPr lang="en-US" sz="1600" dirty="0">
                          <a:latin typeface="Arial" panose="020B0604020202020204" pitchFamily="34" charset="0"/>
                          <a:cs typeface="Arial" panose="020B0604020202020204" pitchFamily="34" charset="0"/>
                        </a:rPr>
                        <a:t>311</a:t>
                      </a:r>
                    </a:p>
                  </a:txBody>
                  <a:tcPr/>
                </a:tc>
                <a:extLst>
                  <a:ext uri="{0D108BD9-81ED-4DB2-BD59-A6C34878D82A}">
                    <a16:rowId xmlns:a16="http://schemas.microsoft.com/office/drawing/2014/main" val="10011"/>
                  </a:ext>
                </a:extLst>
              </a:tr>
              <a:tr h="277157">
                <a:tc>
                  <a:txBody>
                    <a:bodyPr/>
                    <a:lstStyle/>
                    <a:p>
                      <a:r>
                        <a:rPr lang="en-US" sz="1600" dirty="0">
                          <a:latin typeface="Arial" panose="020B0604020202020204" pitchFamily="34" charset="0"/>
                          <a:cs typeface="Arial" panose="020B0604020202020204" pitchFamily="34" charset="0"/>
                        </a:rPr>
                        <a:t>45%</a:t>
                      </a:r>
                    </a:p>
                  </a:txBody>
                  <a:tcPr/>
                </a:tc>
                <a:tc>
                  <a:txBody>
                    <a:bodyPr/>
                    <a:lstStyle/>
                    <a:p>
                      <a:r>
                        <a:rPr lang="en-US" sz="1600" dirty="0">
                          <a:latin typeface="Arial" panose="020B0604020202020204" pitchFamily="34" charset="0"/>
                          <a:cs typeface="Arial" panose="020B0604020202020204" pitchFamily="34" charset="0"/>
                        </a:rPr>
                        <a:t>1</a:t>
                      </a:r>
                    </a:p>
                  </a:txBody>
                  <a:tcPr/>
                </a:tc>
                <a:extLst>
                  <a:ext uri="{0D108BD9-81ED-4DB2-BD59-A6C34878D82A}">
                    <a16:rowId xmlns:a16="http://schemas.microsoft.com/office/drawing/2014/main" val="10012"/>
                  </a:ext>
                </a:extLst>
              </a:tr>
              <a:tr h="277157">
                <a:tc>
                  <a:txBody>
                    <a:bodyPr/>
                    <a:lstStyle/>
                    <a:p>
                      <a:r>
                        <a:rPr lang="en-US" sz="1600" dirty="0">
                          <a:latin typeface="Arial" panose="020B0604020202020204" pitchFamily="34" charset="0"/>
                          <a:cs typeface="Arial" panose="020B0604020202020204" pitchFamily="34" charset="0"/>
                        </a:rPr>
                        <a:t>50%</a:t>
                      </a:r>
                    </a:p>
                  </a:txBody>
                  <a:tcPr/>
                </a:tc>
                <a:tc>
                  <a:txBody>
                    <a:bodyPr/>
                    <a:lstStyle/>
                    <a:p>
                      <a:r>
                        <a:rPr lang="en-US" sz="1600" dirty="0">
                          <a:latin typeface="Arial" panose="020B0604020202020204" pitchFamily="34" charset="0"/>
                          <a:cs typeface="Arial" panose="020B0604020202020204" pitchFamily="34" charset="0"/>
                        </a:rPr>
                        <a:t>57</a:t>
                      </a:r>
                    </a:p>
                  </a:txBody>
                  <a:tcPr/>
                </a:tc>
                <a:extLst>
                  <a:ext uri="{0D108BD9-81ED-4DB2-BD59-A6C34878D82A}">
                    <a16:rowId xmlns:a16="http://schemas.microsoft.com/office/drawing/2014/main" val="10013"/>
                  </a:ext>
                </a:extLst>
              </a:tr>
            </a:tbl>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1159339735"/>
              </p:ext>
            </p:extLst>
          </p:nvPr>
        </p:nvGraphicFramePr>
        <p:xfrm>
          <a:off x="6172200" y="1393687"/>
          <a:ext cx="5835316" cy="4763557"/>
        </p:xfrm>
        <a:graphic>
          <a:graphicData uri="http://schemas.openxmlformats.org/drawingml/2006/table">
            <a:tbl>
              <a:tblPr firstRow="1" bandRow="1">
                <a:tableStyleId>{5C22544A-7EE6-4342-B048-85BDC9FD1C3A}</a:tableStyleId>
              </a:tblPr>
              <a:tblGrid>
                <a:gridCol w="981635">
                  <a:extLst>
                    <a:ext uri="{9D8B030D-6E8A-4147-A177-3AD203B41FA5}">
                      <a16:colId xmlns:a16="http://schemas.microsoft.com/office/drawing/2014/main" val="20000"/>
                    </a:ext>
                  </a:extLst>
                </a:gridCol>
                <a:gridCol w="4853681">
                  <a:extLst>
                    <a:ext uri="{9D8B030D-6E8A-4147-A177-3AD203B41FA5}">
                      <a16:colId xmlns:a16="http://schemas.microsoft.com/office/drawing/2014/main" val="20001"/>
                    </a:ext>
                  </a:extLst>
                </a:gridCol>
              </a:tblGrid>
              <a:tr h="464527">
                <a:tc gridSpan="2">
                  <a:txBody>
                    <a:bodyPr/>
                    <a:lstStyle/>
                    <a:p>
                      <a:pPr algn="ctr"/>
                      <a:r>
                        <a:rPr lang="en-US" sz="2400" b="1" dirty="0">
                          <a:latin typeface="Century Gothic" pitchFamily="34" charset="0"/>
                        </a:rPr>
                        <a:t>CET</a:t>
                      </a:r>
                    </a:p>
                  </a:txBody>
                  <a:tcPr/>
                </a:tc>
                <a:tc hMerge="1">
                  <a:txBody>
                    <a:bodyPr/>
                    <a:lstStyle/>
                    <a:p>
                      <a:endParaRPr lang="en-US" dirty="0"/>
                    </a:p>
                  </a:txBody>
                  <a:tcPr/>
                </a:tc>
                <a:extLst>
                  <a:ext uri="{0D108BD9-81ED-4DB2-BD59-A6C34878D82A}">
                    <a16:rowId xmlns:a16="http://schemas.microsoft.com/office/drawing/2014/main" val="10000"/>
                  </a:ext>
                </a:extLst>
              </a:tr>
              <a:tr h="716505">
                <a:tc>
                  <a:txBody>
                    <a:bodyPr/>
                    <a:lstStyle/>
                    <a:p>
                      <a:r>
                        <a:rPr lang="en-US" dirty="0"/>
                        <a:t>Rate</a:t>
                      </a:r>
                    </a:p>
                  </a:txBody>
                  <a:tcPr/>
                </a:tc>
                <a:tc>
                  <a:txBody>
                    <a:bodyPr/>
                    <a:lstStyle/>
                    <a:p>
                      <a:r>
                        <a:rPr lang="en-US" dirty="0"/>
                        <a:t>Description</a:t>
                      </a:r>
                    </a:p>
                  </a:txBody>
                  <a:tcPr/>
                </a:tc>
                <a:extLst>
                  <a:ext uri="{0D108BD9-81ED-4DB2-BD59-A6C34878D82A}">
                    <a16:rowId xmlns:a16="http://schemas.microsoft.com/office/drawing/2014/main" val="10001"/>
                  </a:ext>
                </a:extLst>
              </a:tr>
              <a:tr h="716505">
                <a:tc>
                  <a:txBody>
                    <a:bodyPr/>
                    <a:lstStyle/>
                    <a:p>
                      <a:r>
                        <a:rPr lang="en-US" dirty="0"/>
                        <a:t>0%</a:t>
                      </a:r>
                    </a:p>
                  </a:txBody>
                  <a:tcPr/>
                </a:tc>
                <a:tc>
                  <a:txBody>
                    <a:bodyPr/>
                    <a:lstStyle/>
                    <a:p>
                      <a:r>
                        <a:rPr lang="en-US" dirty="0"/>
                        <a:t>Essential goods</a:t>
                      </a:r>
                    </a:p>
                  </a:txBody>
                  <a:tcPr/>
                </a:tc>
                <a:extLst>
                  <a:ext uri="{0D108BD9-81ED-4DB2-BD59-A6C34878D82A}">
                    <a16:rowId xmlns:a16="http://schemas.microsoft.com/office/drawing/2014/main" val="10002"/>
                  </a:ext>
                </a:extLst>
              </a:tr>
              <a:tr h="716505">
                <a:tc>
                  <a:txBody>
                    <a:bodyPr/>
                    <a:lstStyle/>
                    <a:p>
                      <a:r>
                        <a:rPr lang="en-US" dirty="0"/>
                        <a:t>5%</a:t>
                      </a:r>
                    </a:p>
                  </a:txBody>
                  <a:tcPr/>
                </a:tc>
                <a:tc>
                  <a:txBody>
                    <a:bodyPr/>
                    <a:lstStyle/>
                    <a:p>
                      <a:r>
                        <a:rPr lang="en-US" dirty="0"/>
                        <a:t>Basic raw materials, capital goods and specific inputs</a:t>
                      </a:r>
                    </a:p>
                  </a:txBody>
                  <a:tcPr/>
                </a:tc>
                <a:extLst>
                  <a:ext uri="{0D108BD9-81ED-4DB2-BD59-A6C34878D82A}">
                    <a16:rowId xmlns:a16="http://schemas.microsoft.com/office/drawing/2014/main" val="10003"/>
                  </a:ext>
                </a:extLst>
              </a:tr>
              <a:tr h="716505">
                <a:tc>
                  <a:txBody>
                    <a:bodyPr/>
                    <a:lstStyle/>
                    <a:p>
                      <a:r>
                        <a:rPr lang="en-US" dirty="0"/>
                        <a:t>10%</a:t>
                      </a:r>
                    </a:p>
                  </a:txBody>
                  <a:tcPr/>
                </a:tc>
                <a:tc>
                  <a:txBody>
                    <a:bodyPr/>
                    <a:lstStyle/>
                    <a:p>
                      <a:r>
                        <a:rPr lang="en-US" dirty="0"/>
                        <a:t>Intermediate goods</a:t>
                      </a:r>
                    </a:p>
                  </a:txBody>
                  <a:tcPr/>
                </a:tc>
                <a:extLst>
                  <a:ext uri="{0D108BD9-81ED-4DB2-BD59-A6C34878D82A}">
                    <a16:rowId xmlns:a16="http://schemas.microsoft.com/office/drawing/2014/main" val="10004"/>
                  </a:ext>
                </a:extLst>
              </a:tr>
              <a:tr h="716505">
                <a:tc>
                  <a:txBody>
                    <a:bodyPr/>
                    <a:lstStyle/>
                    <a:p>
                      <a:r>
                        <a:rPr lang="en-US" dirty="0"/>
                        <a:t>20%</a:t>
                      </a:r>
                    </a:p>
                  </a:txBody>
                  <a:tcPr/>
                </a:tc>
                <a:tc>
                  <a:txBody>
                    <a:bodyPr/>
                    <a:lstStyle/>
                    <a:p>
                      <a:r>
                        <a:rPr lang="en-US" dirty="0"/>
                        <a:t>Finished goods (ready for consumption)</a:t>
                      </a:r>
                    </a:p>
                  </a:txBody>
                  <a:tcPr/>
                </a:tc>
                <a:extLst>
                  <a:ext uri="{0D108BD9-81ED-4DB2-BD59-A6C34878D82A}">
                    <a16:rowId xmlns:a16="http://schemas.microsoft.com/office/drawing/2014/main" val="10005"/>
                  </a:ext>
                </a:extLst>
              </a:tr>
              <a:tr h="716505">
                <a:tc>
                  <a:txBody>
                    <a:bodyPr/>
                    <a:lstStyle/>
                    <a:p>
                      <a:r>
                        <a:rPr lang="en-US" dirty="0"/>
                        <a:t>35%</a:t>
                      </a:r>
                    </a:p>
                  </a:txBody>
                  <a:tcPr/>
                </a:tc>
                <a:tc>
                  <a:txBody>
                    <a:bodyPr/>
                    <a:lstStyle/>
                    <a:p>
                      <a:r>
                        <a:rPr lang="en-US" dirty="0"/>
                        <a:t>Selected</a:t>
                      </a:r>
                      <a:r>
                        <a:rPr lang="en-US" baseline="0" dirty="0"/>
                        <a:t> finished industrial products with regional capacity or potentials</a:t>
                      </a:r>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129283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7859"/>
          </a:xfrm>
        </p:spPr>
        <p:txBody>
          <a:bodyPr>
            <a:normAutofit/>
          </a:bodyPr>
          <a:lstStyle/>
          <a:p>
            <a:pPr algn="ctr"/>
            <a:r>
              <a:rPr lang="en-US" sz="4000" b="1" dirty="0">
                <a:solidFill>
                  <a:srgbClr val="FF0000"/>
                </a:solidFill>
                <a:latin typeface="Century Gothic" pitchFamily="34" charset="0"/>
              </a:rPr>
              <a:t>HS STRUCTURE CONT</a:t>
            </a:r>
            <a:endParaRPr lang="en-US" sz="4000" dirty="0">
              <a:solidFill>
                <a:srgbClr val="FF0000"/>
              </a:solidFill>
              <a:latin typeface="Times New Roman" panose="02020603050405020304" pitchFamily="18" charset="0"/>
              <a:cs typeface="Times New Roman" panose="02020603050405020304" pitchFamily="18" charset="0"/>
            </a:endParaRPr>
          </a:p>
        </p:txBody>
      </p:sp>
      <p:graphicFrame>
        <p:nvGraphicFramePr>
          <p:cNvPr id="7" name="Content Placeholder 6">
            <a:extLst>
              <a:ext uri="{FF2B5EF4-FFF2-40B4-BE49-F238E27FC236}">
                <a16:creationId xmlns:a16="http://schemas.microsoft.com/office/drawing/2014/main" id="{9253ACD6-37DD-4164-A264-DED43845ABC8}"/>
              </a:ext>
            </a:extLst>
          </p:cNvPr>
          <p:cNvGraphicFramePr>
            <a:graphicFrameLocks noGrp="1"/>
          </p:cNvGraphicFramePr>
          <p:nvPr>
            <p:ph idx="1"/>
            <p:extLst>
              <p:ext uri="{D42A27DB-BD31-4B8C-83A1-F6EECF244321}">
                <p14:modId xmlns:p14="http://schemas.microsoft.com/office/powerpoint/2010/main" val="1635407386"/>
              </p:ext>
            </p:extLst>
          </p:nvPr>
        </p:nvGraphicFramePr>
        <p:xfrm>
          <a:off x="545910" y="1422984"/>
          <a:ext cx="10807890" cy="47539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1112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7554"/>
            <a:ext cx="10515600" cy="472002"/>
          </a:xfrm>
        </p:spPr>
        <p:txBody>
          <a:bodyPr>
            <a:normAutofit fontScale="90000"/>
          </a:bodyPr>
          <a:lstStyle/>
          <a:p>
            <a:r>
              <a:rPr lang="en-US" b="1" dirty="0">
                <a:solidFill>
                  <a:srgbClr val="FF0000"/>
                </a:solidFill>
                <a:latin typeface="Century Gothic" pitchFamily="34" charset="0"/>
              </a:rPr>
              <a:t>INTRODUCTION</a:t>
            </a:r>
          </a:p>
        </p:txBody>
      </p:sp>
      <p:sp>
        <p:nvSpPr>
          <p:cNvPr id="3" name="Content Placeholder 2"/>
          <p:cNvSpPr>
            <a:spLocks noGrp="1"/>
          </p:cNvSpPr>
          <p:nvPr>
            <p:ph idx="1"/>
          </p:nvPr>
        </p:nvSpPr>
        <p:spPr>
          <a:xfrm>
            <a:off x="742278" y="1957892"/>
            <a:ext cx="10101430" cy="4133815"/>
          </a:xfrm>
          <a:noFill/>
        </p:spPr>
        <p:txBody>
          <a:bodyPr>
            <a:noAutofit/>
          </a:bodyPr>
          <a:lstStyle/>
          <a:p>
            <a:pPr marL="742950" indent="-623888">
              <a:lnSpc>
                <a:spcPct val="150000"/>
              </a:lnSpc>
            </a:pPr>
            <a:r>
              <a:rPr lang="en-GB" dirty="0">
                <a:latin typeface="Arial" panose="020B0604020202020204" pitchFamily="34" charset="0"/>
                <a:cs typeface="Arial" panose="020B0604020202020204" pitchFamily="34" charset="0"/>
              </a:rPr>
              <a:t>The participants in this course are entreated to do their utmost best to enhance their knowledge and skills to make them efficient and active participants and to contribute effectively to the conduct of the class session. This may lead to a successful pass in the Customs Brokers Licensing uniform examination.</a:t>
            </a: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1799436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206" y="664434"/>
            <a:ext cx="5171716" cy="765842"/>
          </a:xfrm>
        </p:spPr>
        <p:txBody>
          <a:bodyPr/>
          <a:lstStyle/>
          <a:p>
            <a:pPr algn="ctr"/>
            <a:r>
              <a:rPr lang="en-US" b="1" dirty="0">
                <a:solidFill>
                  <a:srgbClr val="FF0000"/>
                </a:solidFill>
                <a:latin typeface="Century Gothic" pitchFamily="34" charset="0"/>
              </a:rPr>
              <a:t>The HS Structure</a:t>
            </a:r>
            <a:endParaRPr lang="en-US" sz="2000" dirty="0"/>
          </a:p>
        </p:txBody>
      </p:sp>
      <p:sp>
        <p:nvSpPr>
          <p:cNvPr id="3" name="Content Placeholder 2"/>
          <p:cNvSpPr>
            <a:spLocks noGrp="1"/>
          </p:cNvSpPr>
          <p:nvPr>
            <p:ph idx="1"/>
          </p:nvPr>
        </p:nvSpPr>
        <p:spPr>
          <a:xfrm>
            <a:off x="545910" y="1542197"/>
            <a:ext cx="10807890" cy="4634766"/>
          </a:xfrm>
          <a:noFill/>
        </p:spPr>
        <p:txBody>
          <a:bodyPr>
            <a:normAutofit fontScale="55000" lnSpcReduction="20000"/>
          </a:bodyPr>
          <a:lstStyle/>
          <a:p>
            <a:pPr marL="0" indent="0">
              <a:buNone/>
            </a:pPr>
            <a:endParaRPr lang="en-US" sz="11100" dirty="0"/>
          </a:p>
          <a:p>
            <a:pPr marL="0" indent="0">
              <a:buNone/>
            </a:pPr>
            <a:endParaRPr lang="en-US" sz="11100" dirty="0"/>
          </a:p>
          <a:p>
            <a:pPr marL="0" indent="0">
              <a:buNone/>
            </a:pPr>
            <a:endParaRPr lang="en-US" sz="5800" dirty="0"/>
          </a:p>
          <a:p>
            <a:pPr marL="0" indent="0">
              <a:buNone/>
            </a:pPr>
            <a:endParaRPr lang="en-US" sz="5800" dirty="0"/>
          </a:p>
          <a:p>
            <a:pPr marL="0" indent="0">
              <a:buNone/>
            </a:pPr>
            <a:r>
              <a:rPr lang="en-US" sz="5800" dirty="0"/>
              <a:t>     </a:t>
            </a:r>
          </a:p>
          <a:p>
            <a:pPr marL="0" indent="0">
              <a:buNone/>
            </a:pPr>
            <a:r>
              <a:rPr lang="en-US" sz="5800" dirty="0"/>
              <a:t>                </a:t>
            </a:r>
            <a:r>
              <a:rPr lang="en-US" sz="5100" dirty="0"/>
              <a:t>  </a:t>
            </a:r>
          </a:p>
          <a:p>
            <a:pPr marL="0" indent="0">
              <a:buNone/>
            </a:pPr>
            <a:r>
              <a:rPr lang="en-US" sz="7000" dirty="0"/>
              <a:t>     </a:t>
            </a:r>
          </a:p>
          <a:p>
            <a:pPr marL="0" indent="0">
              <a:buNone/>
            </a:pPr>
            <a:r>
              <a:rPr lang="en-US" sz="5000" dirty="0"/>
              <a:t>     </a:t>
            </a:r>
          </a:p>
        </p:txBody>
      </p:sp>
      <p:pic>
        <p:nvPicPr>
          <p:cNvPr id="4" name="Content Placeholder 10"/>
          <p:cNvPicPr>
            <a:picLocks/>
          </p:cNvPicPr>
          <p:nvPr/>
        </p:nvPicPr>
        <p:blipFill>
          <a:blip r:embed="rId2"/>
          <a:stretch>
            <a:fillRect/>
          </a:stretch>
        </p:blipFill>
        <p:spPr>
          <a:xfrm rot="5400000">
            <a:off x="4964327" y="-401751"/>
            <a:ext cx="4355185" cy="9249926"/>
          </a:xfrm>
          <a:prstGeom prst="rect">
            <a:avLst/>
          </a:prstGeom>
        </p:spPr>
      </p:pic>
      <p:sp>
        <p:nvSpPr>
          <p:cNvPr id="5" name="Title 1">
            <a:extLst>
              <a:ext uri="{FF2B5EF4-FFF2-40B4-BE49-F238E27FC236}">
                <a16:creationId xmlns:a16="http://schemas.microsoft.com/office/drawing/2014/main" id="{B20FD11D-6C03-4323-BE0F-E2A968303ACE}"/>
              </a:ext>
            </a:extLst>
          </p:cNvPr>
          <p:cNvSpPr txBox="1">
            <a:spLocks/>
          </p:cNvSpPr>
          <p:nvPr/>
        </p:nvSpPr>
        <p:spPr>
          <a:xfrm>
            <a:off x="1199624" y="1318355"/>
            <a:ext cx="9782603" cy="7658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solidFill>
                  <a:srgbClr val="002060"/>
                </a:solidFill>
                <a:latin typeface="Century Gothic" pitchFamily="34" charset="0"/>
              </a:rPr>
              <a:t>Diagrammatic Illustration</a:t>
            </a:r>
            <a:endParaRPr lang="en-US" sz="3600" dirty="0">
              <a:solidFill>
                <a:srgbClr val="002060"/>
              </a:solidFill>
            </a:endParaRPr>
          </a:p>
        </p:txBody>
      </p:sp>
    </p:spTree>
    <p:extLst>
      <p:ext uri="{BB962C8B-B14F-4D97-AF65-F5344CB8AC3E}">
        <p14:creationId xmlns:p14="http://schemas.microsoft.com/office/powerpoint/2010/main" val="2827110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007516" cy="765842"/>
          </a:xfrm>
        </p:spPr>
        <p:txBody>
          <a:bodyPr/>
          <a:lstStyle/>
          <a:p>
            <a:pPr algn="ctr"/>
            <a:r>
              <a:rPr lang="en-US" b="1" dirty="0">
                <a:solidFill>
                  <a:srgbClr val="FF0000"/>
                </a:solidFill>
                <a:latin typeface="Century Gothic" pitchFamily="34" charset="0"/>
              </a:rPr>
              <a:t>HS Structure Cont.</a:t>
            </a:r>
            <a:endParaRPr lang="en-US" sz="2000" dirty="0">
              <a:solidFill>
                <a:srgbClr val="FF0000"/>
              </a:solidFill>
            </a:endParaRPr>
          </a:p>
        </p:txBody>
      </p:sp>
      <p:sp>
        <p:nvSpPr>
          <p:cNvPr id="3" name="Content Placeholder 2"/>
          <p:cNvSpPr>
            <a:spLocks noGrp="1"/>
          </p:cNvSpPr>
          <p:nvPr>
            <p:ph idx="1"/>
          </p:nvPr>
        </p:nvSpPr>
        <p:spPr>
          <a:xfrm>
            <a:off x="1027522" y="1542196"/>
            <a:ext cx="10907804" cy="5099235"/>
          </a:xfrm>
          <a:noFill/>
        </p:spPr>
        <p:txBody>
          <a:bodyPr>
            <a:normAutofit fontScale="25000" lnSpcReduction="20000"/>
          </a:bodyPr>
          <a:lstStyle/>
          <a:p>
            <a:pPr marL="0" indent="0">
              <a:buNone/>
            </a:pPr>
            <a:endParaRPr lang="en-US" sz="11100" dirty="0"/>
          </a:p>
          <a:p>
            <a:pPr marL="0" indent="0" algn="just">
              <a:lnSpc>
                <a:spcPct val="170000"/>
              </a:lnSpc>
              <a:buNone/>
            </a:pPr>
            <a:r>
              <a:rPr lang="en-US" sz="12800" b="1" dirty="0">
                <a:latin typeface="Arial" panose="020B0604020202020204" pitchFamily="34" charset="0"/>
                <a:cs typeface="Arial" panose="020B0604020202020204" pitchFamily="34" charset="0"/>
              </a:rPr>
              <a:t>International—(HS)</a:t>
            </a:r>
            <a:r>
              <a:rPr lang="en-US" sz="12800" dirty="0">
                <a:latin typeface="Arial" panose="020B0604020202020204" pitchFamily="34" charset="0"/>
                <a:cs typeface="Arial" panose="020B0604020202020204" pitchFamily="34" charset="0"/>
              </a:rPr>
              <a:t>			</a:t>
            </a:r>
            <a:r>
              <a:rPr lang="en-US" sz="12800" b="1" dirty="0">
                <a:latin typeface="Arial" panose="020B0604020202020204" pitchFamily="34" charset="0"/>
                <a:cs typeface="Arial" panose="020B0604020202020204" pitchFamily="34" charset="0"/>
              </a:rPr>
              <a:t>Code Positions</a:t>
            </a:r>
          </a:p>
          <a:p>
            <a:pPr marL="0" indent="0" algn="just">
              <a:lnSpc>
                <a:spcPct val="170000"/>
              </a:lnSpc>
              <a:buNone/>
            </a:pPr>
            <a:r>
              <a:rPr lang="en-US" sz="12800" dirty="0">
                <a:latin typeface="Arial" panose="020B0604020202020204" pitchFamily="34" charset="0"/>
                <a:cs typeface="Arial" panose="020B0604020202020204" pitchFamily="34" charset="0"/>
              </a:rPr>
              <a:t>Chapter						1 &amp; 2</a:t>
            </a:r>
          </a:p>
          <a:p>
            <a:pPr marL="0" indent="0" algn="just">
              <a:lnSpc>
                <a:spcPct val="170000"/>
              </a:lnSpc>
              <a:buNone/>
            </a:pPr>
            <a:r>
              <a:rPr lang="en-US" sz="12800" dirty="0">
                <a:latin typeface="Arial" panose="020B0604020202020204" pitchFamily="34" charset="0"/>
                <a:cs typeface="Arial" panose="020B0604020202020204" pitchFamily="34" charset="0"/>
              </a:rPr>
              <a:t>Heading						3 &amp; 4</a:t>
            </a:r>
          </a:p>
          <a:p>
            <a:pPr marL="0" indent="0" algn="just">
              <a:lnSpc>
                <a:spcPct val="170000"/>
              </a:lnSpc>
              <a:buNone/>
            </a:pPr>
            <a:r>
              <a:rPr lang="en-US" sz="12800" dirty="0">
                <a:latin typeface="Arial" panose="020B0604020202020204" pitchFamily="34" charset="0"/>
                <a:cs typeface="Arial" panose="020B0604020202020204" pitchFamily="34" charset="0"/>
              </a:rPr>
              <a:t>Subheading					5 &amp; 6                 </a:t>
            </a:r>
          </a:p>
          <a:p>
            <a:pPr marL="0" indent="0">
              <a:buNone/>
            </a:pPr>
            <a:r>
              <a:rPr lang="en-US" sz="7000" dirty="0"/>
              <a:t>     </a:t>
            </a:r>
          </a:p>
          <a:p>
            <a:pPr marL="0" indent="0">
              <a:buNone/>
            </a:pPr>
            <a:r>
              <a:rPr lang="en-US" sz="5000" dirty="0"/>
              <a:t>     </a:t>
            </a:r>
          </a:p>
        </p:txBody>
      </p:sp>
    </p:spTree>
    <p:extLst>
      <p:ext uri="{BB962C8B-B14F-4D97-AF65-F5344CB8AC3E}">
        <p14:creationId xmlns:p14="http://schemas.microsoft.com/office/powerpoint/2010/main" val="1883628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873" y="581942"/>
            <a:ext cx="10515600" cy="927227"/>
          </a:xfrm>
        </p:spPr>
        <p:txBody>
          <a:bodyPr/>
          <a:lstStyle/>
          <a:p>
            <a:r>
              <a:rPr lang="en-US" sz="4000" b="1" dirty="0">
                <a:solidFill>
                  <a:srgbClr val="FF0000"/>
                </a:solidFill>
                <a:latin typeface="Century Gothic" pitchFamily="34" charset="0"/>
              </a:rPr>
              <a:t>Basic Principles of the HS Structure</a:t>
            </a:r>
            <a:endParaRPr lang="en-US" sz="2000" dirty="0">
              <a:latin typeface="Century Gothic" pitchFamily="34" charset="0"/>
            </a:endParaRPr>
          </a:p>
        </p:txBody>
      </p:sp>
      <p:sp>
        <p:nvSpPr>
          <p:cNvPr id="3" name="Content Placeholder 2"/>
          <p:cNvSpPr>
            <a:spLocks noGrp="1"/>
          </p:cNvSpPr>
          <p:nvPr>
            <p:ph idx="1"/>
          </p:nvPr>
        </p:nvSpPr>
        <p:spPr>
          <a:xfrm>
            <a:off x="240632" y="1542197"/>
            <a:ext cx="11766884" cy="5002982"/>
          </a:xfrm>
          <a:noFill/>
        </p:spPr>
        <p:txBody>
          <a:bodyPr>
            <a:normAutofit/>
          </a:bodyPr>
          <a:lstStyle/>
          <a:p>
            <a:pPr marL="687388" indent="-687388" algn="just">
              <a:lnSpc>
                <a:spcPct val="150000"/>
              </a:lnSpc>
            </a:pPr>
            <a:r>
              <a:rPr lang="en-US" sz="3600" dirty="0">
                <a:latin typeface="Arial" panose="020B0604020202020204" pitchFamily="34" charset="0"/>
                <a:cs typeface="Arial" panose="020B0604020202020204" pitchFamily="34" charset="0"/>
              </a:rPr>
              <a:t>Level of processing of the goods</a:t>
            </a:r>
          </a:p>
          <a:p>
            <a:pPr marL="687388" indent="-687388" algn="just">
              <a:lnSpc>
                <a:spcPct val="150000"/>
              </a:lnSpc>
            </a:pPr>
            <a:r>
              <a:rPr lang="en-US" sz="3600" dirty="0">
                <a:latin typeface="Arial" panose="020B0604020202020204" pitchFamily="34" charset="0"/>
                <a:cs typeface="Arial" panose="020B0604020202020204" pitchFamily="34" charset="0"/>
              </a:rPr>
              <a:t>Origin of the goods</a:t>
            </a:r>
          </a:p>
          <a:p>
            <a:pPr marL="687388" indent="-687388" algn="just">
              <a:lnSpc>
                <a:spcPct val="150000"/>
              </a:lnSpc>
            </a:pPr>
            <a:r>
              <a:rPr lang="en-US" sz="3600" dirty="0">
                <a:latin typeface="Arial" panose="020B0604020202020204" pitchFamily="34" charset="0"/>
                <a:cs typeface="Arial" panose="020B0604020202020204" pitchFamily="34" charset="0"/>
              </a:rPr>
              <a:t>Chemical composition of the goods</a:t>
            </a:r>
          </a:p>
          <a:p>
            <a:pPr marL="687388" indent="-687388" algn="just">
              <a:lnSpc>
                <a:spcPct val="150000"/>
              </a:lnSpc>
            </a:pPr>
            <a:r>
              <a:rPr lang="en-US" sz="3600" dirty="0">
                <a:latin typeface="Arial" panose="020B0604020202020204" pitchFamily="34" charset="0"/>
                <a:cs typeface="Arial" panose="020B0604020202020204" pitchFamily="34" charset="0"/>
              </a:rPr>
              <a:t>Material make-up of the goods</a:t>
            </a:r>
          </a:p>
          <a:p>
            <a:pPr marL="687388" indent="-687388" algn="just">
              <a:lnSpc>
                <a:spcPct val="150000"/>
              </a:lnSpc>
            </a:pPr>
            <a:r>
              <a:rPr lang="en-US" sz="3600" dirty="0">
                <a:latin typeface="Arial" panose="020B0604020202020204" pitchFamily="34" charset="0"/>
                <a:cs typeface="Arial" panose="020B0604020202020204" pitchFamily="34" charset="0"/>
              </a:rPr>
              <a:t>Functions of the goods</a:t>
            </a:r>
          </a:p>
        </p:txBody>
      </p:sp>
    </p:spTree>
    <p:extLst>
      <p:ext uri="{BB962C8B-B14F-4D97-AF65-F5344CB8AC3E}">
        <p14:creationId xmlns:p14="http://schemas.microsoft.com/office/powerpoint/2010/main" val="3131036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141" y="713917"/>
            <a:ext cx="11149677" cy="573337"/>
          </a:xfrm>
        </p:spPr>
        <p:txBody>
          <a:bodyPr>
            <a:normAutofit fontScale="90000"/>
          </a:bodyPr>
          <a:lstStyle/>
          <a:p>
            <a:r>
              <a:rPr lang="en-US" b="1" dirty="0">
                <a:solidFill>
                  <a:srgbClr val="FF0000"/>
                </a:solidFill>
                <a:latin typeface="Century Gothic" pitchFamily="34" charset="0"/>
              </a:rPr>
              <a:t>Text of the HS</a:t>
            </a:r>
            <a:endParaRPr lang="en-US" sz="2000" dirty="0"/>
          </a:p>
        </p:txBody>
      </p:sp>
      <p:sp>
        <p:nvSpPr>
          <p:cNvPr id="3" name="Content Placeholder 2"/>
          <p:cNvSpPr>
            <a:spLocks noGrp="1"/>
          </p:cNvSpPr>
          <p:nvPr>
            <p:ph idx="1"/>
          </p:nvPr>
        </p:nvSpPr>
        <p:spPr>
          <a:xfrm>
            <a:off x="529181" y="1216058"/>
            <a:ext cx="11478335" cy="5641942"/>
          </a:xfrm>
          <a:noFill/>
        </p:spPr>
        <p:txBody>
          <a:bodyPr>
            <a:normAutofit/>
          </a:bodyPr>
          <a:lstStyle/>
          <a:p>
            <a:pPr marL="0" indent="0" algn="just">
              <a:lnSpc>
                <a:spcPct val="170000"/>
              </a:lnSpc>
              <a:buNone/>
            </a:pPr>
            <a:r>
              <a:rPr lang="en-US" b="1" dirty="0">
                <a:latin typeface="Arial" panose="020B0604020202020204" pitchFamily="34" charset="0"/>
                <a:cs typeface="Arial" panose="020B0604020202020204" pitchFamily="34" charset="0"/>
              </a:rPr>
              <a:t>Legal				Non-Legal</a:t>
            </a:r>
          </a:p>
          <a:p>
            <a:pPr marL="0" indent="0" algn="just">
              <a:lnSpc>
                <a:spcPct val="120000"/>
              </a:lnSpc>
              <a:buNone/>
            </a:pPr>
            <a:r>
              <a:rPr lang="en-US" dirty="0">
                <a:latin typeface="Arial" panose="020B0604020202020204" pitchFamily="34" charset="0"/>
                <a:cs typeface="Arial" panose="020B0604020202020204" pitchFamily="34" charset="0"/>
              </a:rPr>
              <a:t>GIRs					index				</a:t>
            </a:r>
          </a:p>
          <a:p>
            <a:pPr marL="0" indent="0" algn="just">
              <a:lnSpc>
                <a:spcPct val="120000"/>
              </a:lnSpc>
              <a:buNone/>
            </a:pPr>
            <a:r>
              <a:rPr lang="en-US" dirty="0">
                <a:latin typeface="Arial" panose="020B0604020202020204" pitchFamily="34" charset="0"/>
                <a:cs typeface="Arial" panose="020B0604020202020204" pitchFamily="34" charset="0"/>
              </a:rPr>
              <a:t>Section Notes			Section Titles</a:t>
            </a:r>
          </a:p>
          <a:p>
            <a:pPr marL="0" indent="0" algn="just">
              <a:lnSpc>
                <a:spcPct val="120000"/>
              </a:lnSpc>
              <a:buNone/>
            </a:pPr>
            <a:r>
              <a:rPr lang="en-US" dirty="0">
                <a:latin typeface="Arial" panose="020B0604020202020204" pitchFamily="34" charset="0"/>
                <a:cs typeface="Arial" panose="020B0604020202020204" pitchFamily="34" charset="0"/>
              </a:rPr>
              <a:t>Chapter Notes 			Chapter Titles</a:t>
            </a:r>
          </a:p>
          <a:p>
            <a:pPr marL="0" indent="0" algn="just">
              <a:lnSpc>
                <a:spcPct val="120000"/>
              </a:lnSpc>
              <a:buNone/>
            </a:pPr>
            <a:r>
              <a:rPr lang="en-US" dirty="0">
                <a:latin typeface="Arial" panose="020B0604020202020204" pitchFamily="34" charset="0"/>
                <a:cs typeface="Arial" panose="020B0604020202020204" pitchFamily="34" charset="0"/>
              </a:rPr>
              <a:t>Subheading Notes		Subchapter Titles</a:t>
            </a:r>
          </a:p>
          <a:p>
            <a:pPr marL="0" indent="0" algn="just">
              <a:lnSpc>
                <a:spcPct val="120000"/>
              </a:lnSpc>
              <a:buNone/>
            </a:pPr>
            <a:r>
              <a:rPr lang="en-US" dirty="0">
                <a:latin typeface="Arial" panose="020B0604020202020204" pitchFamily="34" charset="0"/>
                <a:cs typeface="Arial" panose="020B0604020202020204" pitchFamily="34" charset="0"/>
              </a:rPr>
              <a:t>Heading        			Explanatory Notes</a:t>
            </a:r>
          </a:p>
          <a:p>
            <a:pPr marL="0" indent="0" algn="just">
              <a:lnSpc>
                <a:spcPct val="120000"/>
              </a:lnSpc>
              <a:buNone/>
            </a:pPr>
            <a:r>
              <a:rPr lang="en-US" dirty="0">
                <a:latin typeface="Arial" panose="020B0604020202020204" pitchFamily="34" charset="0"/>
                <a:cs typeface="Arial" panose="020B0604020202020204" pitchFamily="34" charset="0"/>
              </a:rPr>
              <a:t>Subheading 			Compendium of classification opinion</a:t>
            </a:r>
          </a:p>
        </p:txBody>
      </p:sp>
    </p:spTree>
    <p:extLst>
      <p:ext uri="{BB962C8B-B14F-4D97-AF65-F5344CB8AC3E}">
        <p14:creationId xmlns:p14="http://schemas.microsoft.com/office/powerpoint/2010/main" val="886939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27" y="1443789"/>
            <a:ext cx="11405936" cy="4523874"/>
          </a:xfrm>
        </p:spPr>
        <p:txBody>
          <a:bodyPr>
            <a:normAutofit/>
          </a:bodyPr>
          <a:lstStyle/>
          <a:p>
            <a:pPr algn="ctr"/>
            <a:r>
              <a:rPr lang="en-US" sz="8000" b="1" dirty="0">
                <a:solidFill>
                  <a:srgbClr val="FF0000"/>
                </a:solidFill>
                <a:latin typeface="Century Gothic" pitchFamily="34" charset="0"/>
              </a:rPr>
              <a:t>SESSION III </a:t>
            </a:r>
            <a:br>
              <a:rPr lang="en-US" sz="8000" b="1" dirty="0">
                <a:solidFill>
                  <a:srgbClr val="FF0000"/>
                </a:solidFill>
                <a:latin typeface="Century Gothic" pitchFamily="34" charset="0"/>
              </a:rPr>
            </a:br>
            <a:r>
              <a:rPr lang="en-US" b="1" dirty="0">
                <a:latin typeface="Century Gothic" pitchFamily="34" charset="0"/>
              </a:rPr>
              <a:t>OVERVIEW AND APPLICATION OF THE GIRS</a:t>
            </a:r>
            <a:endParaRPr lang="en-US" dirty="0">
              <a:latin typeface="Century Gothic" pitchFamily="34" charset="0"/>
            </a:endParaRPr>
          </a:p>
        </p:txBody>
      </p:sp>
    </p:spTree>
    <p:extLst>
      <p:ext uri="{BB962C8B-B14F-4D97-AF65-F5344CB8AC3E}">
        <p14:creationId xmlns:p14="http://schemas.microsoft.com/office/powerpoint/2010/main" val="4248404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3969"/>
          </a:xfrm>
        </p:spPr>
        <p:txBody>
          <a:bodyPr>
            <a:normAutofit/>
          </a:bodyPr>
          <a:lstStyle/>
          <a:p>
            <a:pPr algn="ctr"/>
            <a:r>
              <a:rPr lang="en-US" sz="4000" b="1" dirty="0">
                <a:solidFill>
                  <a:srgbClr val="FF0000"/>
                </a:solidFill>
                <a:latin typeface="Century Gothic" pitchFamily="34" charset="0"/>
              </a:rPr>
              <a:t>Session Objectives</a:t>
            </a:r>
            <a:endParaRPr lang="en-US" sz="4000" dirty="0"/>
          </a:p>
        </p:txBody>
      </p:sp>
      <p:sp>
        <p:nvSpPr>
          <p:cNvPr id="3" name="Content Placeholder 2"/>
          <p:cNvSpPr>
            <a:spLocks noGrp="1"/>
          </p:cNvSpPr>
          <p:nvPr>
            <p:ph idx="1"/>
          </p:nvPr>
        </p:nvSpPr>
        <p:spPr>
          <a:xfrm>
            <a:off x="545909" y="1542197"/>
            <a:ext cx="11317227" cy="4882666"/>
          </a:xfrm>
          <a:noFill/>
        </p:spPr>
        <p:txBody>
          <a:bodyPr>
            <a:normAutofit fontScale="25000" lnSpcReduction="20000"/>
          </a:bodyPr>
          <a:lstStyle/>
          <a:p>
            <a:pPr algn="just">
              <a:lnSpc>
                <a:spcPct val="170000"/>
              </a:lnSpc>
              <a:buNone/>
            </a:pPr>
            <a:r>
              <a:rPr lang="en-US" sz="9600" b="1" dirty="0">
                <a:latin typeface="Century Gothic" pitchFamily="34" charset="0"/>
              </a:rPr>
              <a:t>At the end of this session, participants will be able to: </a:t>
            </a:r>
          </a:p>
          <a:p>
            <a:pPr marL="574675" indent="-574675" algn="just">
              <a:lnSpc>
                <a:spcPct val="170000"/>
              </a:lnSpc>
            </a:pPr>
            <a:r>
              <a:rPr lang="en-US" sz="9600" dirty="0">
                <a:latin typeface="Arial" panose="020B0604020202020204" pitchFamily="34" charset="0"/>
                <a:cs typeface="Arial" panose="020B0604020202020204" pitchFamily="34" charset="0"/>
              </a:rPr>
              <a:t>provide information on General Interpretative Rules (GIRS)</a:t>
            </a:r>
          </a:p>
          <a:p>
            <a:pPr marL="574675" indent="-574675" algn="just">
              <a:lnSpc>
                <a:spcPct val="170000"/>
              </a:lnSpc>
            </a:pPr>
            <a:r>
              <a:rPr lang="en-US" sz="9600" dirty="0">
                <a:latin typeface="Arial" panose="020B0604020202020204" pitchFamily="34" charset="0"/>
                <a:cs typeface="Arial" panose="020B0604020202020204" pitchFamily="34" charset="0"/>
              </a:rPr>
              <a:t>Outline the principles of tariff classification</a:t>
            </a:r>
          </a:p>
          <a:p>
            <a:pPr marL="574675" indent="-574675" algn="just">
              <a:lnSpc>
                <a:spcPct val="170000"/>
              </a:lnSpc>
            </a:pPr>
            <a:r>
              <a:rPr lang="en-US" sz="9600" dirty="0">
                <a:latin typeface="Arial" panose="020B0604020202020204" pitchFamily="34" charset="0"/>
                <a:cs typeface="Arial" panose="020B0604020202020204" pitchFamily="34" charset="0"/>
              </a:rPr>
              <a:t>List the steps to using  the HS </a:t>
            </a:r>
          </a:p>
          <a:p>
            <a:pPr marL="574675" indent="-574675" algn="just">
              <a:lnSpc>
                <a:spcPct val="170000"/>
              </a:lnSpc>
            </a:pPr>
            <a:r>
              <a:rPr lang="en-US" sz="9600" dirty="0">
                <a:latin typeface="Arial" panose="020B0604020202020204" pitchFamily="34" charset="0"/>
                <a:cs typeface="Arial" panose="020B0604020202020204" pitchFamily="34" charset="0"/>
              </a:rPr>
              <a:t>Correctly apply the GIRs to classify goods</a:t>
            </a:r>
          </a:p>
          <a:p>
            <a:pPr marL="0" lvl="0" indent="0" algn="just">
              <a:buNone/>
            </a:pPr>
            <a:endParaRPr lang="en-US" sz="11100" dirty="0"/>
          </a:p>
          <a:p>
            <a:pPr marL="0" indent="0">
              <a:buNone/>
            </a:pPr>
            <a:endParaRPr lang="en-US" sz="11100" dirty="0"/>
          </a:p>
          <a:p>
            <a:pPr marL="0" indent="0">
              <a:buNone/>
            </a:pPr>
            <a:endParaRPr lang="en-US" sz="5800" dirty="0"/>
          </a:p>
          <a:p>
            <a:pPr marL="0" indent="0">
              <a:buNone/>
            </a:pPr>
            <a:endParaRPr lang="en-US" sz="5800" dirty="0"/>
          </a:p>
          <a:p>
            <a:pPr marL="0" indent="0">
              <a:buNone/>
            </a:pPr>
            <a:r>
              <a:rPr lang="en-US" sz="5800" dirty="0"/>
              <a:t>     </a:t>
            </a:r>
          </a:p>
          <a:p>
            <a:pPr marL="0" indent="0">
              <a:buNone/>
            </a:pPr>
            <a:r>
              <a:rPr lang="en-US" sz="5800" dirty="0"/>
              <a:t>                </a:t>
            </a:r>
            <a:r>
              <a:rPr lang="en-US" sz="5100" dirty="0"/>
              <a:t>  </a:t>
            </a:r>
          </a:p>
          <a:p>
            <a:pPr marL="0" indent="0">
              <a:buNone/>
            </a:pPr>
            <a:r>
              <a:rPr lang="en-US" sz="7000" dirty="0"/>
              <a:t>     </a:t>
            </a:r>
          </a:p>
          <a:p>
            <a:pPr marL="0" indent="0">
              <a:buNone/>
            </a:pPr>
            <a:r>
              <a:rPr lang="en-US" sz="5000" dirty="0"/>
              <a:t>     </a:t>
            </a:r>
          </a:p>
        </p:txBody>
      </p:sp>
    </p:spTree>
    <p:extLst>
      <p:ext uri="{BB962C8B-B14F-4D97-AF65-F5344CB8AC3E}">
        <p14:creationId xmlns:p14="http://schemas.microsoft.com/office/powerpoint/2010/main" val="2001135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3969"/>
          </a:xfrm>
        </p:spPr>
        <p:txBody>
          <a:bodyPr>
            <a:normAutofit/>
          </a:bodyPr>
          <a:lstStyle/>
          <a:p>
            <a:pPr algn="ctr"/>
            <a:r>
              <a:rPr lang="en-US" sz="4000" b="1" dirty="0">
                <a:solidFill>
                  <a:srgbClr val="FF0000"/>
                </a:solidFill>
                <a:latin typeface="Century Gothic" pitchFamily="34" charset="0"/>
              </a:rPr>
              <a:t>Principles of tariff classification</a:t>
            </a:r>
            <a:endParaRPr lang="en-US" sz="4000" dirty="0">
              <a:solidFill>
                <a:srgbClr val="FF0000"/>
              </a:solidFill>
            </a:endParaRPr>
          </a:p>
        </p:txBody>
      </p:sp>
      <p:sp>
        <p:nvSpPr>
          <p:cNvPr id="3" name="Content Placeholder 2"/>
          <p:cNvSpPr>
            <a:spLocks noGrp="1"/>
          </p:cNvSpPr>
          <p:nvPr>
            <p:ph idx="1"/>
          </p:nvPr>
        </p:nvSpPr>
        <p:spPr>
          <a:xfrm>
            <a:off x="545909" y="1542197"/>
            <a:ext cx="11317227" cy="4882666"/>
          </a:xfrm>
          <a:noFill/>
        </p:spPr>
        <p:txBody>
          <a:bodyPr>
            <a:normAutofit/>
          </a:bodyPr>
          <a:lstStyle/>
          <a:p>
            <a:pPr marL="0" indent="0" algn="just">
              <a:buNone/>
            </a:pPr>
            <a:r>
              <a:rPr lang="en-US" sz="3600" b="1" dirty="0">
                <a:latin typeface="Arial" panose="020B0604020202020204" pitchFamily="34" charset="0"/>
                <a:cs typeface="Arial" panose="020B0604020202020204" pitchFamily="34" charset="0"/>
              </a:rPr>
              <a:t>A commodity can be classified either by:</a:t>
            </a:r>
          </a:p>
          <a:p>
            <a:pPr marL="857250" indent="-857250" algn="just">
              <a:lnSpc>
                <a:spcPct val="150000"/>
              </a:lnSpc>
            </a:pPr>
            <a:r>
              <a:rPr lang="en-US" sz="3600" dirty="0">
                <a:latin typeface="Arial" panose="020B0604020202020204" pitchFamily="34" charset="0"/>
                <a:cs typeface="Arial" panose="020B0604020202020204" pitchFamily="34" charset="0"/>
              </a:rPr>
              <a:t>Terms of heading</a:t>
            </a:r>
          </a:p>
          <a:p>
            <a:pPr marL="857250" indent="-857250" algn="just">
              <a:lnSpc>
                <a:spcPct val="150000"/>
              </a:lnSpc>
            </a:pPr>
            <a:r>
              <a:rPr lang="en-US" sz="3600" dirty="0">
                <a:latin typeface="Arial" panose="020B0604020202020204" pitchFamily="34" charset="0"/>
                <a:cs typeface="Arial" panose="020B0604020202020204" pitchFamily="34" charset="0"/>
              </a:rPr>
              <a:t>Notes to sections, chapters or subheadings</a:t>
            </a:r>
          </a:p>
          <a:p>
            <a:pPr marL="857250" indent="-857250" algn="just">
              <a:lnSpc>
                <a:spcPct val="150000"/>
              </a:lnSpc>
            </a:pPr>
            <a:r>
              <a:rPr lang="en-US" sz="3600" dirty="0">
                <a:latin typeface="Arial" panose="020B0604020202020204" pitchFamily="34" charset="0"/>
                <a:cs typeface="Arial" panose="020B0604020202020204" pitchFamily="34" charset="0"/>
              </a:rPr>
              <a:t>General Interpretative Rules</a:t>
            </a:r>
          </a:p>
        </p:txBody>
      </p:sp>
    </p:spTree>
    <p:extLst>
      <p:ext uri="{BB962C8B-B14F-4D97-AF65-F5344CB8AC3E}">
        <p14:creationId xmlns:p14="http://schemas.microsoft.com/office/powerpoint/2010/main" val="22884942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3969"/>
          </a:xfrm>
        </p:spPr>
        <p:txBody>
          <a:bodyPr>
            <a:normAutofit/>
          </a:bodyPr>
          <a:lstStyle/>
          <a:p>
            <a:pPr algn="ctr"/>
            <a:r>
              <a:rPr lang="en-US" sz="4000" b="1" dirty="0">
                <a:solidFill>
                  <a:srgbClr val="FF0000"/>
                </a:solidFill>
                <a:latin typeface="Century Gothic" pitchFamily="34" charset="0"/>
              </a:rPr>
              <a:t>General Observation</a:t>
            </a:r>
            <a:endParaRPr lang="en-US" sz="4000" dirty="0">
              <a:solidFill>
                <a:srgbClr val="FF0000"/>
              </a:solidFill>
            </a:endParaRPr>
          </a:p>
        </p:txBody>
      </p:sp>
      <p:sp>
        <p:nvSpPr>
          <p:cNvPr id="3" name="Content Placeholder 2"/>
          <p:cNvSpPr>
            <a:spLocks noGrp="1"/>
          </p:cNvSpPr>
          <p:nvPr>
            <p:ph idx="1"/>
          </p:nvPr>
        </p:nvSpPr>
        <p:spPr>
          <a:xfrm>
            <a:off x="545909" y="1542197"/>
            <a:ext cx="11317227" cy="4882666"/>
          </a:xfrm>
          <a:noFill/>
        </p:spPr>
        <p:txBody>
          <a:bodyPr>
            <a:normAutofit fontScale="32500" lnSpcReduction="20000"/>
          </a:bodyPr>
          <a:lstStyle/>
          <a:p>
            <a:pPr marL="0" indent="0">
              <a:lnSpc>
                <a:spcPct val="150000"/>
              </a:lnSpc>
              <a:buNone/>
            </a:pPr>
            <a:r>
              <a:rPr lang="en-US" sz="9600" b="1" dirty="0">
                <a:latin typeface="Arial" panose="020B0604020202020204" pitchFamily="34" charset="0"/>
                <a:cs typeface="Arial" panose="020B0604020202020204" pitchFamily="34" charset="0"/>
              </a:rPr>
              <a:t>Goods in the HS are grouped in two broad categories:</a:t>
            </a:r>
          </a:p>
          <a:p>
            <a:pPr marL="687388" indent="-687388">
              <a:lnSpc>
                <a:spcPct val="150000"/>
              </a:lnSpc>
            </a:pPr>
            <a:r>
              <a:rPr lang="en-US" sz="9600" dirty="0">
                <a:latin typeface="Arial" panose="020B0604020202020204" pitchFamily="34" charset="0"/>
                <a:cs typeface="Arial" panose="020B0604020202020204" pitchFamily="34" charset="0"/>
              </a:rPr>
              <a:t>Goods which the earth is endowed with.</a:t>
            </a:r>
            <a:br>
              <a:rPr lang="en-US" sz="9600" dirty="0">
                <a:latin typeface="Arial" panose="020B0604020202020204" pitchFamily="34" charset="0"/>
                <a:cs typeface="Arial" panose="020B0604020202020204" pitchFamily="34" charset="0"/>
              </a:rPr>
            </a:br>
            <a:r>
              <a:rPr lang="en-US" sz="9600" i="1" dirty="0">
                <a:latin typeface="Arial" panose="020B0604020202020204" pitchFamily="34" charset="0"/>
                <a:cs typeface="Arial" panose="020B0604020202020204" pitchFamily="34" charset="0"/>
              </a:rPr>
              <a:t>E.g. minerals, animals, plant water, etc.</a:t>
            </a:r>
          </a:p>
          <a:p>
            <a:pPr marL="687388" indent="-687388">
              <a:lnSpc>
                <a:spcPct val="150000"/>
              </a:lnSpc>
            </a:pPr>
            <a:r>
              <a:rPr lang="en-US" sz="9600" dirty="0">
                <a:latin typeface="Arial" panose="020B0604020202020204" pitchFamily="34" charset="0"/>
                <a:cs typeface="Arial" panose="020B0604020202020204" pitchFamily="34" charset="0"/>
              </a:rPr>
              <a:t>Goods which are man-made</a:t>
            </a:r>
            <a:br>
              <a:rPr lang="en-US" sz="9600" dirty="0">
                <a:latin typeface="Arial" panose="020B0604020202020204" pitchFamily="34" charset="0"/>
                <a:cs typeface="Arial" panose="020B0604020202020204" pitchFamily="34" charset="0"/>
              </a:rPr>
            </a:br>
            <a:r>
              <a:rPr lang="en-US" sz="9600" i="1" dirty="0">
                <a:latin typeface="Arial" panose="020B0604020202020204" pitchFamily="34" charset="0"/>
                <a:cs typeface="Arial" panose="020B0604020202020204" pitchFamily="34" charset="0"/>
              </a:rPr>
              <a:t>e.g. TVs, motor vehicles, the list is endless because of change in technologies</a:t>
            </a:r>
          </a:p>
        </p:txBody>
      </p:sp>
    </p:spTree>
    <p:extLst>
      <p:ext uri="{BB962C8B-B14F-4D97-AF65-F5344CB8AC3E}">
        <p14:creationId xmlns:p14="http://schemas.microsoft.com/office/powerpoint/2010/main" val="3447201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3969"/>
          </a:xfrm>
        </p:spPr>
        <p:txBody>
          <a:bodyPr>
            <a:normAutofit/>
          </a:bodyPr>
          <a:lstStyle/>
          <a:p>
            <a:pPr algn="ctr"/>
            <a:r>
              <a:rPr lang="en-US" sz="4000" b="1" dirty="0">
                <a:solidFill>
                  <a:srgbClr val="FF0000"/>
                </a:solidFill>
                <a:latin typeface="Century Gothic" pitchFamily="34" charset="0"/>
              </a:rPr>
              <a:t>General Observation</a:t>
            </a:r>
            <a:r>
              <a:rPr lang="en-US" sz="4000" dirty="0">
                <a:solidFill>
                  <a:srgbClr val="FF0000"/>
                </a:solidFill>
              </a:rPr>
              <a:t> </a:t>
            </a:r>
            <a:r>
              <a:rPr lang="en-US" sz="4000" b="1" dirty="0">
                <a:solidFill>
                  <a:srgbClr val="FF0000"/>
                </a:solidFill>
                <a:latin typeface="Century Gothic" pitchFamily="34" charset="0"/>
              </a:rPr>
              <a:t>Cont</a:t>
            </a:r>
            <a:r>
              <a:rPr lang="en-US" sz="4000" dirty="0">
                <a:solidFill>
                  <a:srgbClr val="FF0000"/>
                </a:solidFill>
              </a:rPr>
              <a:t>.</a:t>
            </a:r>
          </a:p>
        </p:txBody>
      </p:sp>
      <p:sp>
        <p:nvSpPr>
          <p:cNvPr id="3" name="Content Placeholder 2"/>
          <p:cNvSpPr>
            <a:spLocks noGrp="1"/>
          </p:cNvSpPr>
          <p:nvPr>
            <p:ph idx="1"/>
          </p:nvPr>
        </p:nvSpPr>
        <p:spPr>
          <a:xfrm>
            <a:off x="545909" y="1542197"/>
            <a:ext cx="11317227" cy="5123298"/>
          </a:xfrm>
          <a:noFill/>
        </p:spPr>
        <p:txBody>
          <a:bodyPr>
            <a:normAutofit/>
          </a:bodyPr>
          <a:lstStyle/>
          <a:p>
            <a:pPr marL="519113" indent="-519113" algn="just">
              <a:lnSpc>
                <a:spcPct val="120000"/>
              </a:lnSpc>
            </a:pPr>
            <a:r>
              <a:rPr lang="en-US" sz="3600" dirty="0">
                <a:latin typeface="Arial" panose="020B0604020202020204" pitchFamily="34" charset="0"/>
                <a:cs typeface="Arial" panose="020B0604020202020204" pitchFamily="34" charset="0"/>
              </a:rPr>
              <a:t>Goods under chapters 1 to 83 are generally classified according to material of manufacture</a:t>
            </a:r>
          </a:p>
          <a:p>
            <a:pPr marL="519113" indent="-519113" algn="just">
              <a:lnSpc>
                <a:spcPct val="120000"/>
              </a:lnSpc>
            </a:pPr>
            <a:r>
              <a:rPr lang="en-US" sz="3600" dirty="0">
                <a:latin typeface="Arial" panose="020B0604020202020204" pitchFamily="34" charset="0"/>
                <a:cs typeface="Arial" panose="020B0604020202020204" pitchFamily="34" charset="0"/>
              </a:rPr>
              <a:t>Under chapter 84 to 96 are generally classified to function</a:t>
            </a:r>
          </a:p>
        </p:txBody>
      </p:sp>
    </p:spTree>
    <p:extLst>
      <p:ext uri="{BB962C8B-B14F-4D97-AF65-F5344CB8AC3E}">
        <p14:creationId xmlns:p14="http://schemas.microsoft.com/office/powerpoint/2010/main" val="1364808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3969"/>
          </a:xfrm>
        </p:spPr>
        <p:txBody>
          <a:bodyPr>
            <a:normAutofit/>
          </a:bodyPr>
          <a:lstStyle/>
          <a:p>
            <a:pPr algn="ctr"/>
            <a:r>
              <a:rPr lang="en-US" sz="4000" b="1" dirty="0">
                <a:solidFill>
                  <a:srgbClr val="FF0000"/>
                </a:solidFill>
                <a:latin typeface="Century Gothic" pitchFamily="34" charset="0"/>
              </a:rPr>
              <a:t>Overview of GIRs</a:t>
            </a:r>
            <a:endParaRPr lang="en-US" sz="4000" dirty="0"/>
          </a:p>
        </p:txBody>
      </p:sp>
      <p:sp>
        <p:nvSpPr>
          <p:cNvPr id="3" name="Content Placeholder 2"/>
          <p:cNvSpPr>
            <a:spLocks noGrp="1"/>
          </p:cNvSpPr>
          <p:nvPr>
            <p:ph idx="1"/>
          </p:nvPr>
        </p:nvSpPr>
        <p:spPr>
          <a:xfrm>
            <a:off x="216568" y="1203158"/>
            <a:ext cx="11790947" cy="5654841"/>
          </a:xfrm>
          <a:noFill/>
        </p:spPr>
        <p:txBody>
          <a:bodyPr>
            <a:normAutofit fontScale="25000" lnSpcReduction="20000"/>
          </a:bodyPr>
          <a:lstStyle/>
          <a:p>
            <a:pPr marL="0" indent="0" algn="just">
              <a:lnSpc>
                <a:spcPct val="170000"/>
              </a:lnSpc>
              <a:buNone/>
            </a:pPr>
            <a:r>
              <a:rPr lang="en-US" sz="12800" dirty="0">
                <a:latin typeface="Century Gothic" pitchFamily="34" charset="0"/>
              </a:rPr>
              <a:t>GIRs are designed to ensure that a given product is always classified in the same heading and subheading with the exclusion of any other heading meriting consideration. In fact, they illustrate and provide step-by-step basis for classification of goods in the harmonized system.</a:t>
            </a:r>
          </a:p>
          <a:p>
            <a:pPr marL="0" indent="0" algn="just">
              <a:lnSpc>
                <a:spcPct val="170000"/>
              </a:lnSpc>
              <a:buNone/>
            </a:pPr>
            <a:endParaRPr lang="en-US" sz="12800" dirty="0">
              <a:latin typeface="Century Gothic" pitchFamily="34" charset="0"/>
            </a:endParaRPr>
          </a:p>
          <a:p>
            <a:pPr marL="0" indent="0">
              <a:buNone/>
            </a:pPr>
            <a:endParaRPr lang="en-US" sz="5800" dirty="0"/>
          </a:p>
          <a:p>
            <a:pPr marL="0" indent="0">
              <a:buNone/>
            </a:pPr>
            <a:r>
              <a:rPr lang="en-US" sz="5800" dirty="0"/>
              <a:t>     </a:t>
            </a:r>
          </a:p>
          <a:p>
            <a:pPr marL="0" indent="0">
              <a:buNone/>
            </a:pPr>
            <a:r>
              <a:rPr lang="en-US" sz="5800" dirty="0"/>
              <a:t>                </a:t>
            </a:r>
            <a:r>
              <a:rPr lang="en-US" sz="5100" dirty="0"/>
              <a:t>  </a:t>
            </a:r>
          </a:p>
          <a:p>
            <a:pPr marL="0" indent="0">
              <a:buNone/>
            </a:pPr>
            <a:r>
              <a:rPr lang="en-US" sz="7000" dirty="0"/>
              <a:t>     </a:t>
            </a:r>
          </a:p>
          <a:p>
            <a:pPr marL="0" indent="0">
              <a:buNone/>
            </a:pPr>
            <a:r>
              <a:rPr lang="en-US" sz="5000" dirty="0"/>
              <a:t>     </a:t>
            </a:r>
          </a:p>
        </p:txBody>
      </p:sp>
    </p:spTree>
    <p:extLst>
      <p:ext uri="{BB962C8B-B14F-4D97-AF65-F5344CB8AC3E}">
        <p14:creationId xmlns:p14="http://schemas.microsoft.com/office/powerpoint/2010/main" val="2557678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307" y="694249"/>
            <a:ext cx="11024619" cy="695459"/>
          </a:xfrm>
        </p:spPr>
        <p:txBody>
          <a:bodyPr>
            <a:normAutofit/>
          </a:bodyPr>
          <a:lstStyle/>
          <a:p>
            <a:r>
              <a:rPr lang="en-US" b="1" dirty="0">
                <a:solidFill>
                  <a:srgbClr val="FF0000"/>
                </a:solidFill>
                <a:latin typeface="Century Gothic" pitchFamily="34" charset="0"/>
              </a:rPr>
              <a:t>INTRODUCTION</a:t>
            </a:r>
          </a:p>
        </p:txBody>
      </p:sp>
      <p:sp>
        <p:nvSpPr>
          <p:cNvPr id="3" name="Content Placeholder 2"/>
          <p:cNvSpPr>
            <a:spLocks noGrp="1"/>
          </p:cNvSpPr>
          <p:nvPr>
            <p:ph idx="1"/>
          </p:nvPr>
        </p:nvSpPr>
        <p:spPr>
          <a:xfrm>
            <a:off x="785308" y="1442434"/>
            <a:ext cx="10219765" cy="4734529"/>
          </a:xfrm>
          <a:noFill/>
        </p:spPr>
        <p:txBody>
          <a:bodyPr>
            <a:normAutofit fontScale="47500" lnSpcReduction="20000"/>
          </a:bodyPr>
          <a:lstStyle/>
          <a:p>
            <a:pPr marL="742950" indent="-742950">
              <a:lnSpc>
                <a:spcPct val="170000"/>
              </a:lnSpc>
            </a:pPr>
            <a:r>
              <a:rPr lang="en-GB" sz="7000" dirty="0">
                <a:latin typeface="Arial" panose="020B0604020202020204" pitchFamily="34" charset="0"/>
                <a:cs typeface="Arial" panose="020B0604020202020204" pitchFamily="34" charset="0"/>
              </a:rPr>
              <a:t>On the other hand, participants who may not assert themselves proficiently in this module, could stand the risk of not passing the uniform examination and may fail to be licensed to practice as professional Customs broker.</a:t>
            </a:r>
          </a:p>
          <a:p>
            <a:pPr marL="0" indent="0" algn="ctr">
              <a:buNone/>
            </a:pPr>
            <a:endParaRPr lang="en-US" sz="4000" dirty="0">
              <a:latin typeface="Times New Roman" panose="02020603050405020304" pitchFamily="18" charset="0"/>
              <a:cs typeface="Times New Roman" panose="02020603050405020304" pitchFamily="18" charset="0"/>
            </a:endParaRPr>
          </a:p>
          <a:p>
            <a:pPr marL="0" indent="0" algn="ctr">
              <a:buNone/>
            </a:pPr>
            <a:r>
              <a:rPr lang="en-US" sz="4400" dirty="0"/>
              <a:t>  </a:t>
            </a:r>
          </a:p>
          <a:p>
            <a:pPr marL="0" indent="0">
              <a:buNone/>
            </a:pPr>
            <a:endParaRPr lang="en-US" dirty="0"/>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3</a:t>
            </a:r>
          </a:p>
        </p:txBody>
      </p:sp>
    </p:spTree>
    <p:extLst>
      <p:ext uri="{BB962C8B-B14F-4D97-AF65-F5344CB8AC3E}">
        <p14:creationId xmlns:p14="http://schemas.microsoft.com/office/powerpoint/2010/main" val="1580355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3969"/>
          </a:xfrm>
        </p:spPr>
        <p:txBody>
          <a:bodyPr>
            <a:normAutofit/>
          </a:bodyPr>
          <a:lstStyle/>
          <a:p>
            <a:pPr algn="ctr"/>
            <a:r>
              <a:rPr lang="en-US" sz="4000" b="1" dirty="0">
                <a:solidFill>
                  <a:srgbClr val="FF0000"/>
                </a:solidFill>
                <a:latin typeface="Century Gothic" pitchFamily="34" charset="0"/>
              </a:rPr>
              <a:t>Summary of GIRs</a:t>
            </a:r>
            <a:endParaRPr lang="en-US" sz="4000" dirty="0"/>
          </a:p>
        </p:txBody>
      </p:sp>
      <p:sp>
        <p:nvSpPr>
          <p:cNvPr id="3" name="Content Placeholder 2"/>
          <p:cNvSpPr>
            <a:spLocks noGrp="1"/>
          </p:cNvSpPr>
          <p:nvPr>
            <p:ph idx="1"/>
          </p:nvPr>
        </p:nvSpPr>
        <p:spPr>
          <a:xfrm>
            <a:off x="216569" y="1082842"/>
            <a:ext cx="11694694" cy="5534526"/>
          </a:xfrm>
          <a:noFill/>
        </p:spPr>
        <p:txBody>
          <a:bodyPr>
            <a:normAutofit fontScale="25000" lnSpcReduction="20000"/>
          </a:bodyPr>
          <a:lstStyle/>
          <a:p>
            <a:pPr algn="just">
              <a:lnSpc>
                <a:spcPct val="170000"/>
              </a:lnSpc>
            </a:pPr>
            <a:r>
              <a:rPr lang="en-US" sz="14400" dirty="0">
                <a:latin typeface="Century Gothic" pitchFamily="34" charset="0"/>
              </a:rPr>
              <a:t>Six Rules</a:t>
            </a:r>
          </a:p>
          <a:p>
            <a:pPr algn="just">
              <a:lnSpc>
                <a:spcPct val="170000"/>
              </a:lnSpc>
            </a:pPr>
            <a:r>
              <a:rPr lang="en-US" sz="14400" dirty="0">
                <a:latin typeface="Century Gothic" pitchFamily="34" charset="0"/>
              </a:rPr>
              <a:t>Must be applied in numerical order esp. GIRS (1-4)</a:t>
            </a:r>
          </a:p>
          <a:p>
            <a:pPr algn="just">
              <a:lnSpc>
                <a:spcPct val="170000"/>
              </a:lnSpc>
            </a:pPr>
            <a:r>
              <a:rPr lang="en-US" sz="14400" dirty="0">
                <a:latin typeface="Century Gothic" pitchFamily="34" charset="0"/>
              </a:rPr>
              <a:t>Rules 1-4 classify actual goods</a:t>
            </a:r>
          </a:p>
          <a:p>
            <a:pPr algn="just">
              <a:lnSpc>
                <a:spcPct val="170000"/>
              </a:lnSpc>
            </a:pPr>
            <a:r>
              <a:rPr lang="en-US" sz="14400" dirty="0">
                <a:latin typeface="Century Gothic" pitchFamily="34" charset="0"/>
              </a:rPr>
              <a:t>Rule 5; packing and packaging</a:t>
            </a:r>
          </a:p>
          <a:p>
            <a:pPr algn="just">
              <a:lnSpc>
                <a:spcPct val="170000"/>
              </a:lnSpc>
            </a:pPr>
            <a:r>
              <a:rPr lang="en-US" sz="14400" dirty="0">
                <a:latin typeface="Century Gothic" pitchFamily="34" charset="0"/>
              </a:rPr>
              <a:t>Rule 6; classify at 6 digit sub-heading level</a:t>
            </a:r>
          </a:p>
          <a:p>
            <a:pPr marL="0" indent="0">
              <a:buNone/>
            </a:pPr>
            <a:endParaRPr lang="en-US" sz="5800" dirty="0"/>
          </a:p>
          <a:p>
            <a:pPr marL="0" indent="0">
              <a:buNone/>
            </a:pPr>
            <a:endParaRPr lang="en-US" sz="5800" dirty="0"/>
          </a:p>
          <a:p>
            <a:pPr marL="0" indent="0">
              <a:buNone/>
            </a:pPr>
            <a:r>
              <a:rPr lang="en-US" sz="5800" dirty="0"/>
              <a:t>     </a:t>
            </a:r>
          </a:p>
          <a:p>
            <a:pPr marL="0" indent="0">
              <a:buNone/>
            </a:pPr>
            <a:r>
              <a:rPr lang="en-US" sz="5800" dirty="0"/>
              <a:t>                </a:t>
            </a:r>
            <a:r>
              <a:rPr lang="en-US" sz="5100" dirty="0"/>
              <a:t>  </a:t>
            </a:r>
          </a:p>
          <a:p>
            <a:pPr marL="0" indent="0">
              <a:buNone/>
            </a:pPr>
            <a:r>
              <a:rPr lang="en-US" sz="7000" dirty="0"/>
              <a:t>     </a:t>
            </a:r>
          </a:p>
          <a:p>
            <a:pPr marL="0" indent="0">
              <a:buNone/>
            </a:pPr>
            <a:r>
              <a:rPr lang="en-US" sz="5000" dirty="0"/>
              <a:t>     </a:t>
            </a:r>
          </a:p>
        </p:txBody>
      </p:sp>
    </p:spTree>
    <p:extLst>
      <p:ext uri="{BB962C8B-B14F-4D97-AF65-F5344CB8AC3E}">
        <p14:creationId xmlns:p14="http://schemas.microsoft.com/office/powerpoint/2010/main" val="20795866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2608"/>
            <a:ext cx="10515600" cy="853440"/>
          </a:xfrm>
        </p:spPr>
        <p:txBody>
          <a:bodyPr>
            <a:normAutofit/>
          </a:bodyPr>
          <a:lstStyle/>
          <a:p>
            <a:pPr algn="ctr"/>
            <a:r>
              <a:rPr lang="en-US" sz="4000" b="1" dirty="0">
                <a:solidFill>
                  <a:srgbClr val="FF0000"/>
                </a:solidFill>
                <a:latin typeface="Century Gothic" pitchFamily="34" charset="0"/>
              </a:rPr>
              <a:t>Usage of GIRs</a:t>
            </a:r>
            <a:endParaRPr lang="en-US" sz="4000" dirty="0"/>
          </a:p>
        </p:txBody>
      </p:sp>
      <p:sp>
        <p:nvSpPr>
          <p:cNvPr id="3" name="Content Placeholder 2"/>
          <p:cNvSpPr>
            <a:spLocks noGrp="1"/>
          </p:cNvSpPr>
          <p:nvPr>
            <p:ph idx="1"/>
          </p:nvPr>
        </p:nvSpPr>
        <p:spPr>
          <a:xfrm>
            <a:off x="0" y="962526"/>
            <a:ext cx="12007515" cy="5895473"/>
          </a:xfrm>
          <a:noFill/>
        </p:spPr>
        <p:txBody>
          <a:bodyPr>
            <a:normAutofit fontScale="32500" lnSpcReduction="20000"/>
          </a:bodyPr>
          <a:lstStyle/>
          <a:p>
            <a:pPr algn="just">
              <a:lnSpc>
                <a:spcPct val="170000"/>
              </a:lnSpc>
            </a:pPr>
            <a:r>
              <a:rPr lang="en-US" sz="9000" dirty="0"/>
              <a:t>Use terms of the headings</a:t>
            </a:r>
          </a:p>
          <a:p>
            <a:pPr algn="just">
              <a:lnSpc>
                <a:spcPct val="170000"/>
              </a:lnSpc>
            </a:pPr>
            <a:r>
              <a:rPr lang="en-US" sz="9000" dirty="0"/>
              <a:t>Use terms of the section and chapters notes</a:t>
            </a:r>
          </a:p>
          <a:p>
            <a:pPr marL="0" indent="0" algn="just">
              <a:lnSpc>
                <a:spcPct val="170000"/>
              </a:lnSpc>
              <a:buNone/>
            </a:pPr>
            <a:r>
              <a:rPr lang="en-US" sz="9000" b="1" dirty="0">
                <a:solidFill>
                  <a:srgbClr val="FF0000"/>
                </a:solidFill>
              </a:rPr>
              <a:t>NOTE</a:t>
            </a:r>
            <a:r>
              <a:rPr lang="en-US" sz="9000" dirty="0"/>
              <a:t>: </a:t>
            </a:r>
            <a:r>
              <a:rPr lang="en-US" sz="9000" b="1" i="1" dirty="0">
                <a:latin typeface="Century Gothic" pitchFamily="34" charset="0"/>
              </a:rPr>
              <a:t>Most goods are classified to their direct heading without recourse to rules 2-4</a:t>
            </a:r>
          </a:p>
          <a:p>
            <a:pPr marL="0" indent="0">
              <a:buNone/>
            </a:pPr>
            <a:endParaRPr lang="en-US" sz="5800" dirty="0"/>
          </a:p>
          <a:p>
            <a:pPr marL="0" indent="0">
              <a:buNone/>
            </a:pPr>
            <a:endParaRPr lang="en-US" sz="5800" dirty="0"/>
          </a:p>
          <a:p>
            <a:pPr marL="0" indent="0">
              <a:buNone/>
            </a:pPr>
            <a:r>
              <a:rPr lang="en-US" sz="5800" dirty="0"/>
              <a:t>     </a:t>
            </a:r>
          </a:p>
          <a:p>
            <a:pPr marL="0" indent="0">
              <a:buNone/>
            </a:pPr>
            <a:r>
              <a:rPr lang="en-US" sz="5800" dirty="0"/>
              <a:t>                </a:t>
            </a:r>
            <a:r>
              <a:rPr lang="en-US" sz="5100" dirty="0"/>
              <a:t>  </a:t>
            </a:r>
          </a:p>
          <a:p>
            <a:pPr marL="0" indent="0">
              <a:buNone/>
            </a:pPr>
            <a:r>
              <a:rPr lang="en-US" sz="7000" dirty="0"/>
              <a:t>     </a:t>
            </a:r>
          </a:p>
          <a:p>
            <a:pPr marL="0" indent="0">
              <a:buNone/>
            </a:pPr>
            <a:r>
              <a:rPr lang="en-US" sz="5000" dirty="0"/>
              <a:t>     </a:t>
            </a:r>
          </a:p>
        </p:txBody>
      </p:sp>
    </p:spTree>
    <p:extLst>
      <p:ext uri="{BB962C8B-B14F-4D97-AF65-F5344CB8AC3E}">
        <p14:creationId xmlns:p14="http://schemas.microsoft.com/office/powerpoint/2010/main" val="35726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5" y="365126"/>
            <a:ext cx="11742821" cy="817498"/>
          </a:xfrm>
        </p:spPr>
        <p:txBody>
          <a:bodyPr>
            <a:normAutofit/>
          </a:bodyPr>
          <a:lstStyle/>
          <a:p>
            <a:pPr algn="ctr"/>
            <a:r>
              <a:rPr lang="en-US" sz="4000" b="1" dirty="0">
                <a:solidFill>
                  <a:srgbClr val="FF0000"/>
                </a:solidFill>
                <a:latin typeface="Century Gothic" pitchFamily="34" charset="0"/>
              </a:rPr>
              <a:t>How do we use the HS</a:t>
            </a:r>
            <a:endParaRPr lang="en-US" sz="4000" dirty="0"/>
          </a:p>
        </p:txBody>
      </p:sp>
      <p:sp>
        <p:nvSpPr>
          <p:cNvPr id="3" name="Content Placeholder 2"/>
          <p:cNvSpPr>
            <a:spLocks noGrp="1"/>
          </p:cNvSpPr>
          <p:nvPr>
            <p:ph idx="1"/>
          </p:nvPr>
        </p:nvSpPr>
        <p:spPr>
          <a:xfrm>
            <a:off x="240632" y="1542196"/>
            <a:ext cx="11766883" cy="5099235"/>
          </a:xfrm>
          <a:noFill/>
        </p:spPr>
        <p:txBody>
          <a:bodyPr>
            <a:normAutofit fontScale="25000" lnSpcReduction="20000"/>
          </a:bodyPr>
          <a:lstStyle/>
          <a:p>
            <a:pPr algn="just">
              <a:lnSpc>
                <a:spcPct val="170000"/>
              </a:lnSpc>
            </a:pPr>
            <a:r>
              <a:rPr lang="en-US" sz="12800" dirty="0">
                <a:latin typeface="Century Gothic" pitchFamily="34" charset="0"/>
              </a:rPr>
              <a:t>Read explanatory notes</a:t>
            </a:r>
          </a:p>
          <a:p>
            <a:pPr algn="just">
              <a:lnSpc>
                <a:spcPct val="170000"/>
              </a:lnSpc>
            </a:pPr>
            <a:r>
              <a:rPr lang="en-US" sz="12800" dirty="0">
                <a:latin typeface="Century Gothic" pitchFamily="34" charset="0"/>
              </a:rPr>
              <a:t>Refer to index</a:t>
            </a:r>
          </a:p>
          <a:p>
            <a:pPr algn="just">
              <a:lnSpc>
                <a:spcPct val="170000"/>
              </a:lnSpc>
            </a:pPr>
            <a:r>
              <a:rPr lang="en-US" sz="12800" dirty="0">
                <a:latin typeface="Century Gothic" pitchFamily="34" charset="0"/>
              </a:rPr>
              <a:t>Find headings that appear to describe the goods</a:t>
            </a:r>
          </a:p>
          <a:p>
            <a:pPr algn="just">
              <a:lnSpc>
                <a:spcPct val="170000"/>
              </a:lnSpc>
            </a:pPr>
            <a:r>
              <a:rPr lang="en-US" sz="12800" dirty="0">
                <a:latin typeface="Century Gothic" pitchFamily="34" charset="0"/>
              </a:rPr>
              <a:t>Find the most specific headings</a:t>
            </a:r>
          </a:p>
          <a:p>
            <a:pPr algn="just">
              <a:lnSpc>
                <a:spcPct val="170000"/>
              </a:lnSpc>
            </a:pPr>
            <a:r>
              <a:rPr lang="en-US" sz="12800" dirty="0">
                <a:latin typeface="Century Gothic" pitchFamily="34" charset="0"/>
              </a:rPr>
              <a:t>Check section and chapter notes</a:t>
            </a:r>
          </a:p>
          <a:p>
            <a:pPr algn="just">
              <a:lnSpc>
                <a:spcPct val="170000"/>
              </a:lnSpc>
            </a:pPr>
            <a:r>
              <a:rPr lang="en-US" sz="12800" dirty="0">
                <a:latin typeface="Century Gothic" pitchFamily="34" charset="0"/>
              </a:rPr>
              <a:t>Apply GIRS</a:t>
            </a:r>
          </a:p>
          <a:p>
            <a:pPr marL="0" indent="0">
              <a:buNone/>
            </a:pPr>
            <a:endParaRPr lang="en-US" sz="5800" dirty="0"/>
          </a:p>
          <a:p>
            <a:pPr marL="0" indent="0">
              <a:buNone/>
            </a:pPr>
            <a:endParaRPr lang="en-US" sz="5800" dirty="0"/>
          </a:p>
          <a:p>
            <a:pPr marL="0" indent="0">
              <a:buNone/>
            </a:pPr>
            <a:r>
              <a:rPr lang="en-US" sz="5800" dirty="0"/>
              <a:t>     </a:t>
            </a:r>
          </a:p>
          <a:p>
            <a:pPr marL="0" indent="0">
              <a:buNone/>
            </a:pPr>
            <a:r>
              <a:rPr lang="en-US" sz="5800" dirty="0"/>
              <a:t>                </a:t>
            </a:r>
            <a:r>
              <a:rPr lang="en-US" sz="5100" dirty="0"/>
              <a:t>  </a:t>
            </a:r>
          </a:p>
          <a:p>
            <a:pPr marL="0" indent="0">
              <a:buNone/>
            </a:pPr>
            <a:r>
              <a:rPr lang="en-US" sz="7000" dirty="0"/>
              <a:t>     </a:t>
            </a:r>
          </a:p>
          <a:p>
            <a:pPr marL="0" indent="0">
              <a:buNone/>
            </a:pPr>
            <a:r>
              <a:rPr lang="en-US" sz="5000" dirty="0"/>
              <a:t>     </a:t>
            </a:r>
          </a:p>
        </p:txBody>
      </p:sp>
    </p:spTree>
    <p:extLst>
      <p:ext uri="{BB962C8B-B14F-4D97-AF65-F5344CB8AC3E}">
        <p14:creationId xmlns:p14="http://schemas.microsoft.com/office/powerpoint/2010/main" val="4073825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5" y="316992"/>
            <a:ext cx="11742821" cy="731520"/>
          </a:xfrm>
        </p:spPr>
        <p:txBody>
          <a:bodyPr>
            <a:noAutofit/>
          </a:bodyPr>
          <a:lstStyle/>
          <a:p>
            <a:pPr algn="ctr"/>
            <a:r>
              <a:rPr lang="en-US" b="1" dirty="0">
                <a:solidFill>
                  <a:srgbClr val="FF0000"/>
                </a:solidFill>
                <a:latin typeface="Century Gothic" pitchFamily="34" charset="0"/>
              </a:rPr>
              <a:t>Important Qs</a:t>
            </a:r>
            <a:endParaRPr lang="en-US" dirty="0">
              <a:solidFill>
                <a:srgbClr val="FF0000"/>
              </a:solidFill>
            </a:endParaRPr>
          </a:p>
        </p:txBody>
      </p:sp>
      <p:sp>
        <p:nvSpPr>
          <p:cNvPr id="3" name="Content Placeholder 2"/>
          <p:cNvSpPr>
            <a:spLocks noGrp="1"/>
          </p:cNvSpPr>
          <p:nvPr>
            <p:ph idx="1"/>
          </p:nvPr>
        </p:nvSpPr>
        <p:spPr>
          <a:xfrm>
            <a:off x="0" y="962526"/>
            <a:ext cx="11999495" cy="5895474"/>
          </a:xfrm>
          <a:noFill/>
        </p:spPr>
        <p:txBody>
          <a:bodyPr>
            <a:normAutofit fontScale="25000" lnSpcReduction="20000"/>
          </a:bodyPr>
          <a:lstStyle/>
          <a:p>
            <a:pPr marL="0" indent="0">
              <a:buNone/>
            </a:pPr>
            <a:r>
              <a:rPr lang="en-US" sz="9600" b="1" dirty="0">
                <a:latin typeface="Century Gothic" pitchFamily="34" charset="0"/>
              </a:rPr>
              <a:t>Before classification</a:t>
            </a:r>
            <a:r>
              <a:rPr lang="en-US" sz="17600" b="1" dirty="0">
                <a:latin typeface="Century Gothic" pitchFamily="34" charset="0"/>
              </a:rPr>
              <a:t>:</a:t>
            </a:r>
          </a:p>
          <a:p>
            <a:pPr>
              <a:lnSpc>
                <a:spcPct val="170000"/>
              </a:lnSpc>
              <a:buFont typeface="Wingdings" pitchFamily="2" charset="2"/>
              <a:buChar char="§"/>
            </a:pPr>
            <a:r>
              <a:rPr lang="en-US" sz="12800" dirty="0">
                <a:latin typeface="Century Gothic" pitchFamily="34" charset="0"/>
              </a:rPr>
              <a:t>What is it?</a:t>
            </a:r>
          </a:p>
          <a:p>
            <a:pPr>
              <a:lnSpc>
                <a:spcPct val="170000"/>
              </a:lnSpc>
              <a:buFont typeface="Wingdings" pitchFamily="2" charset="2"/>
              <a:buChar char="§"/>
            </a:pPr>
            <a:r>
              <a:rPr lang="en-US" sz="12800" dirty="0">
                <a:latin typeface="Century Gothic" pitchFamily="34" charset="0"/>
              </a:rPr>
              <a:t>What material or substance is it made of?</a:t>
            </a:r>
          </a:p>
          <a:p>
            <a:pPr>
              <a:lnSpc>
                <a:spcPct val="170000"/>
              </a:lnSpc>
              <a:buFont typeface="Wingdings" pitchFamily="2" charset="2"/>
              <a:buChar char="§"/>
            </a:pPr>
            <a:r>
              <a:rPr lang="en-US" sz="12800" dirty="0">
                <a:latin typeface="Century Gothic" pitchFamily="34" charset="0"/>
              </a:rPr>
              <a:t>What are its function or use?</a:t>
            </a:r>
          </a:p>
          <a:p>
            <a:pPr>
              <a:lnSpc>
                <a:spcPct val="170000"/>
              </a:lnSpc>
              <a:buFont typeface="Wingdings" pitchFamily="2" charset="2"/>
              <a:buChar char="§"/>
            </a:pPr>
            <a:r>
              <a:rPr lang="en-US" sz="12800" dirty="0">
                <a:latin typeface="Century Gothic" pitchFamily="34" charset="0"/>
              </a:rPr>
              <a:t>In what form is it usually imported?</a:t>
            </a:r>
          </a:p>
          <a:p>
            <a:pPr>
              <a:lnSpc>
                <a:spcPct val="170000"/>
              </a:lnSpc>
              <a:buFont typeface="Wingdings" pitchFamily="2" charset="2"/>
              <a:buChar char="§"/>
            </a:pPr>
            <a:r>
              <a:rPr lang="en-US" sz="12800" dirty="0">
                <a:latin typeface="Century Gothic" pitchFamily="34" charset="0"/>
              </a:rPr>
              <a:t>Is this the only possible classification?</a:t>
            </a:r>
            <a:endParaRPr lang="en-US" sz="5600" dirty="0">
              <a:latin typeface="Century Gothic" pitchFamily="34" charset="0"/>
            </a:endParaRPr>
          </a:p>
          <a:p>
            <a:pPr marL="0" indent="0">
              <a:buNone/>
            </a:pPr>
            <a:r>
              <a:rPr lang="en-US" sz="5800" dirty="0"/>
              <a:t>     </a:t>
            </a:r>
          </a:p>
          <a:p>
            <a:pPr marL="0" indent="0">
              <a:buNone/>
            </a:pPr>
            <a:r>
              <a:rPr lang="en-US" sz="5800" dirty="0"/>
              <a:t>                </a:t>
            </a:r>
            <a:r>
              <a:rPr lang="en-US" sz="5100" dirty="0"/>
              <a:t>  </a:t>
            </a:r>
          </a:p>
          <a:p>
            <a:pPr marL="0" indent="0">
              <a:buNone/>
            </a:pPr>
            <a:r>
              <a:rPr lang="en-US" sz="7000" dirty="0"/>
              <a:t>     </a:t>
            </a:r>
          </a:p>
          <a:p>
            <a:pPr marL="0" indent="0">
              <a:buNone/>
            </a:pPr>
            <a:r>
              <a:rPr lang="en-US" sz="5000" dirty="0"/>
              <a:t>     </a:t>
            </a:r>
          </a:p>
        </p:txBody>
      </p:sp>
    </p:spTree>
    <p:extLst>
      <p:ext uri="{BB962C8B-B14F-4D97-AF65-F5344CB8AC3E}">
        <p14:creationId xmlns:p14="http://schemas.microsoft.com/office/powerpoint/2010/main" val="2183483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5" y="365126"/>
            <a:ext cx="11742821" cy="621463"/>
          </a:xfrm>
        </p:spPr>
        <p:txBody>
          <a:bodyPr>
            <a:normAutofit fontScale="90000"/>
          </a:bodyPr>
          <a:lstStyle/>
          <a:p>
            <a:pPr algn="ctr"/>
            <a:r>
              <a:rPr lang="en-US" sz="4000" b="1" dirty="0">
                <a:solidFill>
                  <a:srgbClr val="FF0000"/>
                </a:solidFill>
                <a:latin typeface="Century Gothic" pitchFamily="34" charset="0"/>
              </a:rPr>
              <a:t>Example of Classification</a:t>
            </a:r>
            <a:endParaRPr lang="en-US" sz="4000" dirty="0"/>
          </a:p>
        </p:txBody>
      </p:sp>
      <p:sp>
        <p:nvSpPr>
          <p:cNvPr id="3" name="Content Placeholder 2"/>
          <p:cNvSpPr>
            <a:spLocks noGrp="1"/>
          </p:cNvSpPr>
          <p:nvPr>
            <p:ph idx="1"/>
          </p:nvPr>
        </p:nvSpPr>
        <p:spPr>
          <a:xfrm>
            <a:off x="240632" y="1010653"/>
            <a:ext cx="11766883" cy="5847347"/>
          </a:xfrm>
          <a:noFill/>
        </p:spPr>
        <p:txBody>
          <a:bodyPr>
            <a:normAutofit fontScale="25000" lnSpcReduction="20000"/>
          </a:bodyPr>
          <a:lstStyle/>
          <a:p>
            <a:pPr algn="just">
              <a:lnSpc>
                <a:spcPct val="170000"/>
              </a:lnSpc>
              <a:buFont typeface="Wingdings" pitchFamily="2" charset="2"/>
              <a:buChar char="§"/>
            </a:pPr>
            <a:r>
              <a:rPr lang="en-US" sz="12000" dirty="0">
                <a:latin typeface="Century Gothic" pitchFamily="34" charset="0"/>
              </a:rPr>
              <a:t>Laptop Computer</a:t>
            </a:r>
          </a:p>
          <a:p>
            <a:pPr algn="just">
              <a:lnSpc>
                <a:spcPct val="170000"/>
              </a:lnSpc>
              <a:buFont typeface="Wingdings" pitchFamily="2" charset="2"/>
              <a:buChar char="§"/>
            </a:pPr>
            <a:r>
              <a:rPr lang="en-US" sz="12000" dirty="0">
                <a:latin typeface="Century Gothic" pitchFamily="34" charset="0"/>
              </a:rPr>
              <a:t>Identity: machine</a:t>
            </a:r>
          </a:p>
          <a:p>
            <a:pPr algn="just">
              <a:lnSpc>
                <a:spcPct val="170000"/>
              </a:lnSpc>
              <a:buFont typeface="Wingdings" pitchFamily="2" charset="2"/>
              <a:buChar char="§"/>
            </a:pPr>
            <a:r>
              <a:rPr lang="en-US" sz="12000" dirty="0">
                <a:latin typeface="Century Gothic" pitchFamily="34" charset="0"/>
              </a:rPr>
              <a:t>material: various (above Chap. 83)</a:t>
            </a:r>
          </a:p>
          <a:p>
            <a:pPr algn="just">
              <a:lnSpc>
                <a:spcPct val="170000"/>
              </a:lnSpc>
              <a:buFont typeface="Wingdings" pitchFamily="2" charset="2"/>
              <a:buChar char="§"/>
            </a:pPr>
            <a:r>
              <a:rPr lang="en-US" sz="12000" dirty="0">
                <a:latin typeface="Century Gothic" pitchFamily="34" charset="0"/>
              </a:rPr>
              <a:t>Function: Data processing</a:t>
            </a:r>
          </a:p>
          <a:p>
            <a:pPr algn="just">
              <a:lnSpc>
                <a:spcPct val="170000"/>
              </a:lnSpc>
              <a:buFont typeface="Wingdings" pitchFamily="2" charset="2"/>
              <a:buChar char="§"/>
            </a:pPr>
            <a:r>
              <a:rPr lang="en-US" sz="12000" dirty="0">
                <a:latin typeface="Century Gothic" pitchFamily="34" charset="0"/>
              </a:rPr>
              <a:t>Possible section: XVI</a:t>
            </a:r>
          </a:p>
          <a:p>
            <a:pPr algn="just">
              <a:lnSpc>
                <a:spcPct val="170000"/>
              </a:lnSpc>
              <a:buFont typeface="Wingdings" pitchFamily="2" charset="2"/>
              <a:buChar char="§"/>
            </a:pPr>
            <a:r>
              <a:rPr lang="en-US" sz="12000" dirty="0">
                <a:latin typeface="Century Gothic" pitchFamily="34" charset="0"/>
              </a:rPr>
              <a:t>Possible Chap. 84</a:t>
            </a:r>
          </a:p>
          <a:p>
            <a:pPr algn="just">
              <a:lnSpc>
                <a:spcPct val="170000"/>
              </a:lnSpc>
              <a:buFont typeface="Wingdings" pitchFamily="2" charset="2"/>
              <a:buChar char="§"/>
            </a:pPr>
            <a:r>
              <a:rPr lang="en-US" sz="12000" b="1" dirty="0">
                <a:latin typeface="Century Gothic" pitchFamily="34" charset="0"/>
              </a:rPr>
              <a:t>Heading 84.74</a:t>
            </a:r>
          </a:p>
          <a:p>
            <a:pPr marL="0" indent="0">
              <a:buNone/>
            </a:pPr>
            <a:endParaRPr lang="en-US" sz="5800" dirty="0"/>
          </a:p>
          <a:p>
            <a:pPr marL="0" indent="0">
              <a:buNone/>
            </a:pPr>
            <a:endParaRPr lang="en-US" sz="5800" dirty="0"/>
          </a:p>
          <a:p>
            <a:pPr marL="0" indent="0">
              <a:buNone/>
            </a:pPr>
            <a:r>
              <a:rPr lang="en-US" sz="5800" dirty="0"/>
              <a:t>     </a:t>
            </a:r>
          </a:p>
          <a:p>
            <a:pPr marL="0" indent="0">
              <a:buNone/>
            </a:pPr>
            <a:r>
              <a:rPr lang="en-US" sz="5800" dirty="0"/>
              <a:t>                </a:t>
            </a:r>
            <a:r>
              <a:rPr lang="en-US" sz="5100" dirty="0"/>
              <a:t>  </a:t>
            </a:r>
          </a:p>
          <a:p>
            <a:pPr marL="0" indent="0">
              <a:buNone/>
            </a:pPr>
            <a:r>
              <a:rPr lang="en-US" sz="7000" dirty="0"/>
              <a:t>     </a:t>
            </a:r>
          </a:p>
          <a:p>
            <a:pPr marL="0" indent="0">
              <a:buNone/>
            </a:pPr>
            <a:r>
              <a:rPr lang="en-US" sz="5000" dirty="0"/>
              <a:t>     </a:t>
            </a:r>
          </a:p>
        </p:txBody>
      </p:sp>
    </p:spTree>
    <p:extLst>
      <p:ext uri="{BB962C8B-B14F-4D97-AF65-F5344CB8AC3E}">
        <p14:creationId xmlns:p14="http://schemas.microsoft.com/office/powerpoint/2010/main" val="3961719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5" y="365126"/>
            <a:ext cx="11742821" cy="621463"/>
          </a:xfrm>
        </p:spPr>
        <p:txBody>
          <a:bodyPr>
            <a:normAutofit fontScale="90000"/>
          </a:bodyPr>
          <a:lstStyle/>
          <a:p>
            <a:pPr algn="ctr"/>
            <a:r>
              <a:rPr lang="en-US" sz="4000" b="1" dirty="0">
                <a:solidFill>
                  <a:srgbClr val="FF0000"/>
                </a:solidFill>
                <a:latin typeface="Century Gothic" pitchFamily="34" charset="0"/>
              </a:rPr>
              <a:t>Example of classification Cont.</a:t>
            </a:r>
            <a:endParaRPr lang="en-US" sz="4000" dirty="0"/>
          </a:p>
        </p:txBody>
      </p:sp>
      <p:sp>
        <p:nvSpPr>
          <p:cNvPr id="3" name="Content Placeholder 2"/>
          <p:cNvSpPr>
            <a:spLocks noGrp="1"/>
          </p:cNvSpPr>
          <p:nvPr>
            <p:ph idx="1"/>
          </p:nvPr>
        </p:nvSpPr>
        <p:spPr>
          <a:xfrm>
            <a:off x="240632" y="914400"/>
            <a:ext cx="11766883" cy="5943600"/>
          </a:xfrm>
          <a:noFill/>
        </p:spPr>
        <p:txBody>
          <a:bodyPr>
            <a:normAutofit fontScale="25000" lnSpcReduction="20000"/>
          </a:bodyPr>
          <a:lstStyle/>
          <a:p>
            <a:pPr marL="0" indent="0" algn="just">
              <a:buNone/>
            </a:pPr>
            <a:endParaRPr lang="en-US" sz="11200" b="1" dirty="0">
              <a:latin typeface="Century Gothic" pitchFamily="34" charset="0"/>
            </a:endParaRPr>
          </a:p>
          <a:p>
            <a:pPr marL="0" indent="0" algn="just">
              <a:buNone/>
            </a:pPr>
            <a:r>
              <a:rPr lang="en-US" sz="11200" b="1" dirty="0">
                <a:latin typeface="Century Gothic" pitchFamily="34" charset="0"/>
              </a:rPr>
              <a:t>FORK OF WOOD</a:t>
            </a:r>
          </a:p>
          <a:p>
            <a:pPr algn="just">
              <a:lnSpc>
                <a:spcPct val="150000"/>
              </a:lnSpc>
            </a:pPr>
            <a:r>
              <a:rPr lang="en-US" sz="12800" dirty="0">
                <a:latin typeface="Century Gothic" pitchFamily="34" charset="0"/>
              </a:rPr>
              <a:t>Identity: Article of wood</a:t>
            </a:r>
          </a:p>
          <a:p>
            <a:pPr algn="just">
              <a:lnSpc>
                <a:spcPct val="150000"/>
              </a:lnSpc>
            </a:pPr>
            <a:r>
              <a:rPr lang="en-US" sz="12800" dirty="0">
                <a:latin typeface="Century Gothic" pitchFamily="34" charset="0"/>
              </a:rPr>
              <a:t>Material: wood (below Chap. 83)</a:t>
            </a:r>
          </a:p>
          <a:p>
            <a:pPr algn="just">
              <a:lnSpc>
                <a:spcPct val="150000"/>
              </a:lnSpc>
            </a:pPr>
            <a:r>
              <a:rPr lang="en-US" sz="12800" dirty="0">
                <a:latin typeface="Century Gothic" pitchFamily="34" charset="0"/>
              </a:rPr>
              <a:t>Function: Tableware/cutlery</a:t>
            </a:r>
          </a:p>
          <a:p>
            <a:pPr algn="just">
              <a:lnSpc>
                <a:spcPct val="150000"/>
              </a:lnSpc>
            </a:pPr>
            <a:r>
              <a:rPr lang="en-US" sz="12800" dirty="0">
                <a:latin typeface="Century Gothic" pitchFamily="34" charset="0"/>
              </a:rPr>
              <a:t>Possible Section: IX</a:t>
            </a:r>
          </a:p>
          <a:p>
            <a:pPr algn="just">
              <a:lnSpc>
                <a:spcPct val="150000"/>
              </a:lnSpc>
            </a:pPr>
            <a:r>
              <a:rPr lang="en-US" sz="12800" dirty="0">
                <a:latin typeface="Century Gothic" pitchFamily="34" charset="0"/>
              </a:rPr>
              <a:t>Possible Chap. 44</a:t>
            </a:r>
          </a:p>
          <a:p>
            <a:pPr algn="just">
              <a:lnSpc>
                <a:spcPct val="150000"/>
              </a:lnSpc>
            </a:pPr>
            <a:r>
              <a:rPr lang="en-US" sz="12800" b="1" dirty="0">
                <a:latin typeface="Century Gothic" pitchFamily="34" charset="0"/>
              </a:rPr>
              <a:t>Heading 44.19</a:t>
            </a:r>
          </a:p>
          <a:p>
            <a:pPr marL="0" indent="0">
              <a:buNone/>
            </a:pPr>
            <a:endParaRPr lang="en-US" sz="5800" dirty="0"/>
          </a:p>
          <a:p>
            <a:pPr marL="0" indent="0">
              <a:buNone/>
            </a:pPr>
            <a:endParaRPr lang="en-US" sz="5800" dirty="0"/>
          </a:p>
          <a:p>
            <a:pPr marL="0" indent="0">
              <a:buNone/>
            </a:pPr>
            <a:r>
              <a:rPr lang="en-US" sz="5800" dirty="0"/>
              <a:t>     </a:t>
            </a:r>
          </a:p>
          <a:p>
            <a:pPr marL="0" indent="0">
              <a:buNone/>
            </a:pPr>
            <a:r>
              <a:rPr lang="en-US" sz="5800" dirty="0"/>
              <a:t>                </a:t>
            </a:r>
            <a:r>
              <a:rPr lang="en-US" sz="5100" dirty="0"/>
              <a:t>  </a:t>
            </a:r>
          </a:p>
          <a:p>
            <a:pPr marL="0" indent="0">
              <a:buNone/>
            </a:pPr>
            <a:r>
              <a:rPr lang="en-US" sz="7000" dirty="0"/>
              <a:t>     </a:t>
            </a:r>
          </a:p>
          <a:p>
            <a:pPr marL="0" indent="0">
              <a:buNone/>
            </a:pPr>
            <a:r>
              <a:rPr lang="en-US" sz="5000" dirty="0"/>
              <a:t>     </a:t>
            </a:r>
          </a:p>
        </p:txBody>
      </p:sp>
    </p:spTree>
    <p:extLst>
      <p:ext uri="{BB962C8B-B14F-4D97-AF65-F5344CB8AC3E}">
        <p14:creationId xmlns:p14="http://schemas.microsoft.com/office/powerpoint/2010/main" val="1001814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5" y="536448"/>
            <a:ext cx="11742821" cy="670560"/>
          </a:xfrm>
        </p:spPr>
        <p:txBody>
          <a:bodyPr>
            <a:normAutofit/>
          </a:bodyPr>
          <a:lstStyle/>
          <a:p>
            <a:pPr algn="ctr"/>
            <a:r>
              <a:rPr lang="en-US" sz="4000" b="1" dirty="0">
                <a:solidFill>
                  <a:srgbClr val="FF0000"/>
                </a:solidFill>
                <a:latin typeface="Century Gothic" pitchFamily="34" charset="0"/>
              </a:rPr>
              <a:t>Self-Testing Questions</a:t>
            </a:r>
            <a:endParaRPr lang="en-US" sz="4000" dirty="0"/>
          </a:p>
        </p:txBody>
      </p:sp>
      <p:sp>
        <p:nvSpPr>
          <p:cNvPr id="3" name="Content Placeholder 2"/>
          <p:cNvSpPr>
            <a:spLocks noGrp="1"/>
          </p:cNvSpPr>
          <p:nvPr>
            <p:ph idx="1"/>
          </p:nvPr>
        </p:nvSpPr>
        <p:spPr>
          <a:xfrm>
            <a:off x="240632" y="1207008"/>
            <a:ext cx="11951368" cy="5462016"/>
          </a:xfrm>
          <a:noFill/>
        </p:spPr>
        <p:txBody>
          <a:bodyPr>
            <a:normAutofit fontScale="25000" lnSpcReduction="20000"/>
          </a:bodyPr>
          <a:lstStyle/>
          <a:p>
            <a:pPr>
              <a:lnSpc>
                <a:spcPct val="170000"/>
              </a:lnSpc>
            </a:pPr>
            <a:r>
              <a:rPr lang="en-US" sz="12800" b="1" dirty="0">
                <a:latin typeface="Century Gothic" pitchFamily="34" charset="0"/>
              </a:rPr>
              <a:t>Classify the following articles</a:t>
            </a:r>
            <a:r>
              <a:rPr lang="en-US" sz="6400" dirty="0">
                <a:latin typeface="Century Gothic" pitchFamily="34" charset="0"/>
              </a:rPr>
              <a:t>:</a:t>
            </a:r>
            <a:endParaRPr lang="en-US" sz="7200" dirty="0">
              <a:latin typeface="Century Gothic" pitchFamily="34" charset="0"/>
            </a:endParaRPr>
          </a:p>
          <a:p>
            <a:pPr marL="514350" indent="-514350">
              <a:lnSpc>
                <a:spcPct val="170000"/>
              </a:lnSpc>
              <a:buAutoNum type="arabicPeriod"/>
            </a:pPr>
            <a:r>
              <a:rPr lang="en-US" sz="14400" dirty="0">
                <a:latin typeface="Century Gothic" pitchFamily="34" charset="0"/>
              </a:rPr>
              <a:t>Chair made of wood</a:t>
            </a:r>
          </a:p>
          <a:p>
            <a:pPr marL="514350" indent="-514350">
              <a:lnSpc>
                <a:spcPct val="170000"/>
              </a:lnSpc>
              <a:buAutoNum type="arabicPeriod"/>
            </a:pPr>
            <a:r>
              <a:rPr lang="en-US" sz="14400" dirty="0">
                <a:latin typeface="Century Gothic" pitchFamily="34" charset="0"/>
              </a:rPr>
              <a:t>Radio </a:t>
            </a:r>
          </a:p>
          <a:p>
            <a:pPr marL="514350" indent="-514350">
              <a:lnSpc>
                <a:spcPct val="170000"/>
              </a:lnSpc>
              <a:buAutoNum type="arabicPeriod"/>
            </a:pPr>
            <a:r>
              <a:rPr lang="en-US" sz="14400" dirty="0">
                <a:latin typeface="Century Gothic" pitchFamily="34" charset="0"/>
              </a:rPr>
              <a:t>umbrella</a:t>
            </a:r>
          </a:p>
          <a:p>
            <a:pPr marL="514350" indent="-514350">
              <a:lnSpc>
                <a:spcPct val="170000"/>
              </a:lnSpc>
              <a:buAutoNum type="arabicPeriod"/>
            </a:pPr>
            <a:r>
              <a:rPr lang="en-US" sz="14400" dirty="0">
                <a:latin typeface="Century Gothic" pitchFamily="34" charset="0"/>
              </a:rPr>
              <a:t>Playing cards</a:t>
            </a:r>
          </a:p>
          <a:p>
            <a:pPr marL="514350" indent="-514350">
              <a:lnSpc>
                <a:spcPct val="170000"/>
              </a:lnSpc>
              <a:buAutoNum type="arabicPeriod"/>
            </a:pPr>
            <a:r>
              <a:rPr lang="en-US" sz="14400" dirty="0">
                <a:latin typeface="Century Gothic" pitchFamily="34" charset="0"/>
              </a:rPr>
              <a:t>Plastic toys</a:t>
            </a:r>
          </a:p>
          <a:p>
            <a:pPr marL="514350" indent="-514350">
              <a:lnSpc>
                <a:spcPct val="170000"/>
              </a:lnSpc>
              <a:buAutoNum type="arabicPeriod"/>
            </a:pPr>
            <a:endParaRPr lang="en-US" sz="14400" dirty="0">
              <a:latin typeface="Century Gothic" pitchFamily="34" charset="0"/>
            </a:endParaRPr>
          </a:p>
          <a:p>
            <a:pPr marL="0" indent="0">
              <a:buNone/>
            </a:pPr>
            <a:endParaRPr lang="en-US" sz="5800" dirty="0"/>
          </a:p>
          <a:p>
            <a:pPr marL="0" indent="0">
              <a:buNone/>
            </a:pPr>
            <a:r>
              <a:rPr lang="en-US" sz="5800" dirty="0"/>
              <a:t>     </a:t>
            </a:r>
          </a:p>
          <a:p>
            <a:pPr marL="0" indent="0">
              <a:buNone/>
            </a:pPr>
            <a:r>
              <a:rPr lang="en-US" sz="5800" dirty="0"/>
              <a:t>                </a:t>
            </a:r>
            <a:r>
              <a:rPr lang="en-US" sz="5100" dirty="0"/>
              <a:t>  </a:t>
            </a:r>
          </a:p>
          <a:p>
            <a:pPr marL="0" indent="0">
              <a:buNone/>
            </a:pPr>
            <a:r>
              <a:rPr lang="en-US" sz="7000" dirty="0"/>
              <a:t>     </a:t>
            </a:r>
          </a:p>
          <a:p>
            <a:pPr marL="0" indent="0">
              <a:buNone/>
            </a:pPr>
            <a:r>
              <a:rPr lang="en-US" sz="5000" dirty="0"/>
              <a:t>     </a:t>
            </a:r>
          </a:p>
        </p:txBody>
      </p:sp>
    </p:spTree>
    <p:extLst>
      <p:ext uri="{BB962C8B-B14F-4D97-AF65-F5344CB8AC3E}">
        <p14:creationId xmlns:p14="http://schemas.microsoft.com/office/powerpoint/2010/main" val="33000797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5" y="329184"/>
            <a:ext cx="11742821" cy="743712"/>
          </a:xfrm>
        </p:spPr>
        <p:txBody>
          <a:bodyPr>
            <a:normAutofit/>
          </a:bodyPr>
          <a:lstStyle/>
          <a:p>
            <a:pPr algn="ctr"/>
            <a:r>
              <a:rPr lang="en-US" sz="4000" b="1" dirty="0">
                <a:solidFill>
                  <a:srgbClr val="FF0000"/>
                </a:solidFill>
                <a:latin typeface="Century Gothic" pitchFamily="34" charset="0"/>
              </a:rPr>
              <a:t>Self-Testing Questions</a:t>
            </a:r>
            <a:endParaRPr lang="en-US" sz="4000" dirty="0"/>
          </a:p>
        </p:txBody>
      </p:sp>
      <p:sp>
        <p:nvSpPr>
          <p:cNvPr id="3" name="Content Placeholder 2"/>
          <p:cNvSpPr>
            <a:spLocks noGrp="1"/>
          </p:cNvSpPr>
          <p:nvPr>
            <p:ph idx="1"/>
          </p:nvPr>
        </p:nvSpPr>
        <p:spPr>
          <a:xfrm>
            <a:off x="0" y="1292352"/>
            <a:ext cx="12192000" cy="5565648"/>
          </a:xfrm>
          <a:noFill/>
        </p:spPr>
        <p:txBody>
          <a:bodyPr>
            <a:normAutofit fontScale="25000" lnSpcReduction="20000"/>
          </a:bodyPr>
          <a:lstStyle/>
          <a:p>
            <a:pPr>
              <a:lnSpc>
                <a:spcPct val="170000"/>
              </a:lnSpc>
            </a:pPr>
            <a:r>
              <a:rPr lang="en-US" sz="9600" b="1" dirty="0">
                <a:latin typeface="Century Gothic" pitchFamily="34" charset="0"/>
              </a:rPr>
              <a:t>Classify the following articles</a:t>
            </a:r>
            <a:r>
              <a:rPr lang="en-US" sz="5600" dirty="0">
                <a:latin typeface="Century Gothic" pitchFamily="34" charset="0"/>
              </a:rPr>
              <a:t>:</a:t>
            </a:r>
          </a:p>
          <a:p>
            <a:pPr marL="514350" indent="-514350">
              <a:lnSpc>
                <a:spcPct val="120000"/>
              </a:lnSpc>
              <a:buAutoNum type="arabicPeriod"/>
            </a:pPr>
            <a:r>
              <a:rPr lang="en-US" sz="11600" dirty="0">
                <a:latin typeface="Century Gothic" pitchFamily="34" charset="0"/>
              </a:rPr>
              <a:t>Chair made of plastic</a:t>
            </a:r>
          </a:p>
          <a:p>
            <a:pPr marL="514350" indent="-514350">
              <a:lnSpc>
                <a:spcPct val="120000"/>
              </a:lnSpc>
              <a:buAutoNum type="arabicPeriod"/>
            </a:pPr>
            <a:r>
              <a:rPr lang="en-US" sz="11600" dirty="0">
                <a:latin typeface="Century Gothic" pitchFamily="34" charset="0"/>
              </a:rPr>
              <a:t>flour</a:t>
            </a:r>
          </a:p>
          <a:p>
            <a:pPr marL="514350" indent="-514350">
              <a:lnSpc>
                <a:spcPct val="120000"/>
              </a:lnSpc>
              <a:buAutoNum type="arabicPeriod"/>
            </a:pPr>
            <a:r>
              <a:rPr lang="en-US" sz="11600" dirty="0">
                <a:latin typeface="Century Gothic" pitchFamily="34" charset="0"/>
              </a:rPr>
              <a:t>Biscuit</a:t>
            </a:r>
          </a:p>
          <a:p>
            <a:pPr marL="514350" indent="-514350">
              <a:lnSpc>
                <a:spcPct val="120000"/>
              </a:lnSpc>
              <a:buAutoNum type="arabicPeriod"/>
            </a:pPr>
            <a:r>
              <a:rPr lang="en-US" sz="11600" dirty="0">
                <a:latin typeface="Century Gothic" pitchFamily="34" charset="0"/>
              </a:rPr>
              <a:t>Silk &amp; cotton men shirt</a:t>
            </a:r>
          </a:p>
          <a:p>
            <a:pPr marL="514350" indent="-514350">
              <a:lnSpc>
                <a:spcPct val="120000"/>
              </a:lnSpc>
              <a:buAutoNum type="arabicPeriod"/>
            </a:pPr>
            <a:r>
              <a:rPr lang="en-US" sz="11600" dirty="0">
                <a:latin typeface="Century Gothic" pitchFamily="34" charset="0"/>
              </a:rPr>
              <a:t>Plastic toys</a:t>
            </a:r>
          </a:p>
          <a:p>
            <a:pPr marL="514350" indent="-514350">
              <a:lnSpc>
                <a:spcPct val="120000"/>
              </a:lnSpc>
              <a:buAutoNum type="arabicPeriod"/>
            </a:pPr>
            <a:r>
              <a:rPr lang="en-US" sz="11600" dirty="0">
                <a:latin typeface="Century Gothic" pitchFamily="34" charset="0"/>
              </a:rPr>
              <a:t>Alum. Zinc</a:t>
            </a:r>
          </a:p>
          <a:p>
            <a:pPr marL="514350" indent="-514350">
              <a:lnSpc>
                <a:spcPct val="120000"/>
              </a:lnSpc>
              <a:buAutoNum type="arabicPeriod"/>
            </a:pPr>
            <a:r>
              <a:rPr lang="en-US" sz="11600" dirty="0">
                <a:latin typeface="Century Gothic" pitchFamily="34" charset="0"/>
              </a:rPr>
              <a:t>Eye glasses</a:t>
            </a:r>
          </a:p>
          <a:p>
            <a:pPr marL="0" indent="0">
              <a:buNone/>
            </a:pPr>
            <a:r>
              <a:rPr lang="en-US" sz="7000" dirty="0"/>
              <a:t>     </a:t>
            </a:r>
          </a:p>
          <a:p>
            <a:pPr marL="0" indent="0">
              <a:buNone/>
            </a:pPr>
            <a:r>
              <a:rPr lang="en-US" sz="5000" dirty="0"/>
              <a:t>     </a:t>
            </a:r>
          </a:p>
        </p:txBody>
      </p:sp>
    </p:spTree>
    <p:extLst>
      <p:ext uri="{BB962C8B-B14F-4D97-AF65-F5344CB8AC3E}">
        <p14:creationId xmlns:p14="http://schemas.microsoft.com/office/powerpoint/2010/main" val="3998337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8147"/>
            <a:ext cx="10515600" cy="4523874"/>
          </a:xfrm>
          <a:solidFill>
            <a:srgbClr val="0070C0"/>
          </a:solidFill>
        </p:spPr>
        <p:style>
          <a:lnRef idx="0">
            <a:schemeClr val="accent5"/>
          </a:lnRef>
          <a:fillRef idx="3">
            <a:schemeClr val="accent5"/>
          </a:fillRef>
          <a:effectRef idx="3">
            <a:schemeClr val="accent5"/>
          </a:effectRef>
          <a:fontRef idx="minor">
            <a:schemeClr val="lt1"/>
          </a:fontRef>
        </p:style>
        <p:txBody>
          <a:bodyPr>
            <a:normAutofit/>
          </a:bodyPr>
          <a:lstStyle/>
          <a:p>
            <a:pPr algn="ctr"/>
            <a:r>
              <a:rPr lang="en-US" sz="9600" dirty="0">
                <a:latin typeface="Century Gothic" pitchFamily="34" charset="0"/>
              </a:rPr>
              <a:t>THANK YOU</a:t>
            </a:r>
          </a:p>
        </p:txBody>
      </p:sp>
    </p:spTree>
    <p:extLst>
      <p:ext uri="{BB962C8B-B14F-4D97-AF65-F5344CB8AC3E}">
        <p14:creationId xmlns:p14="http://schemas.microsoft.com/office/powerpoint/2010/main" val="937390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Century Gothic" pitchFamily="34" charset="0"/>
              </a:rPr>
              <a:t>OUTLINE</a:t>
            </a:r>
            <a:endParaRPr lang="en-US" dirty="0"/>
          </a:p>
        </p:txBody>
      </p:sp>
      <p:sp>
        <p:nvSpPr>
          <p:cNvPr id="3" name="Content Placeholder 2"/>
          <p:cNvSpPr>
            <a:spLocks noGrp="1"/>
          </p:cNvSpPr>
          <p:nvPr>
            <p:ph idx="1"/>
          </p:nvPr>
        </p:nvSpPr>
        <p:spPr>
          <a:xfrm>
            <a:off x="838200" y="1481960"/>
            <a:ext cx="10515600" cy="5376040"/>
          </a:xfrm>
        </p:spPr>
        <p:txBody>
          <a:bodyPr>
            <a:normAutofit/>
          </a:bodyPr>
          <a:lstStyle/>
          <a:p>
            <a:pPr marL="514350" indent="-514350" algn="just">
              <a:lnSpc>
                <a:spcPct val="100000"/>
              </a:lnSpc>
              <a:buAutoNum type="arabicPeriod"/>
            </a:pPr>
            <a:r>
              <a:rPr lang="en-US" dirty="0">
                <a:latin typeface="Arial" panose="020B0604020202020204" pitchFamily="34" charset="0"/>
                <a:cs typeface="Arial" panose="020B0604020202020204" pitchFamily="34" charset="0"/>
              </a:rPr>
              <a:t>Module objectives</a:t>
            </a:r>
          </a:p>
          <a:p>
            <a:pPr marL="514350" indent="-514350" algn="just">
              <a:lnSpc>
                <a:spcPct val="100000"/>
              </a:lnSpc>
              <a:buAutoNum type="arabicPeriod"/>
            </a:pPr>
            <a:r>
              <a:rPr lang="en-US" dirty="0">
                <a:latin typeface="Arial" panose="020B0604020202020204" pitchFamily="34" charset="0"/>
                <a:cs typeface="Arial" panose="020B0604020202020204" pitchFamily="34" charset="0"/>
              </a:rPr>
              <a:t>Background to Tariff Classification—Evolution </a:t>
            </a:r>
          </a:p>
          <a:p>
            <a:pPr marL="514350" indent="-514350" algn="just">
              <a:lnSpc>
                <a:spcPct val="100000"/>
              </a:lnSpc>
              <a:buAutoNum type="arabicPeriod"/>
            </a:pPr>
            <a:r>
              <a:rPr lang="en-US" dirty="0">
                <a:latin typeface="Arial" panose="020B0604020202020204" pitchFamily="34" charset="0"/>
                <a:cs typeface="Arial" panose="020B0604020202020204" pitchFamily="34" charset="0"/>
              </a:rPr>
              <a:t>Overview of the HS structure</a:t>
            </a:r>
          </a:p>
          <a:p>
            <a:pPr marL="514350" indent="-514350" algn="just">
              <a:lnSpc>
                <a:spcPct val="100000"/>
              </a:lnSpc>
              <a:buAutoNum type="arabicPeriod"/>
            </a:pPr>
            <a:r>
              <a:rPr lang="en-US" dirty="0">
                <a:latin typeface="Arial" panose="020B0604020202020204" pitchFamily="34" charset="0"/>
                <a:cs typeface="Arial" panose="020B0604020202020204" pitchFamily="34" charset="0"/>
              </a:rPr>
              <a:t>The structure of the HS—Liberia  2012  HS vs. CET        </a:t>
            </a:r>
          </a:p>
          <a:p>
            <a:pPr marL="514350" indent="-514350" algn="just">
              <a:lnSpc>
                <a:spcPct val="100000"/>
              </a:lnSpc>
              <a:buFont typeface="+mj-lt"/>
              <a:buAutoNum type="arabicPeriod"/>
            </a:pPr>
            <a:r>
              <a:rPr lang="en-US" dirty="0">
                <a:latin typeface="Arial" panose="020B0604020202020204" pitchFamily="34" charset="0"/>
                <a:cs typeface="Arial" panose="020B0604020202020204" pitchFamily="34" charset="0"/>
              </a:rPr>
              <a:t>Overview of the General Interpretative Rules (GIRS)</a:t>
            </a:r>
          </a:p>
          <a:p>
            <a:pPr marL="514350" indent="-514350" algn="just">
              <a:lnSpc>
                <a:spcPct val="100000"/>
              </a:lnSpc>
              <a:buFont typeface="+mj-lt"/>
              <a:buAutoNum type="arabicPeriod"/>
            </a:pPr>
            <a:r>
              <a:rPr lang="en-US" dirty="0">
                <a:latin typeface="Arial" panose="020B0604020202020204" pitchFamily="34" charset="0"/>
                <a:cs typeface="Arial" panose="020B0604020202020204" pitchFamily="34" charset="0"/>
              </a:rPr>
              <a:t>The meaning of classification</a:t>
            </a:r>
          </a:p>
          <a:p>
            <a:pPr marL="514350" indent="-514350" algn="just">
              <a:lnSpc>
                <a:spcPct val="100000"/>
              </a:lnSpc>
              <a:buFont typeface="+mj-lt"/>
              <a:buAutoNum type="arabicPeriod"/>
            </a:pPr>
            <a:r>
              <a:rPr lang="en-US" dirty="0">
                <a:latin typeface="Arial" panose="020B0604020202020204" pitchFamily="34" charset="0"/>
                <a:cs typeface="Arial" panose="020B0604020202020204" pitchFamily="34" charset="0"/>
              </a:rPr>
              <a:t>Why classify using HS?</a:t>
            </a:r>
          </a:p>
          <a:p>
            <a:pPr marL="514350" indent="-514350" algn="just">
              <a:lnSpc>
                <a:spcPct val="100000"/>
              </a:lnSpc>
              <a:buFont typeface="+mj-lt"/>
              <a:buAutoNum type="arabicPeriod"/>
            </a:pPr>
            <a:r>
              <a:rPr lang="en-US" dirty="0">
                <a:latin typeface="Arial" panose="020B0604020202020204" pitchFamily="34" charset="0"/>
                <a:cs typeface="Arial" panose="020B0604020202020204" pitchFamily="34" charset="0"/>
              </a:rPr>
              <a:t>How to us the HS</a:t>
            </a:r>
          </a:p>
        </p:txBody>
      </p:sp>
    </p:spTree>
    <p:extLst>
      <p:ext uri="{BB962C8B-B14F-4D97-AF65-F5344CB8AC3E}">
        <p14:creationId xmlns:p14="http://schemas.microsoft.com/office/powerpoint/2010/main" val="586578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326" y="365125"/>
            <a:ext cx="11333748" cy="605241"/>
          </a:xfrm>
        </p:spPr>
        <p:txBody>
          <a:bodyPr>
            <a:normAutofit fontScale="90000"/>
          </a:bodyPr>
          <a:lstStyle/>
          <a:p>
            <a:r>
              <a:rPr lang="en-US" b="1" dirty="0">
                <a:solidFill>
                  <a:srgbClr val="FF0000"/>
                </a:solidFill>
                <a:latin typeface="Century Gothic" pitchFamily="34" charset="0"/>
              </a:rPr>
              <a:t>Module Objectives</a:t>
            </a:r>
          </a:p>
        </p:txBody>
      </p:sp>
      <p:sp>
        <p:nvSpPr>
          <p:cNvPr id="3" name="Content Placeholder 2"/>
          <p:cNvSpPr>
            <a:spLocks noGrp="1"/>
          </p:cNvSpPr>
          <p:nvPr>
            <p:ph idx="1"/>
          </p:nvPr>
        </p:nvSpPr>
        <p:spPr>
          <a:xfrm>
            <a:off x="666974" y="970366"/>
            <a:ext cx="11019700" cy="5589342"/>
          </a:xfrm>
          <a:noFill/>
        </p:spPr>
        <p:txBody>
          <a:bodyPr>
            <a:noAutofit/>
          </a:bodyPr>
          <a:lstStyle/>
          <a:p>
            <a:pPr marL="0" indent="0" algn="just">
              <a:lnSpc>
                <a:spcPct val="170000"/>
              </a:lnSpc>
              <a:buNone/>
            </a:pPr>
            <a:r>
              <a:rPr lang="en-US" sz="2400" b="1" dirty="0">
                <a:latin typeface="Arial" panose="020B0604020202020204" pitchFamily="34" charset="0"/>
                <a:cs typeface="Arial" panose="020B0604020202020204" pitchFamily="34" charset="0"/>
              </a:rPr>
              <a:t>At the end of this module, participants should be able to:</a:t>
            </a:r>
          </a:p>
          <a:p>
            <a:pPr lvl="0" algn="just">
              <a:lnSpc>
                <a:spcPct val="170000"/>
              </a:lnSpc>
            </a:pPr>
            <a:r>
              <a:rPr lang="en-US" sz="2400" dirty="0">
                <a:latin typeface="Arial" panose="020B0604020202020204" pitchFamily="34" charset="0"/>
                <a:cs typeface="Arial" panose="020B0604020202020204" pitchFamily="34" charset="0"/>
              </a:rPr>
              <a:t>Define technical terms and Latin phrases used in the customs nomenclature</a:t>
            </a:r>
          </a:p>
          <a:p>
            <a:pPr lvl="0" algn="just">
              <a:lnSpc>
                <a:spcPct val="170000"/>
              </a:lnSpc>
            </a:pPr>
            <a:r>
              <a:rPr lang="en-US" sz="2400" dirty="0">
                <a:latin typeface="Arial" panose="020B0604020202020204" pitchFamily="34" charset="0"/>
                <a:cs typeface="Arial" panose="020B0604020202020204" pitchFamily="34" charset="0"/>
              </a:rPr>
              <a:t>Outline the evolution of customs nomenclature</a:t>
            </a:r>
          </a:p>
          <a:p>
            <a:pPr lvl="0" algn="just">
              <a:lnSpc>
                <a:spcPct val="170000"/>
              </a:lnSpc>
            </a:pPr>
            <a:r>
              <a:rPr lang="en-US" sz="2400" dirty="0">
                <a:latin typeface="Arial" panose="020B0604020202020204" pitchFamily="34" charset="0"/>
                <a:cs typeface="Arial" panose="020B0604020202020204" pitchFamily="34" charset="0"/>
              </a:rPr>
              <a:t>State the reasons for tariff classification</a:t>
            </a:r>
          </a:p>
          <a:p>
            <a:pPr lvl="0" algn="just">
              <a:lnSpc>
                <a:spcPct val="170000"/>
              </a:lnSpc>
            </a:pPr>
            <a:r>
              <a:rPr lang="en-US" sz="2400" dirty="0">
                <a:latin typeface="Arial" panose="020B0604020202020204" pitchFamily="34" charset="0"/>
                <a:cs typeface="Arial" panose="020B0604020202020204" pitchFamily="34" charset="0"/>
              </a:rPr>
              <a:t>Identify the uses  of the Harmonized System</a:t>
            </a:r>
          </a:p>
          <a:p>
            <a:pPr algn="just">
              <a:lnSpc>
                <a:spcPct val="170000"/>
              </a:lnSpc>
            </a:pPr>
            <a:r>
              <a:rPr lang="en-US" sz="2400" dirty="0">
                <a:latin typeface="Arial" panose="020B0604020202020204" pitchFamily="34" charset="0"/>
                <a:cs typeface="Arial" panose="020B0604020202020204" pitchFamily="34" charset="0"/>
              </a:rPr>
              <a:t>Outline the structure of the Harmonized System</a:t>
            </a:r>
            <a:r>
              <a:rPr lang="en-US" sz="2400" dirty="0">
                <a:solidFill>
                  <a:srgbClr val="FF0000"/>
                </a:solidFill>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4</a:t>
            </a:r>
          </a:p>
        </p:txBody>
      </p:sp>
    </p:spTree>
    <p:extLst>
      <p:ext uri="{BB962C8B-B14F-4D97-AF65-F5344CB8AC3E}">
        <p14:creationId xmlns:p14="http://schemas.microsoft.com/office/powerpoint/2010/main" val="89895720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8032"/>
          </a:xfrm>
        </p:spPr>
        <p:txBody>
          <a:bodyPr/>
          <a:lstStyle/>
          <a:p>
            <a:r>
              <a:rPr lang="en-US" dirty="0"/>
              <a:t> </a:t>
            </a:r>
            <a:r>
              <a:rPr lang="en-US" sz="4000" b="1" dirty="0">
                <a:solidFill>
                  <a:srgbClr val="FF0000"/>
                </a:solidFill>
                <a:latin typeface="Century Gothic" pitchFamily="34" charset="0"/>
              </a:rPr>
              <a:t>Module Objectives Cont.</a:t>
            </a:r>
            <a:endParaRPr lang="en-US" dirty="0"/>
          </a:p>
        </p:txBody>
      </p:sp>
      <p:sp>
        <p:nvSpPr>
          <p:cNvPr id="3" name="Content Placeholder 2"/>
          <p:cNvSpPr>
            <a:spLocks noGrp="1"/>
          </p:cNvSpPr>
          <p:nvPr>
            <p:ph idx="1"/>
          </p:nvPr>
        </p:nvSpPr>
        <p:spPr>
          <a:xfrm>
            <a:off x="838200" y="1068945"/>
            <a:ext cx="11100515" cy="5409127"/>
          </a:xfrm>
          <a:noFill/>
        </p:spPr>
        <p:txBody>
          <a:bodyPr>
            <a:normAutofit fontScale="92500"/>
          </a:bodyPr>
          <a:lstStyle/>
          <a:p>
            <a:pPr marL="0" indent="0" algn="just">
              <a:lnSpc>
                <a:spcPct val="170000"/>
              </a:lnSpc>
              <a:buNone/>
            </a:pPr>
            <a:r>
              <a:rPr lang="en-US" b="1" dirty="0">
                <a:latin typeface="Arial" panose="020B0604020202020204" pitchFamily="34" charset="0"/>
                <a:cs typeface="Arial" panose="020B0604020202020204" pitchFamily="34" charset="0"/>
              </a:rPr>
              <a:t> At the end of this module, participants should be able to:</a:t>
            </a:r>
          </a:p>
          <a:p>
            <a:pPr marL="795338" lvl="0" indent="-450850" algn="just">
              <a:lnSpc>
                <a:spcPct val="170000"/>
              </a:lnSpc>
            </a:pPr>
            <a:r>
              <a:rPr lang="en-US" dirty="0">
                <a:latin typeface="Arial" panose="020B0604020202020204" pitchFamily="34" charset="0"/>
                <a:cs typeface="Arial" panose="020B0604020202020204" pitchFamily="34" charset="0"/>
              </a:rPr>
              <a:t>Compare and contrast Liberia 2012 HS Tariff Structure to that of the CET</a:t>
            </a:r>
          </a:p>
          <a:p>
            <a:pPr marL="795338" lvl="0" indent="-450850" algn="just">
              <a:lnSpc>
                <a:spcPct val="170000"/>
              </a:lnSpc>
            </a:pPr>
            <a:r>
              <a:rPr lang="en-US" dirty="0">
                <a:latin typeface="Arial" panose="020B0604020202020204" pitchFamily="34" charset="0"/>
                <a:cs typeface="Arial" panose="020B0604020202020204" pitchFamily="34" charset="0"/>
              </a:rPr>
              <a:t>Identify the concept/principles of HS classification</a:t>
            </a:r>
          </a:p>
          <a:p>
            <a:pPr marL="795338" lvl="0" indent="-450850" algn="just">
              <a:lnSpc>
                <a:spcPct val="170000"/>
              </a:lnSpc>
            </a:pPr>
            <a:r>
              <a:rPr lang="en-US" dirty="0">
                <a:latin typeface="Arial" panose="020B0604020202020204" pitchFamily="34" charset="0"/>
                <a:cs typeface="Arial" panose="020B0604020202020204" pitchFamily="34" charset="0"/>
              </a:rPr>
              <a:t>Outline the legal basis for tariff classification</a:t>
            </a:r>
          </a:p>
          <a:p>
            <a:pPr marL="795338" lvl="0" indent="-450850" algn="just">
              <a:lnSpc>
                <a:spcPct val="170000"/>
              </a:lnSpc>
            </a:pPr>
            <a:r>
              <a:rPr lang="en-US" dirty="0">
                <a:latin typeface="Arial" panose="020B0604020202020204" pitchFamily="34" charset="0"/>
                <a:cs typeface="Arial" panose="020B0604020202020204" pitchFamily="34" charset="0"/>
              </a:rPr>
              <a:t>Identify relevant documents required for proper classification</a:t>
            </a:r>
          </a:p>
          <a:p>
            <a:pPr marL="795338" lvl="0" indent="-450850" algn="just">
              <a:lnSpc>
                <a:spcPct val="170000"/>
              </a:lnSpc>
            </a:pPr>
            <a:r>
              <a:rPr lang="en-US" dirty="0">
                <a:latin typeface="Arial" panose="020B0604020202020204" pitchFamily="34" charset="0"/>
                <a:cs typeface="Arial" panose="020B0604020202020204" pitchFamily="34" charset="0"/>
              </a:rPr>
              <a:t>Correctly apply the GIRs to classify traded goods</a:t>
            </a:r>
          </a:p>
        </p:txBody>
      </p:sp>
      <p:sp>
        <p:nvSpPr>
          <p:cNvPr id="4" name="TextBox 3"/>
          <p:cNvSpPr txBox="1"/>
          <p:nvPr/>
        </p:nvSpPr>
        <p:spPr>
          <a:xfrm>
            <a:off x="5872766" y="6375042"/>
            <a:ext cx="489397" cy="369332"/>
          </a:xfrm>
          <a:prstGeom prst="rect">
            <a:avLst/>
          </a:prstGeom>
          <a:noFill/>
        </p:spPr>
        <p:txBody>
          <a:bodyPr wrap="square" rtlCol="0">
            <a:spAutoFit/>
          </a:bodyPr>
          <a:lstStyle/>
          <a:p>
            <a:pPr algn="ctr"/>
            <a:r>
              <a:rPr lang="en-US" dirty="0"/>
              <a:t>5</a:t>
            </a:r>
          </a:p>
        </p:txBody>
      </p:sp>
    </p:spTree>
    <p:extLst>
      <p:ext uri="{BB962C8B-B14F-4D97-AF65-F5344CB8AC3E}">
        <p14:creationId xmlns:p14="http://schemas.microsoft.com/office/powerpoint/2010/main" val="96491026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3195" y="2481902"/>
            <a:ext cx="7594899" cy="3152274"/>
          </a:xfrm>
        </p:spPr>
        <p:txBody>
          <a:bodyPr>
            <a:normAutofit/>
          </a:bodyPr>
          <a:lstStyle/>
          <a:p>
            <a:pPr algn="ctr"/>
            <a:r>
              <a:rPr lang="en-US" sz="6000" b="1" dirty="0">
                <a:solidFill>
                  <a:srgbClr val="002060"/>
                </a:solidFill>
                <a:latin typeface="Century Gothic" pitchFamily="34" charset="0"/>
              </a:rPr>
              <a:t>EVOLUTION OF THE HS NOMENCLATURE</a:t>
            </a:r>
            <a:endParaRPr lang="en-US" sz="6000" dirty="0">
              <a:solidFill>
                <a:srgbClr val="002060"/>
              </a:solidFill>
            </a:endParaRPr>
          </a:p>
        </p:txBody>
      </p:sp>
      <p:sp>
        <p:nvSpPr>
          <p:cNvPr id="3" name="Title 1">
            <a:extLst>
              <a:ext uri="{FF2B5EF4-FFF2-40B4-BE49-F238E27FC236}">
                <a16:creationId xmlns:a16="http://schemas.microsoft.com/office/drawing/2014/main" id="{FB94F0A1-46AF-43D1-A7E3-C63ACF1FC5A4}"/>
              </a:ext>
            </a:extLst>
          </p:cNvPr>
          <p:cNvSpPr txBox="1">
            <a:spLocks/>
          </p:cNvSpPr>
          <p:nvPr/>
        </p:nvSpPr>
        <p:spPr>
          <a:xfrm>
            <a:off x="430306" y="1142431"/>
            <a:ext cx="5540188" cy="17944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b="1" dirty="0">
                <a:solidFill>
                  <a:srgbClr val="FF0000"/>
                </a:solidFill>
                <a:latin typeface="Century Gothic" pitchFamily="34" charset="0"/>
              </a:rPr>
              <a:t>SESSION I</a:t>
            </a:r>
            <a:endParaRPr lang="en-US" dirty="0"/>
          </a:p>
        </p:txBody>
      </p:sp>
    </p:spTree>
    <p:extLst>
      <p:ext uri="{BB962C8B-B14F-4D97-AF65-F5344CB8AC3E}">
        <p14:creationId xmlns:p14="http://schemas.microsoft.com/office/powerpoint/2010/main" val="1134584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632" y="365125"/>
            <a:ext cx="11694694" cy="652305"/>
          </a:xfrm>
        </p:spPr>
        <p:txBody>
          <a:bodyPr>
            <a:normAutofit fontScale="90000"/>
          </a:bodyPr>
          <a:lstStyle/>
          <a:p>
            <a:pPr algn="ctr"/>
            <a:r>
              <a:rPr lang="en-US" sz="4800" b="1" dirty="0">
                <a:solidFill>
                  <a:srgbClr val="FF0000"/>
                </a:solidFill>
                <a:latin typeface="Century Gothic" pitchFamily="34" charset="0"/>
              </a:rPr>
              <a:t>Session Objectives</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3944" y="1017430"/>
            <a:ext cx="11091134" cy="5357612"/>
          </a:xfrm>
          <a:noFill/>
        </p:spPr>
        <p:txBody>
          <a:bodyPr>
            <a:normAutofit/>
          </a:bodyPr>
          <a:lstStyle/>
          <a:p>
            <a:pPr marL="0" indent="0" algn="just">
              <a:lnSpc>
                <a:spcPct val="150000"/>
              </a:lnSpc>
              <a:buNone/>
            </a:pP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At the end of this session, participants should be able to:</a:t>
            </a:r>
          </a:p>
          <a:p>
            <a:pPr marL="623888" indent="-623888" algn="just">
              <a:lnSpc>
                <a:spcPct val="150000"/>
              </a:lnSpc>
            </a:pPr>
            <a:r>
              <a:rPr lang="en-US" dirty="0">
                <a:latin typeface="Arial" panose="020B0604020202020204" pitchFamily="34" charset="0"/>
                <a:cs typeface="Arial" panose="020B0604020202020204" pitchFamily="34" charset="0"/>
              </a:rPr>
              <a:t>Out the important stage (dates) to the evolution of the HS</a:t>
            </a:r>
          </a:p>
          <a:p>
            <a:pPr marL="623888" indent="-623888" algn="just">
              <a:lnSpc>
                <a:spcPct val="150000"/>
              </a:lnSpc>
            </a:pPr>
            <a:r>
              <a:rPr lang="en-US" dirty="0">
                <a:latin typeface="Arial" panose="020B0604020202020204" pitchFamily="34" charset="0"/>
                <a:cs typeface="Arial" panose="020B0604020202020204" pitchFamily="34" charset="0"/>
              </a:rPr>
              <a:t>Define key terminologies and Latin phrases use in the HS nomenclature</a:t>
            </a:r>
          </a:p>
          <a:p>
            <a:pPr marL="623888" indent="-623888" algn="just">
              <a:lnSpc>
                <a:spcPct val="150000"/>
              </a:lnSpc>
            </a:pPr>
            <a:r>
              <a:rPr lang="en-US" dirty="0">
                <a:latin typeface="Arial" panose="020B0604020202020204" pitchFamily="34" charset="0"/>
                <a:cs typeface="Arial" panose="020B0604020202020204" pitchFamily="34" charset="0"/>
              </a:rPr>
              <a:t>Outline the goals and reasons for HS  classification</a:t>
            </a:r>
          </a:p>
          <a:p>
            <a:pPr marL="623888" indent="-623888" algn="just">
              <a:lnSpc>
                <a:spcPct val="150000"/>
              </a:lnSpc>
            </a:pPr>
            <a:r>
              <a:rPr lang="en-US" dirty="0">
                <a:latin typeface="Arial" panose="020B0604020202020204" pitchFamily="34" charset="0"/>
                <a:cs typeface="Arial" panose="020B0604020202020204" pitchFamily="34" charset="0"/>
              </a:rPr>
              <a:t>Outline the uses of the HS</a:t>
            </a: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6</a:t>
            </a:r>
          </a:p>
        </p:txBody>
      </p:sp>
    </p:spTree>
    <p:extLst>
      <p:ext uri="{BB962C8B-B14F-4D97-AF65-F5344CB8AC3E}">
        <p14:creationId xmlns:p14="http://schemas.microsoft.com/office/powerpoint/2010/main" val="381354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4525"/>
            <a:ext cx="10515600" cy="459122"/>
          </a:xfrm>
        </p:spPr>
        <p:txBody>
          <a:bodyPr>
            <a:normAutofit fontScale="90000"/>
          </a:bodyPr>
          <a:lstStyle/>
          <a:p>
            <a:pPr algn="ctr"/>
            <a:r>
              <a:rPr lang="en-US" sz="3600" b="1" dirty="0">
                <a:solidFill>
                  <a:srgbClr val="FF0000"/>
                </a:solidFill>
                <a:latin typeface="Century Gothic" pitchFamily="34" charset="0"/>
              </a:rPr>
              <a:t>The Evolution of Customs Nomenclature</a:t>
            </a:r>
            <a:endParaRPr lang="en-US" sz="3600" b="1" dirty="0">
              <a:solidFill>
                <a:srgbClr val="FF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85600721"/>
              </p:ext>
            </p:extLst>
          </p:nvPr>
        </p:nvGraphicFramePr>
        <p:xfrm>
          <a:off x="288758" y="1635162"/>
          <a:ext cx="11791625" cy="4739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872766" y="6375042"/>
            <a:ext cx="489397" cy="369332"/>
          </a:xfrm>
          <a:prstGeom prst="rect">
            <a:avLst/>
          </a:prstGeom>
          <a:noFill/>
        </p:spPr>
        <p:txBody>
          <a:bodyPr wrap="square" rtlCol="0">
            <a:spAutoFit/>
          </a:bodyPr>
          <a:lstStyle/>
          <a:p>
            <a:r>
              <a:rPr lang="en-US" dirty="0"/>
              <a:t>7</a:t>
            </a:r>
          </a:p>
        </p:txBody>
      </p:sp>
    </p:spTree>
    <p:extLst>
      <p:ext uri="{BB962C8B-B14F-4D97-AF65-F5344CB8AC3E}">
        <p14:creationId xmlns:p14="http://schemas.microsoft.com/office/powerpoint/2010/main" val="1454950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3457</TotalTime>
  <Words>1466</Words>
  <Application>Microsoft Office PowerPoint</Application>
  <PresentationFormat>Widescreen</PresentationFormat>
  <Paragraphs>320</Paragraphs>
  <Slides>38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Century Gothic</vt:lpstr>
      <vt:lpstr>Times New Roman</vt:lpstr>
      <vt:lpstr>Wingdings</vt:lpstr>
      <vt:lpstr>Office Theme</vt:lpstr>
      <vt:lpstr>PowerPoint Presentation</vt:lpstr>
      <vt:lpstr>INTRODUCTION</vt:lpstr>
      <vt:lpstr>INTRODUCTION</vt:lpstr>
      <vt:lpstr>OUTLINE</vt:lpstr>
      <vt:lpstr>Module Objectives</vt:lpstr>
      <vt:lpstr> Module Objectives Cont.</vt:lpstr>
      <vt:lpstr>EVOLUTION OF THE HS NOMENCLATURE</vt:lpstr>
      <vt:lpstr>Session Objectives</vt:lpstr>
      <vt:lpstr>The Evolution of Customs Nomenclature</vt:lpstr>
      <vt:lpstr>Definition of key terms and Latin phrases</vt:lpstr>
      <vt:lpstr>Definition of key terms and Latin phrases Cont.</vt:lpstr>
      <vt:lpstr>Overview of the HS</vt:lpstr>
      <vt:lpstr>Reasons for Tariff Classification</vt:lpstr>
      <vt:lpstr>Uses of Harmonized System</vt:lpstr>
      <vt:lpstr>SESSION II HS STRUCTURE</vt:lpstr>
      <vt:lpstr>Session Objectives</vt:lpstr>
      <vt:lpstr>The Structure of the HS</vt:lpstr>
      <vt:lpstr>HS Structure—LIB 2012 HS vs. CET</vt:lpstr>
      <vt:lpstr>HS STRUCTURE CONT</vt:lpstr>
      <vt:lpstr>The HS Structure</vt:lpstr>
      <vt:lpstr>HS Structure Cont.</vt:lpstr>
      <vt:lpstr>Basic Principles of the HS Structure</vt:lpstr>
      <vt:lpstr>Text of the HS</vt:lpstr>
      <vt:lpstr>SESSION III  OVERVIEW AND APPLICATION OF THE GIRS</vt:lpstr>
      <vt:lpstr>Session Objectives</vt:lpstr>
      <vt:lpstr>Principles of tariff classification</vt:lpstr>
      <vt:lpstr>General Observation</vt:lpstr>
      <vt:lpstr>General Observation Cont.</vt:lpstr>
      <vt:lpstr>Overview of GIRs</vt:lpstr>
      <vt:lpstr>Summary of GIRs</vt:lpstr>
      <vt:lpstr>Usage of GIRs</vt:lpstr>
      <vt:lpstr>How do we use the HS</vt:lpstr>
      <vt:lpstr>Important Qs</vt:lpstr>
      <vt:lpstr>Example of Classification</vt:lpstr>
      <vt:lpstr>Example of classification Cont.</vt:lpstr>
      <vt:lpstr>Self-Testing Questions</vt:lpstr>
      <vt:lpstr>Self-Testing Questions</vt:lpstr>
      <vt:lpstr>THANK YOU</vt:lpstr>
    </vt:vector>
  </TitlesOfParts>
  <Company>Massachusetts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Habib</dc:creator>
  <cp:lastModifiedBy>Jelvin B. Dennis</cp:lastModifiedBy>
  <cp:revision>270</cp:revision>
  <cp:lastPrinted>2017-08-07T16:15:57Z</cp:lastPrinted>
  <dcterms:created xsi:type="dcterms:W3CDTF">2017-01-14T21:20:37Z</dcterms:created>
  <dcterms:modified xsi:type="dcterms:W3CDTF">2024-06-27T14:48:29Z</dcterms:modified>
</cp:coreProperties>
</file>