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5" r:id="rId10"/>
    <p:sldId id="266" r:id="rId11"/>
    <p:sldId id="267" r:id="rId12"/>
    <p:sldId id="272" r:id="rId13"/>
    <p:sldId id="273" r:id="rId14"/>
    <p:sldId id="274" r:id="rId15"/>
    <p:sldId id="275" r:id="rId16"/>
    <p:sldId id="278" r:id="rId17"/>
    <p:sldId id="279" r:id="rId18"/>
    <p:sldId id="268" r:id="rId19"/>
    <p:sldId id="269" r:id="rId20"/>
    <p:sldId id="276" r:id="rId21"/>
    <p:sldId id="280" r:id="rId22"/>
    <p:sldId id="281" r:id="rId23"/>
    <p:sldId id="282" r:id="rId24"/>
    <p:sldId id="283" r:id="rId25"/>
    <p:sldId id="284" r:id="rId26"/>
    <p:sldId id="277" r:id="rId27"/>
    <p:sldId id="270" r:id="rId28"/>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9" autoAdjust="0"/>
    <p:restoredTop sz="94660"/>
  </p:normalViewPr>
  <p:slideViewPr>
    <p:cSldViewPr snapToGrid="0">
      <p:cViewPr varScale="1">
        <p:scale>
          <a:sx n="81" d="100"/>
          <a:sy n="81" d="100"/>
        </p:scale>
        <p:origin x="494"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608B0A77-239F-448C-9D7B-BE49B0254710}" type="datetimeFigureOut">
              <a:rPr lang="en-US" smtClean="0"/>
              <a:t>6/27/2024</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3EB25E9-81A6-4F51-9A32-779B643DAC62}" type="slidenum">
              <a:rPr lang="en-US" smtClean="0"/>
              <a:t>‹#›</a:t>
            </a:fld>
            <a:endParaRPr lang="en-US"/>
          </a:p>
        </p:txBody>
      </p:sp>
    </p:spTree>
    <p:extLst>
      <p:ext uri="{BB962C8B-B14F-4D97-AF65-F5344CB8AC3E}">
        <p14:creationId xmlns:p14="http://schemas.microsoft.com/office/powerpoint/2010/main" val="177169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16240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213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24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6252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35243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BD4D7E-261C-4B08-A279-BD862CEDB6A5}"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308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BD4D7E-261C-4B08-A279-BD862CEDB6A5}" type="datetimeFigureOut">
              <a:rPr lang="en-US" smtClean="0"/>
              <a:pPr/>
              <a:t>6/27/2024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32484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BD4D7E-261C-4B08-A279-BD862CEDB6A5}" type="datetimeFigureOut">
              <a:rPr lang="en-US" smtClean="0"/>
              <a:pPr/>
              <a:t>6/27/2024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70001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D4D7E-261C-4B08-A279-BD862CEDB6A5}" type="datetimeFigureOut">
              <a:rPr lang="en-US" smtClean="0"/>
              <a:pPr/>
              <a:t>6/27/2024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422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4094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4065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t="-5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D4D7E-261C-4B08-A279-BD862CEDB6A5}" type="datetimeFigureOut">
              <a:rPr lang="en-US" smtClean="0"/>
              <a:pPr/>
              <a:t>6/27/2024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0CC3A-0B67-4337-8D9A-F15E79C0486E}" type="slidenum">
              <a:rPr lang="en-US" smtClean="0"/>
              <a:pPr/>
              <a:t>‹#›</a:t>
            </a:fld>
            <a:endParaRPr lang="en-US"/>
          </a:p>
        </p:txBody>
      </p:sp>
    </p:spTree>
    <p:extLst>
      <p:ext uri="{BB962C8B-B14F-4D97-AF65-F5344CB8AC3E}">
        <p14:creationId xmlns:p14="http://schemas.microsoft.com/office/powerpoint/2010/main" val="253211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192.168.1.5:8081/awcli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762" y="5190067"/>
            <a:ext cx="7868992" cy="1422399"/>
          </a:xfrm>
        </p:spPr>
        <p:txBody>
          <a:bodyPr anchor="b">
            <a:normAutofit/>
          </a:bodyPr>
          <a:lstStyle/>
          <a:p>
            <a:pPr algn="l"/>
            <a:r>
              <a:rPr lang="en-US" sz="3600" b="1" dirty="0">
                <a:solidFill>
                  <a:schemeClr val="bg1"/>
                </a:solidFill>
              </a:rPr>
              <a:t>Presented By: LRA TRAINING TEAM</a:t>
            </a:r>
          </a:p>
        </p:txBody>
      </p:sp>
      <p:sp>
        <p:nvSpPr>
          <p:cNvPr id="4" name="TextBox 3">
            <a:extLst>
              <a:ext uri="{FF2B5EF4-FFF2-40B4-BE49-F238E27FC236}">
                <a16:creationId xmlns:a16="http://schemas.microsoft.com/office/drawing/2014/main" id="{93D9AE89-F0CF-4937-ABCF-463C002DD2D6}"/>
              </a:ext>
            </a:extLst>
          </p:cNvPr>
          <p:cNvSpPr txBox="1"/>
          <p:nvPr/>
        </p:nvSpPr>
        <p:spPr>
          <a:xfrm>
            <a:off x="1174173" y="4064444"/>
            <a:ext cx="7096579" cy="923330"/>
          </a:xfrm>
          <a:prstGeom prst="rect">
            <a:avLst/>
          </a:prstGeom>
          <a:noFill/>
        </p:spPr>
        <p:txBody>
          <a:bodyPr wrap="square" rtlCol="0">
            <a:spAutoFit/>
          </a:bodyPr>
          <a:lstStyle/>
          <a:p>
            <a:r>
              <a:rPr lang="en-US" sz="5400" b="1" dirty="0">
                <a:solidFill>
                  <a:schemeClr val="bg1"/>
                </a:solidFill>
                <a:latin typeface="Century Gothic" panose="020B0502020202020204" pitchFamily="34" charset="0"/>
              </a:rPr>
              <a:t>ASYCUDA</a:t>
            </a:r>
          </a:p>
        </p:txBody>
      </p:sp>
      <p:sp>
        <p:nvSpPr>
          <p:cNvPr id="5" name="TextBox 4">
            <a:extLst>
              <a:ext uri="{FF2B5EF4-FFF2-40B4-BE49-F238E27FC236}">
                <a16:creationId xmlns:a16="http://schemas.microsoft.com/office/drawing/2014/main" id="{4A7D5F89-BD9A-4F58-8DEF-76052A802EEF}"/>
              </a:ext>
            </a:extLst>
          </p:cNvPr>
          <p:cNvSpPr txBox="1"/>
          <p:nvPr/>
        </p:nvSpPr>
        <p:spPr>
          <a:xfrm>
            <a:off x="147762" y="944755"/>
            <a:ext cx="4887212" cy="830997"/>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CUSTOMS  BROKERS LICENSING TRAINING PROGRAM</a:t>
            </a:r>
            <a:endParaRPr lang="en-US" sz="8000" b="1"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p:txBody>
      </p:sp>
      <p:sp>
        <p:nvSpPr>
          <p:cNvPr id="7" name="TextBox 6">
            <a:extLst>
              <a:ext uri="{FF2B5EF4-FFF2-40B4-BE49-F238E27FC236}">
                <a16:creationId xmlns:a16="http://schemas.microsoft.com/office/drawing/2014/main" id="{C7E52424-A1C9-4B48-B533-CD15A1FD5A30}"/>
              </a:ext>
            </a:extLst>
          </p:cNvPr>
          <p:cNvSpPr txBox="1"/>
          <p:nvPr/>
        </p:nvSpPr>
        <p:spPr>
          <a:xfrm>
            <a:off x="554162" y="3044279"/>
            <a:ext cx="5736571" cy="769441"/>
          </a:xfrm>
          <a:prstGeom prst="rect">
            <a:avLst/>
          </a:prstGeom>
          <a:noFill/>
        </p:spPr>
        <p:txBody>
          <a:bodyPr wrap="square" rtlCol="0">
            <a:spAutoFit/>
          </a:bodyPr>
          <a:lstStyle/>
          <a:p>
            <a:r>
              <a:rPr lang="en-US" sz="4400" b="1" dirty="0">
                <a:solidFill>
                  <a:schemeClr val="bg1"/>
                </a:solidFill>
                <a:effectLst>
                  <a:outerShdw blurRad="25400" dist="38100" dir="8100000" algn="tr" rotWithShape="0">
                    <a:srgbClr val="FF0000"/>
                  </a:outerShdw>
                </a:effectLst>
                <a:latin typeface="Century Gothic" panose="020B0502020202020204" pitchFamily="34" charset="0"/>
              </a:rPr>
              <a:t>MODULE VI:</a:t>
            </a:r>
          </a:p>
        </p:txBody>
      </p:sp>
    </p:spTree>
    <p:extLst>
      <p:ext uri="{BB962C8B-B14F-4D97-AF65-F5344CB8AC3E}">
        <p14:creationId xmlns:p14="http://schemas.microsoft.com/office/powerpoint/2010/main" val="320075132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6" name="TextBox 5"/>
          <p:cNvSpPr txBox="1"/>
          <p:nvPr/>
        </p:nvSpPr>
        <p:spPr>
          <a:xfrm>
            <a:off x="888642" y="1077709"/>
            <a:ext cx="9903854" cy="1815882"/>
          </a:xfrm>
          <a:prstGeom prst="rect">
            <a:avLst/>
          </a:prstGeom>
          <a:noFill/>
        </p:spPr>
        <p:txBody>
          <a:bodyPr wrap="square" rtlCol="0">
            <a:spAutoFit/>
          </a:bodyPr>
          <a:lstStyle/>
          <a:p>
            <a:r>
              <a:rPr lang="en-US" sz="2800" dirty="0"/>
              <a:t>When you Validate by clicking to the Update Icon, a small window will appear </a:t>
            </a:r>
          </a:p>
          <a:p>
            <a:r>
              <a:rPr lang="en-US" sz="2800" dirty="0"/>
              <a:t>Requesting for old password, Enter the old password, verified and validate.</a:t>
            </a:r>
          </a:p>
        </p:txBody>
      </p:sp>
      <p:sp>
        <p:nvSpPr>
          <p:cNvPr id="7" name="TextBox 6"/>
          <p:cNvSpPr txBox="1"/>
          <p:nvPr/>
        </p:nvSpPr>
        <p:spPr>
          <a:xfrm>
            <a:off x="5537915" y="450761"/>
            <a:ext cx="1250279" cy="584775"/>
          </a:xfrm>
          <a:prstGeom prst="rect">
            <a:avLst/>
          </a:prstGeom>
          <a:noFill/>
        </p:spPr>
        <p:txBody>
          <a:bodyPr wrap="none" rtlCol="0">
            <a:spAutoFit/>
          </a:bodyPr>
          <a:lstStyle/>
          <a:p>
            <a:r>
              <a:rPr lang="en-US" sz="3200" dirty="0"/>
              <a:t>CONT’</a:t>
            </a:r>
          </a:p>
        </p:txBody>
      </p:sp>
      <p:pic>
        <p:nvPicPr>
          <p:cNvPr id="8" name="Picture 3"/>
          <p:cNvPicPr>
            <a:picLocks noChangeAspect="1" noChangeArrowheads="1"/>
          </p:cNvPicPr>
          <p:nvPr/>
        </p:nvPicPr>
        <p:blipFill>
          <a:blip r:embed="rId2"/>
          <a:srcRect/>
          <a:stretch>
            <a:fillRect/>
          </a:stretch>
        </p:blipFill>
        <p:spPr bwMode="auto">
          <a:xfrm>
            <a:off x="888642" y="2935764"/>
            <a:ext cx="10715223" cy="3461816"/>
          </a:xfrm>
          <a:prstGeom prst="rect">
            <a:avLst/>
          </a:prstGeom>
          <a:noFill/>
          <a:ln w="9525">
            <a:noFill/>
            <a:miter lim="800000"/>
            <a:headEnd/>
            <a:tailEnd/>
          </a:ln>
          <a:effectLst/>
        </p:spPr>
      </p:pic>
    </p:spTree>
    <p:extLst>
      <p:ext uri="{BB962C8B-B14F-4D97-AF65-F5344CB8AC3E}">
        <p14:creationId xmlns:p14="http://schemas.microsoft.com/office/powerpoint/2010/main" val="34208080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4" name="TextBox 3"/>
          <p:cNvSpPr txBox="1"/>
          <p:nvPr/>
        </p:nvSpPr>
        <p:spPr>
          <a:xfrm>
            <a:off x="4992710" y="471152"/>
            <a:ext cx="2137124" cy="584775"/>
          </a:xfrm>
          <a:prstGeom prst="rect">
            <a:avLst/>
          </a:prstGeom>
          <a:noFill/>
        </p:spPr>
        <p:txBody>
          <a:bodyPr wrap="none" rtlCol="0">
            <a:spAutoFit/>
          </a:bodyPr>
          <a:lstStyle/>
          <a:p>
            <a:r>
              <a:rPr lang="en-US" sz="3200" dirty="0"/>
              <a:t>MANIFEST </a:t>
            </a:r>
          </a:p>
        </p:txBody>
      </p:sp>
      <p:pic>
        <p:nvPicPr>
          <p:cNvPr id="5" name="Picture 4"/>
          <p:cNvPicPr>
            <a:picLocks noChangeAspect="1"/>
          </p:cNvPicPr>
          <p:nvPr/>
        </p:nvPicPr>
        <p:blipFill rotWithShape="1">
          <a:blip r:embed="rId2"/>
          <a:srcRect t="5715" b="4285"/>
          <a:stretch/>
        </p:blipFill>
        <p:spPr>
          <a:xfrm>
            <a:off x="824248" y="1077323"/>
            <a:ext cx="10122793" cy="4800600"/>
          </a:xfrm>
          <a:prstGeom prst="rect">
            <a:avLst/>
          </a:prstGeom>
        </p:spPr>
      </p:pic>
      <p:cxnSp>
        <p:nvCxnSpPr>
          <p:cNvPr id="6" name="Straight Arrow Connector 5"/>
          <p:cNvCxnSpPr/>
          <p:nvPr/>
        </p:nvCxnSpPr>
        <p:spPr>
          <a:xfrm flipH="1">
            <a:off x="1455314" y="1692360"/>
            <a:ext cx="2047740" cy="129922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H="1">
            <a:off x="4805198" y="1918952"/>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a:off x="1591920" y="2178399"/>
            <a:ext cx="2047740" cy="129922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H="1">
            <a:off x="4992710" y="2220721"/>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H="1">
            <a:off x="5739301" y="1889698"/>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H="1">
            <a:off x="6428930" y="1860444"/>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H="1">
            <a:off x="6861605" y="2946423"/>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H="1">
            <a:off x="7129834" y="3198253"/>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H="1">
            <a:off x="7398063" y="3486305"/>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flipH="1">
            <a:off x="2776169" y="2406591"/>
            <a:ext cx="1256074" cy="15879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H="1">
            <a:off x="1553610" y="4208279"/>
            <a:ext cx="1850596" cy="12784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6288982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16" name="TextBox 15"/>
          <p:cNvSpPr txBox="1"/>
          <p:nvPr/>
        </p:nvSpPr>
        <p:spPr>
          <a:xfrm>
            <a:off x="5349026" y="339006"/>
            <a:ext cx="1503617" cy="461665"/>
          </a:xfrm>
          <a:prstGeom prst="rect">
            <a:avLst/>
          </a:prstGeom>
          <a:noFill/>
        </p:spPr>
        <p:txBody>
          <a:bodyPr wrap="none" rtlCol="0">
            <a:spAutoFit/>
          </a:bodyPr>
          <a:lstStyle/>
          <a:p>
            <a:r>
              <a:rPr lang="en-US" sz="2400" b="1" dirty="0"/>
              <a:t>WAYBILL </a:t>
            </a:r>
          </a:p>
        </p:txBody>
      </p:sp>
      <p:pic>
        <p:nvPicPr>
          <p:cNvPr id="24" name="Picture 23"/>
          <p:cNvPicPr>
            <a:picLocks noChangeAspect="1"/>
          </p:cNvPicPr>
          <p:nvPr/>
        </p:nvPicPr>
        <p:blipFill rotWithShape="1">
          <a:blip r:embed="rId2"/>
          <a:srcRect l="-1961" t="2410" r="4901" b="6023"/>
          <a:stretch/>
        </p:blipFill>
        <p:spPr>
          <a:xfrm>
            <a:off x="772733" y="865031"/>
            <a:ext cx="10084158" cy="5280338"/>
          </a:xfrm>
          <a:prstGeom prst="rect">
            <a:avLst/>
          </a:prstGeom>
        </p:spPr>
      </p:pic>
      <p:sp>
        <p:nvSpPr>
          <p:cNvPr id="25" name="officeArt object" descr="Oval 6"/>
          <p:cNvSpPr/>
          <p:nvPr/>
        </p:nvSpPr>
        <p:spPr>
          <a:xfrm>
            <a:off x="971898" y="2362200"/>
            <a:ext cx="2610423" cy="2286000"/>
          </a:xfrm>
          <a:prstGeom prst="ellipse">
            <a:avLst/>
          </a:prstGeom>
          <a:solidFill>
            <a:srgbClr val="FF0000">
              <a:alpha val="0"/>
            </a:srgbClr>
          </a:solidFill>
          <a:ln w="9525" cap="flat">
            <a:solidFill>
              <a:srgbClr val="FF0000"/>
            </a:solidFill>
            <a:prstDash val="solid"/>
            <a:round/>
          </a:ln>
          <a:effectLst/>
        </p:spPr>
        <p:txBody>
          <a:bodyPr/>
          <a:lstStyle/>
          <a:p>
            <a:endParaRPr lang="en-US"/>
          </a:p>
        </p:txBody>
      </p:sp>
      <p:sp>
        <p:nvSpPr>
          <p:cNvPr id="26" name="officeArt object" descr="Oval 6"/>
          <p:cNvSpPr/>
          <p:nvPr/>
        </p:nvSpPr>
        <p:spPr>
          <a:xfrm>
            <a:off x="4509600" y="2618774"/>
            <a:ext cx="2610423" cy="2286000"/>
          </a:xfrm>
          <a:prstGeom prst="ellipse">
            <a:avLst/>
          </a:prstGeom>
          <a:solidFill>
            <a:srgbClr val="FF0000">
              <a:alpha val="0"/>
            </a:srgbClr>
          </a:solidFill>
          <a:ln w="9525" cap="flat">
            <a:solidFill>
              <a:srgbClr val="FF0000"/>
            </a:solidFill>
            <a:prstDash val="solid"/>
            <a:round/>
          </a:ln>
          <a:effectLst/>
        </p:spPr>
        <p:txBody>
          <a:bodyPr/>
          <a:lstStyle/>
          <a:p>
            <a:endParaRPr lang="en-US"/>
          </a:p>
        </p:txBody>
      </p:sp>
    </p:spTree>
    <p:extLst>
      <p:ext uri="{BB962C8B-B14F-4D97-AF65-F5344CB8AC3E}">
        <p14:creationId xmlns:p14="http://schemas.microsoft.com/office/powerpoint/2010/main" val="165334784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195818960"/>
              </p:ext>
            </p:extLst>
          </p:nvPr>
        </p:nvGraphicFramePr>
        <p:xfrm>
          <a:off x="553791" y="1030310"/>
          <a:ext cx="11114467" cy="4507609"/>
        </p:xfrm>
        <a:graphic>
          <a:graphicData uri="http://schemas.openxmlformats.org/drawingml/2006/table">
            <a:tbl>
              <a:tblPr firstRow="1" firstCol="1" bandRow="1">
                <a:tableStyleId>{5C22544A-7EE6-4342-B048-85BDC9FD1C3A}</a:tableStyleId>
              </a:tblPr>
              <a:tblGrid>
                <a:gridCol w="1891344">
                  <a:extLst>
                    <a:ext uri="{9D8B030D-6E8A-4147-A177-3AD203B41FA5}">
                      <a16:colId xmlns:a16="http://schemas.microsoft.com/office/drawing/2014/main" val="20000"/>
                    </a:ext>
                  </a:extLst>
                </a:gridCol>
                <a:gridCol w="9223123">
                  <a:extLst>
                    <a:ext uri="{9D8B030D-6E8A-4147-A177-3AD203B41FA5}">
                      <a16:colId xmlns:a16="http://schemas.microsoft.com/office/drawing/2014/main" val="20001"/>
                    </a:ext>
                  </a:extLst>
                </a:gridCol>
              </a:tblGrid>
              <a:tr h="479091">
                <a:tc>
                  <a:txBody>
                    <a:bodyPr/>
                    <a:lstStyle/>
                    <a:p>
                      <a:pPr marL="0" marR="0">
                        <a:lnSpc>
                          <a:spcPct val="107000"/>
                        </a:lnSpc>
                        <a:spcBef>
                          <a:spcPts val="0"/>
                        </a:spcBef>
                        <a:spcAft>
                          <a:spcPts val="0"/>
                        </a:spcAft>
                      </a:pPr>
                      <a:r>
                        <a:rPr lang="en-US" sz="2400" dirty="0">
                          <a:effectLst/>
                        </a:rPr>
                        <a:t>TYPE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TYPE OF DECLARATIONS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79091">
                <a:tc>
                  <a:txBody>
                    <a:bodyPr/>
                    <a:lstStyle/>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EXPORTATION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07061">
                <a:tc>
                  <a:txBody>
                    <a:bodyPr/>
                    <a:lstStyle/>
                    <a:p>
                      <a:pPr marL="0" marR="0">
                        <a:lnSpc>
                          <a:spcPct val="115000"/>
                        </a:lnSpc>
                        <a:spcBef>
                          <a:spcPts val="0"/>
                        </a:spcBef>
                        <a:spcAft>
                          <a:spcPts val="0"/>
                        </a:spcAft>
                      </a:pPr>
                      <a:r>
                        <a:rPr lang="en-US" sz="2400">
                          <a:effectLst/>
                          <a:uFill>
                            <a:solidFill>
                              <a:srgbClr val="000000"/>
                            </a:solidFill>
                          </a:uFill>
                        </a:rPr>
                        <a:t>EX 1</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Exportation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07061">
                <a:tc>
                  <a:txBody>
                    <a:bodyPr/>
                    <a:lstStyle/>
                    <a:p>
                      <a:pPr marL="0" marR="0">
                        <a:lnSpc>
                          <a:spcPct val="115000"/>
                        </a:lnSpc>
                        <a:spcBef>
                          <a:spcPts val="0"/>
                        </a:spcBef>
                        <a:spcAft>
                          <a:spcPts val="0"/>
                        </a:spcAft>
                      </a:pPr>
                      <a:r>
                        <a:rPr lang="en-US" sz="2400">
                          <a:effectLst/>
                          <a:uFill>
                            <a:solidFill>
                              <a:srgbClr val="000000"/>
                            </a:solidFill>
                          </a:uFill>
                        </a:rPr>
                        <a:t>COM 1</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Exportation within the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07061">
                <a:tc>
                  <a:txBody>
                    <a:bodyPr/>
                    <a:lstStyle/>
                    <a:p>
                      <a:pPr marL="0" marR="0">
                        <a:lnSpc>
                          <a:spcPct val="115000"/>
                        </a:lnSpc>
                        <a:spcBef>
                          <a:spcPts val="0"/>
                        </a:spcBef>
                        <a:spcAft>
                          <a:spcPts val="0"/>
                        </a:spcAft>
                      </a:pPr>
                      <a:r>
                        <a:rPr lang="en-US" sz="2400">
                          <a:effectLst/>
                          <a:uFill>
                            <a:solidFill>
                              <a:srgbClr val="000000"/>
                            </a:solidFill>
                          </a:uFill>
                        </a:rPr>
                        <a:t>Ex 2</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Temporary Exportation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07061">
                <a:tc>
                  <a:txBody>
                    <a:bodyPr/>
                    <a:lstStyle/>
                    <a:p>
                      <a:pPr marL="0" marR="0">
                        <a:lnSpc>
                          <a:spcPct val="115000"/>
                        </a:lnSpc>
                        <a:spcBef>
                          <a:spcPts val="0"/>
                        </a:spcBef>
                        <a:spcAft>
                          <a:spcPts val="0"/>
                        </a:spcAft>
                      </a:pPr>
                      <a:r>
                        <a:rPr lang="en-US" sz="2400">
                          <a:effectLst/>
                          <a:uFill>
                            <a:solidFill>
                              <a:srgbClr val="000000"/>
                            </a:solidFill>
                          </a:uFill>
                        </a:rPr>
                        <a:t>COM 2</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Temporary Exportation within the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507061">
                <a:tc>
                  <a:txBody>
                    <a:bodyPr/>
                    <a:lstStyle/>
                    <a:p>
                      <a:pPr marL="0" marR="0">
                        <a:lnSpc>
                          <a:spcPct val="115000"/>
                        </a:lnSpc>
                        <a:spcBef>
                          <a:spcPts val="0"/>
                        </a:spcBef>
                        <a:spcAft>
                          <a:spcPts val="0"/>
                        </a:spcAft>
                      </a:pPr>
                      <a:r>
                        <a:rPr lang="en-US" sz="2400">
                          <a:effectLst/>
                          <a:uFill>
                            <a:solidFill>
                              <a:srgbClr val="000000"/>
                            </a:solidFill>
                          </a:uFill>
                        </a:rPr>
                        <a:t>Ex 3</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Re-Export</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507061">
                <a:tc>
                  <a:txBody>
                    <a:bodyPr/>
                    <a:lstStyle/>
                    <a:p>
                      <a:pPr marL="0" marR="0">
                        <a:lnSpc>
                          <a:spcPct val="115000"/>
                        </a:lnSpc>
                        <a:spcBef>
                          <a:spcPts val="0"/>
                        </a:spcBef>
                        <a:spcAft>
                          <a:spcPts val="0"/>
                        </a:spcAft>
                      </a:pPr>
                      <a:r>
                        <a:rPr lang="en-US" sz="2400">
                          <a:effectLst/>
                          <a:uFill>
                            <a:solidFill>
                              <a:srgbClr val="000000"/>
                            </a:solidFill>
                          </a:uFill>
                        </a:rPr>
                        <a:t>COM 3</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RE-Exportation within the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507061">
                <a:tc>
                  <a:txBody>
                    <a:bodyPr/>
                    <a:lstStyle/>
                    <a:p>
                      <a:pPr marL="0" marR="0">
                        <a:lnSpc>
                          <a:spcPct val="115000"/>
                        </a:lnSpc>
                        <a:spcBef>
                          <a:spcPts val="0"/>
                        </a:spcBef>
                        <a:spcAft>
                          <a:spcPts val="0"/>
                        </a:spcAft>
                      </a:pPr>
                      <a:r>
                        <a:rPr lang="en-US" sz="2400">
                          <a:effectLst/>
                          <a:uFill>
                            <a:solidFill>
                              <a:srgbClr val="000000"/>
                            </a:solidFill>
                          </a:uFill>
                        </a:rPr>
                        <a:t> </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IMPORTATION</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
        <p:nvSpPr>
          <p:cNvPr id="4" name="TextBox 3"/>
          <p:cNvSpPr txBox="1"/>
          <p:nvPr/>
        </p:nvSpPr>
        <p:spPr>
          <a:xfrm>
            <a:off x="4359497" y="362588"/>
            <a:ext cx="3309432" cy="461665"/>
          </a:xfrm>
          <a:prstGeom prst="rect">
            <a:avLst/>
          </a:prstGeom>
          <a:noFill/>
        </p:spPr>
        <p:txBody>
          <a:bodyPr wrap="none" rtlCol="0">
            <a:spAutoFit/>
          </a:bodyPr>
          <a:lstStyle/>
          <a:p>
            <a:r>
              <a:rPr lang="en-US" sz="2400" b="1" dirty="0"/>
              <a:t>TYPES OF DECLARATION </a:t>
            </a:r>
          </a:p>
        </p:txBody>
      </p:sp>
    </p:spTree>
    <p:extLst>
      <p:ext uri="{BB962C8B-B14F-4D97-AF65-F5344CB8AC3E}">
        <p14:creationId xmlns:p14="http://schemas.microsoft.com/office/powerpoint/2010/main" val="12598993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06564732"/>
              </p:ext>
            </p:extLst>
          </p:nvPr>
        </p:nvGraphicFramePr>
        <p:xfrm>
          <a:off x="463638" y="1223492"/>
          <a:ext cx="11204620" cy="5082659"/>
        </p:xfrm>
        <a:graphic>
          <a:graphicData uri="http://schemas.openxmlformats.org/drawingml/2006/table">
            <a:tbl>
              <a:tblPr firstRow="1" firstCol="1" bandRow="1">
                <a:tableStyleId>{5C22544A-7EE6-4342-B048-85BDC9FD1C3A}</a:tableStyleId>
              </a:tblPr>
              <a:tblGrid>
                <a:gridCol w="1410917">
                  <a:extLst>
                    <a:ext uri="{9D8B030D-6E8A-4147-A177-3AD203B41FA5}">
                      <a16:colId xmlns:a16="http://schemas.microsoft.com/office/drawing/2014/main" val="20000"/>
                    </a:ext>
                  </a:extLst>
                </a:gridCol>
                <a:gridCol w="9793703">
                  <a:extLst>
                    <a:ext uri="{9D8B030D-6E8A-4147-A177-3AD203B41FA5}">
                      <a16:colId xmlns:a16="http://schemas.microsoft.com/office/drawing/2014/main" val="20001"/>
                    </a:ext>
                  </a:extLst>
                </a:gridCol>
              </a:tblGrid>
              <a:tr h="438732">
                <a:tc>
                  <a:txBody>
                    <a:bodyPr/>
                    <a:lstStyle/>
                    <a:p>
                      <a:pPr marL="0" marR="0">
                        <a:lnSpc>
                          <a:spcPct val="107000"/>
                        </a:lnSpc>
                        <a:spcBef>
                          <a:spcPts val="0"/>
                        </a:spcBef>
                        <a:spcAft>
                          <a:spcPts val="0"/>
                        </a:spcAft>
                      </a:pPr>
                      <a:r>
                        <a:rPr lang="en-US" sz="2400" dirty="0">
                          <a:effectLst/>
                        </a:rPr>
                        <a:t>TYPE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TYPE OF DECLARATIONS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38734">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IMPORTATION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71476">
                <a:tc>
                  <a:txBody>
                    <a:bodyPr/>
                    <a:lstStyle/>
                    <a:p>
                      <a:pPr marL="0" marR="0">
                        <a:lnSpc>
                          <a:spcPct val="115000"/>
                        </a:lnSpc>
                        <a:spcBef>
                          <a:spcPts val="0"/>
                        </a:spcBef>
                        <a:spcAft>
                          <a:spcPts val="0"/>
                        </a:spcAft>
                      </a:pPr>
                      <a:r>
                        <a:rPr lang="en-US" sz="2400">
                          <a:effectLst/>
                          <a:uFill>
                            <a:solidFill>
                              <a:srgbClr val="000000"/>
                            </a:solidFill>
                          </a:uFill>
                        </a:rPr>
                        <a:t>IM 4</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Home Use Consumption-Destination Inspection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904861">
                <a:tc>
                  <a:txBody>
                    <a:bodyPr/>
                    <a:lstStyle/>
                    <a:p>
                      <a:pPr marL="0" marR="0">
                        <a:lnSpc>
                          <a:spcPct val="115000"/>
                        </a:lnSpc>
                        <a:spcBef>
                          <a:spcPts val="0"/>
                        </a:spcBef>
                        <a:spcAft>
                          <a:spcPts val="0"/>
                        </a:spcAft>
                      </a:pPr>
                      <a:r>
                        <a:rPr lang="en-US" sz="2400">
                          <a:effectLst/>
                          <a:uFill>
                            <a:solidFill>
                              <a:srgbClr val="000000"/>
                            </a:solidFill>
                          </a:uFill>
                        </a:rPr>
                        <a:t>COM 4 </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home use Consumption within the </a:t>
                      </a:r>
                      <a:r>
                        <a:rPr lang="en-US" sz="2400" dirty="0" err="1">
                          <a:effectLst/>
                          <a:uFill>
                            <a:solidFill>
                              <a:srgbClr val="000000"/>
                            </a:solidFill>
                          </a:uFill>
                        </a:rPr>
                        <a:t>commu</a:t>
                      </a:r>
                      <a:r>
                        <a:rPr lang="en-US" sz="2400" dirty="0">
                          <a:effectLst/>
                          <a:uFill>
                            <a:solidFill>
                              <a:srgbClr val="000000"/>
                            </a:solidFill>
                          </a:uFill>
                        </a:rPr>
                        <a:t> </a:t>
                      </a:r>
                      <a:r>
                        <a:rPr lang="en-US" sz="2400" dirty="0" err="1">
                          <a:effectLst/>
                          <a:uFill>
                            <a:solidFill>
                              <a:srgbClr val="000000"/>
                            </a:solidFill>
                          </a:uFill>
                        </a:rPr>
                        <a:t>nity</a:t>
                      </a:r>
                      <a:r>
                        <a:rPr lang="en-US" sz="2400" dirty="0">
                          <a:effectLst/>
                          <a:uFill>
                            <a:solidFill>
                              <a:srgbClr val="000000"/>
                            </a:solidFill>
                          </a:uFill>
                        </a:rPr>
                        <a:t>-Destination Inspection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71476">
                <a:tc>
                  <a:txBody>
                    <a:bodyPr/>
                    <a:lstStyle/>
                    <a:p>
                      <a:pPr marL="0" marR="0">
                        <a:lnSpc>
                          <a:spcPct val="115000"/>
                        </a:lnSpc>
                        <a:spcBef>
                          <a:spcPts val="0"/>
                        </a:spcBef>
                        <a:spcAft>
                          <a:spcPts val="0"/>
                        </a:spcAft>
                      </a:pPr>
                      <a:r>
                        <a:rPr lang="en-US" sz="2400">
                          <a:effectLst/>
                          <a:uFill>
                            <a:solidFill>
                              <a:srgbClr val="000000"/>
                            </a:solidFill>
                          </a:uFill>
                        </a:rPr>
                        <a:t>PSI 4</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Pre-shipment inspection-outside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71476">
                <a:tc>
                  <a:txBody>
                    <a:bodyPr/>
                    <a:lstStyle/>
                    <a:p>
                      <a:pPr marL="0" marR="0">
                        <a:lnSpc>
                          <a:spcPct val="115000"/>
                        </a:lnSpc>
                        <a:spcBef>
                          <a:spcPts val="0"/>
                        </a:spcBef>
                        <a:spcAft>
                          <a:spcPts val="0"/>
                        </a:spcAft>
                      </a:pPr>
                      <a:r>
                        <a:rPr lang="en-US" sz="2400">
                          <a:effectLst/>
                          <a:uFill>
                            <a:solidFill>
                              <a:srgbClr val="000000"/>
                            </a:solidFill>
                          </a:uFill>
                        </a:rPr>
                        <a:t>PSC 4 </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Pre-shipment inspection from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71476">
                <a:tc>
                  <a:txBody>
                    <a:bodyPr/>
                    <a:lstStyle/>
                    <a:p>
                      <a:pPr marL="0" marR="0">
                        <a:lnSpc>
                          <a:spcPct val="115000"/>
                        </a:lnSpc>
                        <a:spcBef>
                          <a:spcPts val="0"/>
                        </a:spcBef>
                        <a:spcAft>
                          <a:spcPts val="0"/>
                        </a:spcAft>
                      </a:pPr>
                      <a:r>
                        <a:rPr lang="en-US" sz="2400">
                          <a:effectLst/>
                          <a:uFill>
                            <a:solidFill>
                              <a:srgbClr val="000000"/>
                            </a:solidFill>
                          </a:uFill>
                        </a:rPr>
                        <a:t>SDI 4</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Simplified Declaration for Goods from outside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71476">
                <a:tc>
                  <a:txBody>
                    <a:bodyPr/>
                    <a:lstStyle/>
                    <a:p>
                      <a:pPr marL="0" marR="0">
                        <a:lnSpc>
                          <a:spcPct val="115000"/>
                        </a:lnSpc>
                        <a:spcBef>
                          <a:spcPts val="0"/>
                        </a:spcBef>
                        <a:spcAft>
                          <a:spcPts val="0"/>
                        </a:spcAft>
                      </a:pPr>
                      <a:r>
                        <a:rPr lang="en-US" sz="2400">
                          <a:effectLst/>
                          <a:uFill>
                            <a:solidFill>
                              <a:srgbClr val="000000"/>
                            </a:solidFill>
                          </a:uFill>
                        </a:rPr>
                        <a:t>SDC 4</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Simplified Declaration for Goods from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71476">
                <a:tc>
                  <a:txBody>
                    <a:bodyPr/>
                    <a:lstStyle/>
                    <a:p>
                      <a:pPr marL="0" marR="0">
                        <a:lnSpc>
                          <a:spcPct val="115000"/>
                        </a:lnSpc>
                        <a:spcBef>
                          <a:spcPts val="0"/>
                        </a:spcBef>
                        <a:spcAft>
                          <a:spcPts val="0"/>
                        </a:spcAft>
                      </a:pPr>
                      <a:r>
                        <a:rPr lang="en-US" sz="2400">
                          <a:effectLst/>
                          <a:uFill>
                            <a:solidFill>
                              <a:srgbClr val="000000"/>
                            </a:solidFill>
                          </a:uFill>
                        </a:rPr>
                        <a:t>SRI 4 </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Special Release for Goods from Outside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471476">
                <a:tc>
                  <a:txBody>
                    <a:bodyPr/>
                    <a:lstStyle/>
                    <a:p>
                      <a:pPr marL="0" marR="0">
                        <a:lnSpc>
                          <a:spcPct val="115000"/>
                        </a:lnSpc>
                        <a:spcBef>
                          <a:spcPts val="0"/>
                        </a:spcBef>
                        <a:spcAft>
                          <a:spcPts val="0"/>
                        </a:spcAft>
                      </a:pPr>
                      <a:r>
                        <a:rPr lang="en-US" sz="2400">
                          <a:effectLst/>
                          <a:uFill>
                            <a:solidFill>
                              <a:srgbClr val="000000"/>
                            </a:solidFill>
                          </a:uFill>
                        </a:rPr>
                        <a:t>SRC 4</a:t>
                      </a:r>
                      <a:endParaRPr lang="en-US" sz="20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Special Release for Goods From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
        <p:nvSpPr>
          <p:cNvPr id="4" name="TextBox 3"/>
          <p:cNvSpPr txBox="1"/>
          <p:nvPr/>
        </p:nvSpPr>
        <p:spPr>
          <a:xfrm>
            <a:off x="5692463" y="450760"/>
            <a:ext cx="1250279" cy="584775"/>
          </a:xfrm>
          <a:prstGeom prst="rect">
            <a:avLst/>
          </a:prstGeom>
          <a:noFill/>
        </p:spPr>
        <p:txBody>
          <a:bodyPr wrap="none" rtlCol="0">
            <a:spAutoFit/>
          </a:bodyPr>
          <a:lstStyle/>
          <a:p>
            <a:r>
              <a:rPr lang="en-US" sz="3200" dirty="0"/>
              <a:t>CONT’</a:t>
            </a:r>
          </a:p>
        </p:txBody>
      </p:sp>
    </p:spTree>
    <p:extLst>
      <p:ext uri="{BB962C8B-B14F-4D97-AF65-F5344CB8AC3E}">
        <p14:creationId xmlns:p14="http://schemas.microsoft.com/office/powerpoint/2010/main" val="287272779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772723344"/>
              </p:ext>
            </p:extLst>
          </p:nvPr>
        </p:nvGraphicFramePr>
        <p:xfrm>
          <a:off x="682581" y="1313644"/>
          <a:ext cx="10947042" cy="4267779"/>
        </p:xfrm>
        <a:graphic>
          <a:graphicData uri="http://schemas.openxmlformats.org/drawingml/2006/table">
            <a:tbl>
              <a:tblPr firstRow="1" firstCol="1" bandRow="1">
                <a:tableStyleId>{5C22544A-7EE6-4342-B048-85BDC9FD1C3A}</a:tableStyleId>
              </a:tblPr>
              <a:tblGrid>
                <a:gridCol w="1716245">
                  <a:extLst>
                    <a:ext uri="{9D8B030D-6E8A-4147-A177-3AD203B41FA5}">
                      <a16:colId xmlns:a16="http://schemas.microsoft.com/office/drawing/2014/main" val="20000"/>
                    </a:ext>
                  </a:extLst>
                </a:gridCol>
                <a:gridCol w="9230797">
                  <a:extLst>
                    <a:ext uri="{9D8B030D-6E8A-4147-A177-3AD203B41FA5}">
                      <a16:colId xmlns:a16="http://schemas.microsoft.com/office/drawing/2014/main" val="20001"/>
                    </a:ext>
                  </a:extLst>
                </a:gridCol>
              </a:tblGrid>
              <a:tr h="397854">
                <a:tc gridSpan="2">
                  <a:txBody>
                    <a:bodyPr/>
                    <a:lstStyle/>
                    <a:p>
                      <a:pPr marL="0" marR="0">
                        <a:lnSpc>
                          <a:spcPct val="107000"/>
                        </a:lnSpc>
                        <a:spcBef>
                          <a:spcPts val="0"/>
                        </a:spcBef>
                        <a:spcAft>
                          <a:spcPts val="0"/>
                        </a:spcAft>
                      </a:pPr>
                      <a:r>
                        <a:rPr lang="en-US" sz="2400" dirty="0">
                          <a:effectLst/>
                        </a:rPr>
                        <a:t>TEMPORARY IMPORTATION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472902">
                <a:tc>
                  <a:txBody>
                    <a:bodyPr/>
                    <a:lstStyle/>
                    <a:p>
                      <a:pPr marL="0" marR="0">
                        <a:lnSpc>
                          <a:spcPct val="107000"/>
                        </a:lnSpc>
                        <a:spcBef>
                          <a:spcPts val="0"/>
                        </a:spcBef>
                        <a:spcAft>
                          <a:spcPts val="0"/>
                        </a:spcAft>
                      </a:pPr>
                      <a:r>
                        <a:rPr lang="en-US" sz="2000" dirty="0">
                          <a:effectLst/>
                        </a:rPr>
                        <a:t>IM 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Temporary Importation for Goods from Outside ECOWAS Community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27545">
                <a:tc>
                  <a:txBody>
                    <a:bodyPr/>
                    <a:lstStyle/>
                    <a:p>
                      <a:pPr marL="0" marR="0">
                        <a:lnSpc>
                          <a:spcPct val="115000"/>
                        </a:lnSpc>
                        <a:spcBef>
                          <a:spcPts val="0"/>
                        </a:spcBef>
                        <a:spcAft>
                          <a:spcPts val="0"/>
                        </a:spcAft>
                      </a:pPr>
                      <a:r>
                        <a:rPr lang="en-US" sz="2000">
                          <a:effectLst/>
                          <a:uFill>
                            <a:solidFill>
                              <a:srgbClr val="000000"/>
                            </a:solidFill>
                          </a:uFill>
                        </a:rPr>
                        <a:t>COM 5</a:t>
                      </a:r>
                      <a:endParaRPr lang="en-US" sz="18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Temporary Importation for Goods from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27545">
                <a:tc gridSpan="2">
                  <a:txBody>
                    <a:bodyPr/>
                    <a:lstStyle/>
                    <a:p>
                      <a:pPr marL="0" marR="0">
                        <a:lnSpc>
                          <a:spcPct val="115000"/>
                        </a:lnSpc>
                        <a:spcBef>
                          <a:spcPts val="0"/>
                        </a:spcBef>
                        <a:spcAft>
                          <a:spcPts val="0"/>
                        </a:spcAft>
                      </a:pPr>
                      <a:r>
                        <a:rPr lang="en-US" sz="2400" dirty="0">
                          <a:effectLst/>
                          <a:uFill>
                            <a:solidFill>
                              <a:srgbClr val="000000"/>
                            </a:solidFill>
                          </a:uFill>
                        </a:rPr>
                        <a:t>RE-IMPORTATION</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3"/>
                  </a:ext>
                </a:extLst>
              </a:tr>
              <a:tr h="427545">
                <a:tc>
                  <a:txBody>
                    <a:bodyPr/>
                    <a:lstStyle/>
                    <a:p>
                      <a:pPr marL="0" marR="0">
                        <a:lnSpc>
                          <a:spcPct val="115000"/>
                        </a:lnSpc>
                        <a:spcBef>
                          <a:spcPts val="0"/>
                        </a:spcBef>
                        <a:spcAft>
                          <a:spcPts val="0"/>
                        </a:spcAft>
                      </a:pPr>
                      <a:r>
                        <a:rPr lang="en-US" sz="2000">
                          <a:effectLst/>
                          <a:uFill>
                            <a:solidFill>
                              <a:srgbClr val="000000"/>
                            </a:solidFill>
                          </a:uFill>
                        </a:rPr>
                        <a:t>IM 6</a:t>
                      </a:r>
                      <a:endParaRPr lang="en-US" sz="18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Re-Importation, Destination Inspection, Goods from outside ECOWAS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27545">
                <a:tc>
                  <a:txBody>
                    <a:bodyPr/>
                    <a:lstStyle/>
                    <a:p>
                      <a:pPr marL="0" marR="0">
                        <a:lnSpc>
                          <a:spcPct val="115000"/>
                        </a:lnSpc>
                        <a:spcBef>
                          <a:spcPts val="0"/>
                        </a:spcBef>
                        <a:spcAft>
                          <a:spcPts val="0"/>
                        </a:spcAft>
                      </a:pPr>
                      <a:r>
                        <a:rPr lang="en-US" sz="2000">
                          <a:effectLst/>
                          <a:uFill>
                            <a:solidFill>
                              <a:srgbClr val="000000"/>
                            </a:solidFill>
                          </a:uFill>
                        </a:rPr>
                        <a:t>COM 6 </a:t>
                      </a:r>
                      <a:endParaRPr lang="en-US" sz="18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Re-Importation within the community-Destination Inspection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27545">
                <a:tc gridSpan="2">
                  <a:txBody>
                    <a:bodyPr/>
                    <a:lstStyle/>
                    <a:p>
                      <a:pPr marL="0" marR="0">
                        <a:lnSpc>
                          <a:spcPct val="115000"/>
                        </a:lnSpc>
                        <a:spcBef>
                          <a:spcPts val="0"/>
                        </a:spcBef>
                        <a:spcAft>
                          <a:spcPts val="0"/>
                        </a:spcAft>
                      </a:pPr>
                      <a:r>
                        <a:rPr lang="en-US" sz="2400" dirty="0">
                          <a:effectLst/>
                          <a:uFill>
                            <a:solidFill>
                              <a:srgbClr val="000000"/>
                            </a:solidFill>
                          </a:uFill>
                        </a:rPr>
                        <a:t>WAREHOUSING</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6"/>
                  </a:ext>
                </a:extLst>
              </a:tr>
              <a:tr h="427545">
                <a:tc>
                  <a:txBody>
                    <a:bodyPr/>
                    <a:lstStyle/>
                    <a:p>
                      <a:pPr marL="0" marR="0">
                        <a:lnSpc>
                          <a:spcPct val="115000"/>
                        </a:lnSpc>
                        <a:spcBef>
                          <a:spcPts val="0"/>
                        </a:spcBef>
                        <a:spcAft>
                          <a:spcPts val="0"/>
                        </a:spcAft>
                      </a:pPr>
                      <a:r>
                        <a:rPr lang="en-US" sz="2000">
                          <a:effectLst/>
                          <a:uFill>
                            <a:solidFill>
                              <a:srgbClr val="000000"/>
                            </a:solidFill>
                          </a:uFill>
                        </a:rPr>
                        <a:t>IM 7</a:t>
                      </a:r>
                      <a:endParaRPr lang="en-US" sz="18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warehousing for goods from Outside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831753">
                <a:tc>
                  <a:txBody>
                    <a:bodyPr/>
                    <a:lstStyle/>
                    <a:p>
                      <a:pPr marL="0" marR="0">
                        <a:lnSpc>
                          <a:spcPct val="115000"/>
                        </a:lnSpc>
                        <a:spcBef>
                          <a:spcPts val="0"/>
                        </a:spcBef>
                        <a:spcAft>
                          <a:spcPts val="0"/>
                        </a:spcAft>
                      </a:pPr>
                      <a:r>
                        <a:rPr lang="en-US" sz="2000">
                          <a:effectLst/>
                          <a:uFill>
                            <a:solidFill>
                              <a:srgbClr val="000000"/>
                            </a:solidFill>
                          </a:uFill>
                        </a:rPr>
                        <a:t>PSI 7</a:t>
                      </a:r>
                      <a:endParaRPr lang="en-US" sz="180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uFill>
                            <a:solidFill>
                              <a:srgbClr val="000000"/>
                            </a:solidFill>
                          </a:uFill>
                        </a:rPr>
                        <a:t>Entry for Warehousing, pre-shipment inspection-from Outside ECOWAS Community </a:t>
                      </a:r>
                      <a:endParaRPr lang="en-US" sz="2000" dirty="0">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
        <p:nvSpPr>
          <p:cNvPr id="4" name="TextBox 3"/>
          <p:cNvSpPr txBox="1"/>
          <p:nvPr/>
        </p:nvSpPr>
        <p:spPr>
          <a:xfrm>
            <a:off x="5692463" y="415949"/>
            <a:ext cx="1250279" cy="584775"/>
          </a:xfrm>
          <a:prstGeom prst="rect">
            <a:avLst/>
          </a:prstGeom>
          <a:noFill/>
        </p:spPr>
        <p:txBody>
          <a:bodyPr wrap="none" rtlCol="0">
            <a:spAutoFit/>
          </a:bodyPr>
          <a:lstStyle/>
          <a:p>
            <a:r>
              <a:rPr lang="en-US" sz="3200" dirty="0"/>
              <a:t>CONT’</a:t>
            </a:r>
          </a:p>
        </p:txBody>
      </p:sp>
    </p:spTree>
    <p:extLst>
      <p:ext uri="{BB962C8B-B14F-4D97-AF65-F5344CB8AC3E}">
        <p14:creationId xmlns:p14="http://schemas.microsoft.com/office/powerpoint/2010/main" val="190986451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5" name="TextBox 4"/>
          <p:cNvSpPr txBox="1"/>
          <p:nvPr/>
        </p:nvSpPr>
        <p:spPr>
          <a:xfrm>
            <a:off x="5138670" y="373488"/>
            <a:ext cx="2963825" cy="584775"/>
          </a:xfrm>
          <a:prstGeom prst="rect">
            <a:avLst/>
          </a:prstGeom>
          <a:noFill/>
        </p:spPr>
        <p:txBody>
          <a:bodyPr wrap="none" rtlCol="0">
            <a:spAutoFit/>
          </a:bodyPr>
          <a:lstStyle/>
          <a:p>
            <a:r>
              <a:rPr lang="en-US" sz="3200" b="1" dirty="0"/>
              <a:t>TRADE REGIMES</a:t>
            </a:r>
          </a:p>
        </p:txBody>
      </p:sp>
      <p:sp>
        <p:nvSpPr>
          <p:cNvPr id="6" name="TextBox 5"/>
          <p:cNvSpPr txBox="1"/>
          <p:nvPr/>
        </p:nvSpPr>
        <p:spPr>
          <a:xfrm>
            <a:off x="965915" y="1164134"/>
            <a:ext cx="10547798" cy="5262979"/>
          </a:xfrm>
          <a:prstGeom prst="rect">
            <a:avLst/>
          </a:prstGeom>
          <a:noFill/>
        </p:spPr>
        <p:txBody>
          <a:bodyPr wrap="square" rtlCol="0">
            <a:spAutoFit/>
          </a:bodyPr>
          <a:lstStyle/>
          <a:p>
            <a:r>
              <a:rPr lang="en-GB" sz="2800" dirty="0"/>
              <a:t>Understanding trade regimes is important for a variety of reasons. For example for accurate data analysis, a user should first understand trade regimes. Other reasons are given below;</a:t>
            </a:r>
            <a:endParaRPr lang="en-US" sz="2800" dirty="0"/>
          </a:p>
          <a:p>
            <a:pPr lvl="0"/>
            <a:r>
              <a:rPr lang="en-GB" sz="2800" dirty="0"/>
              <a:t>Understand the different versions of the Singe(single) administrative Document  (SAD)  and their applications</a:t>
            </a:r>
            <a:endParaRPr lang="en-US" sz="2800" dirty="0"/>
          </a:p>
          <a:p>
            <a:pPr marL="457200" lvl="0" indent="-457200">
              <a:buFont typeface="Wingdings" panose="05000000000000000000" pitchFamily="2" charset="2"/>
              <a:buChar char="v"/>
            </a:pPr>
            <a:r>
              <a:rPr lang="en-GB" sz="2800" dirty="0"/>
              <a:t>Analysis data for trade statistics such as volume of trade with ECOWAS</a:t>
            </a:r>
            <a:endParaRPr lang="en-US" sz="2800" dirty="0"/>
          </a:p>
          <a:p>
            <a:pPr marL="457200" lvl="0" indent="-457200">
              <a:buFont typeface="Wingdings" panose="05000000000000000000" pitchFamily="2" charset="2"/>
              <a:buChar char="v"/>
            </a:pPr>
            <a:r>
              <a:rPr lang="en-GB" sz="2800" dirty="0"/>
              <a:t>Understand why some declarations pay tax and others do not. </a:t>
            </a:r>
            <a:endParaRPr lang="en-US" sz="2800" dirty="0"/>
          </a:p>
          <a:p>
            <a:pPr marL="457200" lvl="0" indent="-457200">
              <a:buFont typeface="Wingdings" panose="05000000000000000000" pitchFamily="2" charset="2"/>
              <a:buChar char="v"/>
            </a:pPr>
            <a:r>
              <a:rPr lang="en-GB" sz="2800" dirty="0"/>
              <a:t>Distinguish between imports and exports</a:t>
            </a:r>
            <a:endParaRPr lang="en-US" sz="2800" dirty="0"/>
          </a:p>
          <a:p>
            <a:pPr marL="457200" lvl="0" indent="-457200">
              <a:buFont typeface="Wingdings" panose="05000000000000000000" pitchFamily="2" charset="2"/>
              <a:buChar char="v"/>
            </a:pPr>
            <a:r>
              <a:rPr lang="en-GB" sz="2800" dirty="0"/>
              <a:t>Distinguish between DI and PSI declarations for policy formulation or data analysis</a:t>
            </a:r>
            <a:endParaRPr lang="en-US" sz="2800" dirty="0"/>
          </a:p>
          <a:p>
            <a:pPr marL="457200" lvl="0" indent="-457200">
              <a:buFont typeface="Wingdings" panose="05000000000000000000" pitchFamily="2" charset="2"/>
              <a:buChar char="v"/>
            </a:pPr>
            <a:r>
              <a:rPr lang="en-GB" sz="2800" dirty="0"/>
              <a:t>Audit the system or taxpayers</a:t>
            </a:r>
            <a:endParaRPr lang="en-US" sz="2800" dirty="0"/>
          </a:p>
        </p:txBody>
      </p:sp>
    </p:spTree>
    <p:extLst>
      <p:ext uri="{BB962C8B-B14F-4D97-AF65-F5344CB8AC3E}">
        <p14:creationId xmlns:p14="http://schemas.microsoft.com/office/powerpoint/2010/main" val="39221978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888643" y="2253803"/>
            <a:ext cx="9800821" cy="2677656"/>
          </a:xfrm>
          <a:prstGeom prst="rect">
            <a:avLst/>
          </a:prstGeom>
          <a:noFill/>
        </p:spPr>
        <p:txBody>
          <a:bodyPr wrap="square" rtlCol="0">
            <a:spAutoFit/>
          </a:bodyPr>
          <a:lstStyle/>
          <a:p>
            <a:r>
              <a:rPr lang="en-GB" sz="2800" dirty="0"/>
              <a:t>Imported goods may be entered:</a:t>
            </a:r>
            <a:endParaRPr lang="en-US" sz="2800" dirty="0"/>
          </a:p>
          <a:p>
            <a:r>
              <a:rPr lang="en-GB" sz="2800" dirty="0"/>
              <a:t>a) For consumption; or</a:t>
            </a:r>
            <a:endParaRPr lang="en-US" sz="2800" dirty="0"/>
          </a:p>
          <a:p>
            <a:r>
              <a:rPr lang="en-GB" sz="2800" dirty="0"/>
              <a:t>b) For warehousing; or</a:t>
            </a:r>
            <a:endParaRPr lang="en-US" sz="2800" dirty="0"/>
          </a:p>
          <a:p>
            <a:r>
              <a:rPr lang="en-GB" sz="2800" dirty="0"/>
              <a:t>c) For transit or transhipment; or</a:t>
            </a:r>
            <a:endParaRPr lang="en-US" sz="2800" dirty="0"/>
          </a:p>
          <a:p>
            <a:r>
              <a:rPr lang="en-GB" sz="2800" dirty="0"/>
              <a:t>d) Where permitted under the Customs laws, for the temporary importation with a view to their re-exportation;</a:t>
            </a:r>
            <a:endParaRPr lang="en-US" sz="2800" dirty="0"/>
          </a:p>
        </p:txBody>
      </p:sp>
      <p:sp>
        <p:nvSpPr>
          <p:cNvPr id="5" name="TextBox 4"/>
          <p:cNvSpPr txBox="1"/>
          <p:nvPr/>
        </p:nvSpPr>
        <p:spPr>
          <a:xfrm>
            <a:off x="566670" y="443806"/>
            <a:ext cx="9362942" cy="1569660"/>
          </a:xfrm>
          <a:prstGeom prst="rect">
            <a:avLst/>
          </a:prstGeom>
          <a:noFill/>
        </p:spPr>
        <p:txBody>
          <a:bodyPr wrap="square" rtlCol="0">
            <a:spAutoFit/>
          </a:bodyPr>
          <a:lstStyle/>
          <a:p>
            <a:r>
              <a:rPr lang="en-GB" sz="3200" b="1" dirty="0"/>
              <a:t>Section 14151 </a:t>
            </a:r>
            <a:r>
              <a:rPr lang="en-GB" sz="3200" dirty="0"/>
              <a:t>of the</a:t>
            </a:r>
            <a:r>
              <a:rPr lang="en-GB" sz="3200" b="1" dirty="0"/>
              <a:t> </a:t>
            </a:r>
            <a:r>
              <a:rPr lang="en-GB" sz="3200" dirty="0"/>
              <a:t>Revenue code of Liberia act of 2000 gives credence to the use of regimes in ASYCUDA by defining the various regimes as follows:</a:t>
            </a:r>
            <a:endParaRPr lang="en-US" sz="3200" dirty="0"/>
          </a:p>
        </p:txBody>
      </p:sp>
    </p:spTree>
    <p:extLst>
      <p:ext uri="{BB962C8B-B14F-4D97-AF65-F5344CB8AC3E}">
        <p14:creationId xmlns:p14="http://schemas.microsoft.com/office/powerpoint/2010/main" val="400311094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4919729" y="592429"/>
            <a:ext cx="1918474" cy="584775"/>
          </a:xfrm>
          <a:prstGeom prst="rect">
            <a:avLst/>
          </a:prstGeom>
          <a:noFill/>
        </p:spPr>
        <p:txBody>
          <a:bodyPr wrap="none" rtlCol="0">
            <a:spAutoFit/>
          </a:bodyPr>
          <a:lstStyle/>
          <a:p>
            <a:r>
              <a:rPr lang="en-US" sz="3200" dirty="0"/>
              <a:t>SAD Form </a:t>
            </a:r>
          </a:p>
        </p:txBody>
      </p:sp>
      <p:pic>
        <p:nvPicPr>
          <p:cNvPr id="4" name="officeArt object" descr="C:\Users\SONY-VAIO\AppData\Local\Microsoft\Windows\Temporary Internet Files\Content.Word\New Picture (38).bmp"/>
          <p:cNvPicPr/>
          <p:nvPr/>
        </p:nvPicPr>
        <p:blipFill>
          <a:blip r:embed="rId2"/>
          <a:stretch>
            <a:fillRect/>
          </a:stretch>
        </p:blipFill>
        <p:spPr>
          <a:xfrm>
            <a:off x="1455314" y="1534732"/>
            <a:ext cx="9285665" cy="4660006"/>
          </a:xfrm>
          <a:prstGeom prst="rect">
            <a:avLst/>
          </a:prstGeom>
          <a:ln w="12700" cap="flat">
            <a:noFill/>
            <a:miter lim="400000"/>
          </a:ln>
          <a:effectLst/>
        </p:spPr>
      </p:pic>
    </p:spTree>
    <p:extLst>
      <p:ext uri="{BB962C8B-B14F-4D97-AF65-F5344CB8AC3E}">
        <p14:creationId xmlns:p14="http://schemas.microsoft.com/office/powerpoint/2010/main" val="221121668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4" name="TextBox 3"/>
          <p:cNvSpPr txBox="1"/>
          <p:nvPr/>
        </p:nvSpPr>
        <p:spPr>
          <a:xfrm>
            <a:off x="4237150" y="502276"/>
            <a:ext cx="3851952" cy="584775"/>
          </a:xfrm>
          <a:prstGeom prst="rect">
            <a:avLst/>
          </a:prstGeom>
          <a:noFill/>
        </p:spPr>
        <p:txBody>
          <a:bodyPr wrap="none" rtlCol="0">
            <a:spAutoFit/>
          </a:bodyPr>
          <a:lstStyle/>
          <a:p>
            <a:r>
              <a:rPr lang="en-US" sz="3200" b="1" dirty="0"/>
              <a:t>CONT’ OF SAD FORM </a:t>
            </a:r>
          </a:p>
        </p:txBody>
      </p:sp>
      <p:pic>
        <p:nvPicPr>
          <p:cNvPr id="5" name="officeArt object" descr="Picture 8"/>
          <p:cNvPicPr/>
          <p:nvPr/>
        </p:nvPicPr>
        <p:blipFill>
          <a:blip r:embed="rId2"/>
          <a:stretch>
            <a:fillRect/>
          </a:stretch>
        </p:blipFill>
        <p:spPr>
          <a:xfrm>
            <a:off x="1107583" y="1262130"/>
            <a:ext cx="9994006" cy="4546242"/>
          </a:xfrm>
          <a:prstGeom prst="rect">
            <a:avLst/>
          </a:prstGeom>
          <a:ln w="12700" cap="flat">
            <a:noFill/>
            <a:miter lim="400000"/>
          </a:ln>
          <a:effectLst/>
        </p:spPr>
      </p:pic>
    </p:spTree>
    <p:extLst>
      <p:ext uri="{BB962C8B-B14F-4D97-AF65-F5344CB8AC3E}">
        <p14:creationId xmlns:p14="http://schemas.microsoft.com/office/powerpoint/2010/main" val="9419856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4102994" y="519448"/>
            <a:ext cx="3720057" cy="584775"/>
          </a:xfrm>
          <a:prstGeom prst="rect">
            <a:avLst/>
          </a:prstGeom>
          <a:noFill/>
        </p:spPr>
        <p:txBody>
          <a:bodyPr wrap="none" rtlCol="0">
            <a:spAutoFit/>
          </a:bodyPr>
          <a:lstStyle/>
          <a:p>
            <a:r>
              <a:rPr lang="en-US" sz="3200" b="1" dirty="0"/>
              <a:t>MODULE OBJECTIVE </a:t>
            </a:r>
          </a:p>
        </p:txBody>
      </p:sp>
      <p:sp>
        <p:nvSpPr>
          <p:cNvPr id="9" name="TextBox 8"/>
          <p:cNvSpPr txBox="1"/>
          <p:nvPr/>
        </p:nvSpPr>
        <p:spPr>
          <a:xfrm>
            <a:off x="1745496" y="1298807"/>
            <a:ext cx="8769439" cy="4893647"/>
          </a:xfrm>
          <a:prstGeom prst="rect">
            <a:avLst/>
          </a:prstGeom>
          <a:noFill/>
        </p:spPr>
        <p:txBody>
          <a:bodyPr wrap="square" rtlCol="0">
            <a:spAutoFit/>
          </a:bodyPr>
          <a:lstStyle/>
          <a:p>
            <a:r>
              <a:rPr lang="en-US" sz="2800" b="1" dirty="0"/>
              <a:t>At the end of this module, the participants will be able to</a:t>
            </a:r>
            <a:r>
              <a:rPr lang="en-US" sz="2800" dirty="0"/>
              <a:t>:</a:t>
            </a:r>
          </a:p>
          <a:p>
            <a:pPr marL="457200" lvl="0" indent="-457200">
              <a:buFont typeface="Wingdings" panose="05000000000000000000" pitchFamily="2" charset="2"/>
              <a:buChar char="q"/>
            </a:pPr>
            <a:r>
              <a:rPr lang="en-US" sz="2800" dirty="0"/>
              <a:t>Discuss the brief history of </a:t>
            </a:r>
            <a:r>
              <a:rPr lang="en-US" sz="2800" dirty="0" err="1"/>
              <a:t>ASYCUDAWorld</a:t>
            </a:r>
            <a:endParaRPr lang="en-US" sz="2800" dirty="0"/>
          </a:p>
          <a:p>
            <a:pPr marL="457200" lvl="0" indent="-457200">
              <a:buFont typeface="Wingdings" panose="05000000000000000000" pitchFamily="2" charset="2"/>
              <a:buChar char="q"/>
            </a:pPr>
            <a:r>
              <a:rPr lang="en-US" sz="2800" dirty="0"/>
              <a:t>Explain the process of logging on to ASYCUDA</a:t>
            </a:r>
          </a:p>
          <a:p>
            <a:pPr marL="457200" lvl="0" indent="-457200">
              <a:buFont typeface="Wingdings" panose="05000000000000000000" pitchFamily="2" charset="2"/>
              <a:buChar char="q"/>
            </a:pPr>
            <a:r>
              <a:rPr lang="en-US" sz="2800" dirty="0"/>
              <a:t>Identify the SAD fields </a:t>
            </a:r>
          </a:p>
          <a:p>
            <a:pPr marL="457200" lvl="0" indent="-457200">
              <a:buFont typeface="Wingdings" panose="05000000000000000000" pitchFamily="2" charset="2"/>
              <a:buChar char="q"/>
            </a:pPr>
            <a:r>
              <a:rPr lang="en-US" sz="2800" dirty="0"/>
              <a:t>Identify the regimes used in ASYCUDA</a:t>
            </a:r>
          </a:p>
          <a:p>
            <a:pPr marL="457200" lvl="0" indent="-457200">
              <a:buFont typeface="Wingdings" panose="05000000000000000000" pitchFamily="2" charset="2"/>
              <a:buChar char="q"/>
            </a:pPr>
            <a:r>
              <a:rPr lang="en-US" sz="2800" dirty="0"/>
              <a:t>Types of Declaration </a:t>
            </a:r>
          </a:p>
          <a:p>
            <a:pPr marL="457200" lvl="0" indent="-457200">
              <a:buFont typeface="Wingdings" panose="05000000000000000000" pitchFamily="2" charset="2"/>
              <a:buChar char="q"/>
            </a:pPr>
            <a:r>
              <a:rPr lang="en-US" sz="2800" dirty="0"/>
              <a:t>Demonstrate how to complete declaration cycle in ASYCUDA</a:t>
            </a:r>
          </a:p>
          <a:p>
            <a:pPr marL="457200" lvl="0" indent="-457200">
              <a:buFont typeface="Wingdings" panose="05000000000000000000" pitchFamily="2" charset="2"/>
              <a:buChar char="q"/>
            </a:pPr>
            <a:r>
              <a:rPr lang="en-US" sz="2800" dirty="0"/>
              <a:t>Find and view declarations in ASYCUDA</a:t>
            </a:r>
          </a:p>
          <a:p>
            <a:pPr marL="457200" lvl="0" indent="-457200">
              <a:buFont typeface="Wingdings" panose="05000000000000000000" pitchFamily="2" charset="2"/>
              <a:buChar char="q"/>
            </a:pPr>
            <a:r>
              <a:rPr lang="en-US" sz="2800" dirty="0"/>
              <a:t> Approval of Warehouses </a:t>
            </a:r>
          </a:p>
          <a:p>
            <a:pPr marL="457200" lvl="0" indent="-457200">
              <a:buFont typeface="Wingdings" panose="05000000000000000000" pitchFamily="2" charset="2"/>
              <a:buChar char="q"/>
            </a:pPr>
            <a:r>
              <a:rPr lang="en-US" sz="2800" dirty="0"/>
              <a:t>Explain the transit procedures </a:t>
            </a:r>
          </a:p>
        </p:txBody>
      </p:sp>
    </p:spTree>
    <p:extLst>
      <p:ext uri="{BB962C8B-B14F-4D97-AF65-F5344CB8AC3E}">
        <p14:creationId xmlns:p14="http://schemas.microsoft.com/office/powerpoint/2010/main" val="396480821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pic>
        <p:nvPicPr>
          <p:cNvPr id="7" name="Picture 6"/>
          <p:cNvPicPr/>
          <p:nvPr/>
        </p:nvPicPr>
        <p:blipFill rotWithShape="1">
          <a:blip r:embed="rId2"/>
          <a:srcRect t="4257"/>
          <a:stretch/>
        </p:blipFill>
        <p:spPr bwMode="auto">
          <a:xfrm>
            <a:off x="1087497" y="1133341"/>
            <a:ext cx="10045521" cy="5061397"/>
          </a:xfrm>
          <a:prstGeom prst="rect">
            <a:avLst/>
          </a:prstGeom>
          <a:noFill/>
          <a:ln>
            <a:noFill/>
          </a:ln>
          <a:effectLst/>
          <a:extLst>
            <a:ext uri="{53640926-AAD7-44D8-BBD7-CCE9431645EC}">
              <a14:shadowObscured xmlns:a14="http://schemas.microsoft.com/office/drawing/2010/main"/>
            </a:ext>
          </a:extLst>
        </p:spPr>
      </p:pic>
      <p:sp>
        <p:nvSpPr>
          <p:cNvPr id="2" name="TextBox 1"/>
          <p:cNvSpPr txBox="1"/>
          <p:nvPr/>
        </p:nvSpPr>
        <p:spPr>
          <a:xfrm>
            <a:off x="3258355" y="309093"/>
            <a:ext cx="5849678" cy="584775"/>
          </a:xfrm>
          <a:prstGeom prst="rect">
            <a:avLst/>
          </a:prstGeom>
          <a:noFill/>
        </p:spPr>
        <p:txBody>
          <a:bodyPr wrap="none" rtlCol="0">
            <a:spAutoFit/>
          </a:bodyPr>
          <a:lstStyle/>
          <a:p>
            <a:r>
              <a:rPr lang="en-US" sz="3200" dirty="0">
                <a:latin typeface="New Times "/>
              </a:rPr>
              <a:t>FIND</a:t>
            </a:r>
            <a:r>
              <a:rPr lang="en-US" sz="3200" dirty="0"/>
              <a:t> AND VIEW A DECLARATION </a:t>
            </a:r>
          </a:p>
        </p:txBody>
      </p:sp>
    </p:spTree>
    <p:extLst>
      <p:ext uri="{BB962C8B-B14F-4D97-AF65-F5344CB8AC3E}">
        <p14:creationId xmlns:p14="http://schemas.microsoft.com/office/powerpoint/2010/main" val="28287337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1662209" y="309094"/>
            <a:ext cx="7049109" cy="584775"/>
          </a:xfrm>
          <a:prstGeom prst="rect">
            <a:avLst/>
          </a:prstGeom>
          <a:noFill/>
        </p:spPr>
        <p:txBody>
          <a:bodyPr wrap="none" rtlCol="0">
            <a:spAutoFit/>
          </a:bodyPr>
          <a:lstStyle/>
          <a:p>
            <a:r>
              <a:rPr lang="en-US" sz="3200" b="1" dirty="0"/>
              <a:t>Section 14185. Approval of Warehouses</a:t>
            </a:r>
            <a:r>
              <a:rPr lang="en-US" sz="3200" dirty="0"/>
              <a:t> </a:t>
            </a:r>
          </a:p>
        </p:txBody>
      </p:sp>
      <p:sp>
        <p:nvSpPr>
          <p:cNvPr id="4" name="TextBox 3"/>
          <p:cNvSpPr txBox="1"/>
          <p:nvPr/>
        </p:nvSpPr>
        <p:spPr>
          <a:xfrm>
            <a:off x="540914" y="1004552"/>
            <a:ext cx="11191740" cy="5262979"/>
          </a:xfrm>
          <a:prstGeom prst="rect">
            <a:avLst/>
          </a:prstGeom>
          <a:noFill/>
        </p:spPr>
        <p:txBody>
          <a:bodyPr wrap="square" rtlCol="0">
            <a:spAutoFit/>
          </a:bodyPr>
          <a:lstStyle/>
          <a:p>
            <a:r>
              <a:rPr lang="en-US" sz="2800" dirty="0"/>
              <a:t>(a) The Minister may, upon application of the occupier thereof, approve, for such periods and subject to such conditions and restrictions as he sees fit to impose, places of security for the deposit of </a:t>
            </a:r>
          </a:p>
          <a:p>
            <a:r>
              <a:rPr lang="en-US" sz="2800" dirty="0"/>
              <a:t>(1) Any goods chargeable with a duty of customs, without payment of that duty; (2) Imported goods intended for re-exportation or shipment as stores, being goods not eligible for consumption in Liberia; and</a:t>
            </a:r>
          </a:p>
          <a:p>
            <a:r>
              <a:rPr lang="en-US" sz="2800" dirty="0"/>
              <a:t>(3) Goods permitted under the customs laws to be warehoused on payment of drawback. (b) Any place of security so approved shall in this Code be referred to as a “warehouse”.</a:t>
            </a:r>
          </a:p>
          <a:p>
            <a:r>
              <a:rPr lang="en-US" sz="2800" dirty="0"/>
              <a:t>(c) The Minister may in his approval specify –</a:t>
            </a:r>
          </a:p>
          <a:p>
            <a:r>
              <a:rPr lang="en-US" sz="2800" dirty="0"/>
              <a:t>(1) The class or description of goods which may be deposited in any particular </a:t>
            </a:r>
            <a:r>
              <a:rPr lang="en-US" sz="2800" dirty="0" err="1"/>
              <a:t>warehouse;and</a:t>
            </a:r>
            <a:endParaRPr lang="en-US" sz="2800" dirty="0"/>
          </a:p>
        </p:txBody>
      </p:sp>
    </p:spTree>
    <p:extLst>
      <p:ext uri="{BB962C8B-B14F-4D97-AF65-F5344CB8AC3E}">
        <p14:creationId xmlns:p14="http://schemas.microsoft.com/office/powerpoint/2010/main" val="31484158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5178142" y="270456"/>
            <a:ext cx="1264705" cy="584775"/>
          </a:xfrm>
          <a:prstGeom prst="rect">
            <a:avLst/>
          </a:prstGeom>
          <a:noFill/>
        </p:spPr>
        <p:txBody>
          <a:bodyPr wrap="none" rtlCol="0">
            <a:spAutoFit/>
          </a:bodyPr>
          <a:lstStyle/>
          <a:p>
            <a:r>
              <a:rPr lang="en-US" sz="3200" b="1" dirty="0"/>
              <a:t>CONT’</a:t>
            </a:r>
            <a:endParaRPr lang="en-US" sz="3200" dirty="0"/>
          </a:p>
        </p:txBody>
      </p:sp>
      <p:sp>
        <p:nvSpPr>
          <p:cNvPr id="4" name="TextBox 3"/>
          <p:cNvSpPr txBox="1"/>
          <p:nvPr/>
        </p:nvSpPr>
        <p:spPr>
          <a:xfrm>
            <a:off x="772733" y="1370097"/>
            <a:ext cx="10277341" cy="5109091"/>
          </a:xfrm>
          <a:prstGeom prst="rect">
            <a:avLst/>
          </a:prstGeom>
          <a:noFill/>
        </p:spPr>
        <p:txBody>
          <a:bodyPr wrap="square" rtlCol="0">
            <a:spAutoFit/>
          </a:bodyPr>
          <a:lstStyle/>
          <a:p>
            <a:r>
              <a:rPr lang="en-US" dirty="0"/>
              <a:t>(2</a:t>
            </a:r>
            <a:r>
              <a:rPr lang="en-US" sz="2800" dirty="0"/>
              <a:t>) The part of any warehouse in which any class or description of goods may be deposited.</a:t>
            </a:r>
          </a:p>
          <a:p>
            <a:r>
              <a:rPr lang="en-US" sz="2800" dirty="0"/>
              <a:t>(d) The Minister may at any time, for reasonable cause, revoke or vary the terms of approval of a warehouse.</a:t>
            </a:r>
          </a:p>
          <a:p>
            <a:r>
              <a:rPr lang="en-US" sz="2800" dirty="0"/>
              <a:t>(e) The warehouse proprietor shall not, without the previous consent of the Minister, make any</a:t>
            </a:r>
          </a:p>
          <a:p>
            <a:r>
              <a:rPr lang="en-US" sz="2800" dirty="0"/>
              <a:t>addition or alteration of the warehouse.</a:t>
            </a:r>
          </a:p>
          <a:p>
            <a:r>
              <a:rPr lang="en-US" sz="2800" dirty="0"/>
              <a:t>(f) If any person contravenes or fails to comply with the provisions of any approval granted by the Minister he shall be liable to a penalty of $200,000.00 and any goods in respect of which the</a:t>
            </a:r>
          </a:p>
          <a:p>
            <a:r>
              <a:rPr lang="en-US" sz="2800" dirty="0"/>
              <a:t>offence is committed shall be liable to forfeiture.</a:t>
            </a:r>
          </a:p>
          <a:p>
            <a:endParaRPr lang="en-US" dirty="0"/>
          </a:p>
        </p:txBody>
      </p:sp>
    </p:spTree>
    <p:extLst>
      <p:ext uri="{BB962C8B-B14F-4D97-AF65-F5344CB8AC3E}">
        <p14:creationId xmlns:p14="http://schemas.microsoft.com/office/powerpoint/2010/main" val="30910115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4" name="TextBox 3"/>
          <p:cNvSpPr txBox="1"/>
          <p:nvPr/>
        </p:nvSpPr>
        <p:spPr>
          <a:xfrm>
            <a:off x="583207" y="502275"/>
            <a:ext cx="9346405" cy="584775"/>
          </a:xfrm>
          <a:prstGeom prst="rect">
            <a:avLst/>
          </a:prstGeom>
          <a:noFill/>
        </p:spPr>
        <p:txBody>
          <a:bodyPr wrap="none" rtlCol="0">
            <a:spAutoFit/>
          </a:bodyPr>
          <a:lstStyle/>
          <a:p>
            <a:r>
              <a:rPr lang="en-US" sz="3200" b="1" dirty="0"/>
              <a:t>Section 14195. Withdrawal of Goods from Warehouse</a:t>
            </a:r>
            <a:endParaRPr lang="en-US" sz="3200" dirty="0"/>
          </a:p>
        </p:txBody>
      </p:sp>
      <p:sp>
        <p:nvSpPr>
          <p:cNvPr id="5" name="TextBox 4"/>
          <p:cNvSpPr txBox="1"/>
          <p:nvPr/>
        </p:nvSpPr>
        <p:spPr>
          <a:xfrm>
            <a:off x="827906" y="1087050"/>
            <a:ext cx="10531262" cy="5262979"/>
          </a:xfrm>
          <a:prstGeom prst="rect">
            <a:avLst/>
          </a:prstGeom>
          <a:noFill/>
        </p:spPr>
        <p:txBody>
          <a:bodyPr wrap="square" rtlCol="0">
            <a:spAutoFit/>
          </a:bodyPr>
          <a:lstStyle/>
          <a:p>
            <a:r>
              <a:rPr lang="en-US" sz="2800" dirty="0"/>
              <a:t>(a) Entry Required. Before any goods are withdrawn from warehouse an entry therefor must be</a:t>
            </a:r>
          </a:p>
          <a:p>
            <a:r>
              <a:rPr lang="en-US" sz="2800" dirty="0"/>
              <a:t>delivered to the proper officer in such form and manner and containing such particulars as the</a:t>
            </a:r>
          </a:p>
          <a:p>
            <a:r>
              <a:rPr lang="en-US" sz="2800" dirty="0"/>
              <a:t>Minister shall prescribe.</a:t>
            </a:r>
          </a:p>
          <a:p>
            <a:r>
              <a:rPr lang="en-US" sz="2800" dirty="0"/>
              <a:t>(b) Purpose for Which Goods May be Withdrawn. Goods may be withdrawn from warehouse for </a:t>
            </a:r>
          </a:p>
          <a:p>
            <a:r>
              <a:rPr lang="en-US" sz="2800" dirty="0"/>
              <a:t>(1) consumption; or</a:t>
            </a:r>
          </a:p>
          <a:p>
            <a:r>
              <a:rPr lang="en-US" sz="2800" dirty="0"/>
              <a:t>(2) exportation or shipment as stores without payment of duty; or</a:t>
            </a:r>
          </a:p>
          <a:p>
            <a:r>
              <a:rPr lang="en-US" sz="2800" dirty="0"/>
              <a:t>(3) removal to another warehouse without payment of duty; or</a:t>
            </a:r>
          </a:p>
          <a:p>
            <a:r>
              <a:rPr lang="en-US" sz="2800" dirty="0"/>
              <a:t>(4) any other purpose approved by the Minister.</a:t>
            </a:r>
          </a:p>
          <a:p>
            <a:r>
              <a:rPr lang="en-US" sz="2800" dirty="0"/>
              <a:t>(c) Payment of Duty. </a:t>
            </a:r>
          </a:p>
        </p:txBody>
      </p:sp>
    </p:spTree>
    <p:extLst>
      <p:ext uri="{BB962C8B-B14F-4D97-AF65-F5344CB8AC3E}">
        <p14:creationId xmlns:p14="http://schemas.microsoft.com/office/powerpoint/2010/main" val="13827992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5013623" y="347730"/>
            <a:ext cx="1357679" cy="584775"/>
          </a:xfrm>
          <a:prstGeom prst="rect">
            <a:avLst/>
          </a:prstGeom>
          <a:noFill/>
        </p:spPr>
        <p:txBody>
          <a:bodyPr wrap="none" rtlCol="0">
            <a:spAutoFit/>
          </a:bodyPr>
          <a:lstStyle/>
          <a:p>
            <a:r>
              <a:rPr lang="en-US" sz="3200" b="1" dirty="0"/>
              <a:t>CONT’</a:t>
            </a:r>
            <a:r>
              <a:rPr lang="en-US" sz="3200" dirty="0"/>
              <a:t> </a:t>
            </a:r>
          </a:p>
        </p:txBody>
      </p:sp>
      <p:sp>
        <p:nvSpPr>
          <p:cNvPr id="4" name="TextBox 3"/>
          <p:cNvSpPr txBox="1"/>
          <p:nvPr/>
        </p:nvSpPr>
        <p:spPr>
          <a:xfrm>
            <a:off x="759854" y="1262130"/>
            <a:ext cx="10509160" cy="4832092"/>
          </a:xfrm>
          <a:prstGeom prst="rect">
            <a:avLst/>
          </a:prstGeom>
          <a:noFill/>
        </p:spPr>
        <p:txBody>
          <a:bodyPr wrap="square" rtlCol="0">
            <a:spAutoFit/>
          </a:bodyPr>
          <a:lstStyle/>
          <a:p>
            <a:r>
              <a:rPr lang="en-US" sz="2800" dirty="0"/>
              <a:t>Except as permitted by or under any provision of this Code or other enactment, no goods shall be withdrawn from warehouse until any duty chargeable thereon has been paid and any duty shall be paid at the time when the entry is delivered.</a:t>
            </a:r>
          </a:p>
          <a:p>
            <a:r>
              <a:rPr lang="en-US" sz="2800" dirty="0"/>
              <a:t>(d) Person Who May Make Entry. No goods may be entered for withdrawal from warehouse other than by the person shown as the importer or owner thereof on the entry of goods for first warehousing or re-warehousing, as the case may be, or any person to whom such importer or</a:t>
            </a:r>
          </a:p>
          <a:p>
            <a:r>
              <a:rPr lang="en-US" sz="2800" dirty="0"/>
              <a:t>owner has transferred the right to withdraw the goods in accordance with the provisions contained in regulations made by the Minister.</a:t>
            </a:r>
          </a:p>
        </p:txBody>
      </p:sp>
    </p:spTree>
    <p:extLst>
      <p:ext uri="{BB962C8B-B14F-4D97-AF65-F5344CB8AC3E}">
        <p14:creationId xmlns:p14="http://schemas.microsoft.com/office/powerpoint/2010/main" val="38988812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5409962" y="386366"/>
            <a:ext cx="1357679" cy="584775"/>
          </a:xfrm>
          <a:prstGeom prst="rect">
            <a:avLst/>
          </a:prstGeom>
          <a:noFill/>
        </p:spPr>
        <p:txBody>
          <a:bodyPr wrap="none" rtlCol="0">
            <a:spAutoFit/>
          </a:bodyPr>
          <a:lstStyle/>
          <a:p>
            <a:r>
              <a:rPr lang="en-US" sz="3200" b="1" dirty="0"/>
              <a:t>CONT’</a:t>
            </a:r>
            <a:r>
              <a:rPr lang="en-US" sz="3200" dirty="0"/>
              <a:t> </a:t>
            </a:r>
          </a:p>
        </p:txBody>
      </p:sp>
      <p:sp>
        <p:nvSpPr>
          <p:cNvPr id="4" name="TextBox 3"/>
          <p:cNvSpPr txBox="1"/>
          <p:nvPr/>
        </p:nvSpPr>
        <p:spPr>
          <a:xfrm>
            <a:off x="724750" y="1094705"/>
            <a:ext cx="10728101" cy="5262979"/>
          </a:xfrm>
          <a:prstGeom prst="rect">
            <a:avLst/>
          </a:prstGeom>
          <a:noFill/>
        </p:spPr>
        <p:txBody>
          <a:bodyPr wrap="square" rtlCol="0">
            <a:spAutoFit/>
          </a:bodyPr>
          <a:lstStyle/>
          <a:p>
            <a:r>
              <a:rPr lang="en-US" sz="2800" dirty="0"/>
              <a:t>(e) Goods to be Withdrawn in Complete Packages. Except as otherwise allowed by the Minister,</a:t>
            </a:r>
          </a:p>
          <a:p>
            <a:r>
              <a:rPr lang="en-US" sz="2800" dirty="0"/>
              <a:t>goods shall be withdrawn from warehouse only in the complete packages or lots in which they were entered for warehousing.</a:t>
            </a:r>
          </a:p>
          <a:p>
            <a:r>
              <a:rPr lang="en-US" sz="2800" dirty="0"/>
              <a:t>(f) Warehouse Proprietor to Authorize Withdrawal. No entry shall be valid for the withdrawal of</a:t>
            </a:r>
          </a:p>
          <a:p>
            <a:r>
              <a:rPr lang="en-US" sz="2800" dirty="0"/>
              <a:t>goods from a warehouse until the proprietor thereof has certified his authority for the withdrawal on the entry therefor.</a:t>
            </a:r>
          </a:p>
          <a:p>
            <a:r>
              <a:rPr lang="en-US" sz="2800" dirty="0"/>
              <a:t>(g) Officer’s Permission Required. Notwithstanding any other provisions of this Section, no goods may be withdrawn from warehouse except with the permission of, and in accordance with any directions given by, the proper officer.</a:t>
            </a:r>
          </a:p>
        </p:txBody>
      </p:sp>
    </p:spTree>
    <p:extLst>
      <p:ext uri="{BB962C8B-B14F-4D97-AF65-F5344CB8AC3E}">
        <p14:creationId xmlns:p14="http://schemas.microsoft.com/office/powerpoint/2010/main" val="57711061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888643" y="296216"/>
            <a:ext cx="9762186" cy="1077218"/>
          </a:xfrm>
          <a:prstGeom prst="rect">
            <a:avLst/>
          </a:prstGeom>
          <a:noFill/>
        </p:spPr>
        <p:txBody>
          <a:bodyPr wrap="square" rtlCol="0">
            <a:spAutoFit/>
          </a:bodyPr>
          <a:lstStyle/>
          <a:p>
            <a:r>
              <a:rPr lang="en-US" sz="3200" b="1" dirty="0"/>
              <a:t>Section 1424. Goods Reported for Transshipment or Removal in Transit to a Place outside Liberia</a:t>
            </a:r>
            <a:endParaRPr lang="en-US" sz="3200" dirty="0"/>
          </a:p>
        </p:txBody>
      </p:sp>
      <p:sp>
        <p:nvSpPr>
          <p:cNvPr id="5" name="TextBox 4"/>
          <p:cNvSpPr txBox="1"/>
          <p:nvPr/>
        </p:nvSpPr>
        <p:spPr>
          <a:xfrm>
            <a:off x="888643" y="1515102"/>
            <a:ext cx="10380371" cy="4401205"/>
          </a:xfrm>
          <a:prstGeom prst="rect">
            <a:avLst/>
          </a:prstGeom>
          <a:noFill/>
        </p:spPr>
        <p:txBody>
          <a:bodyPr wrap="square" rtlCol="0">
            <a:spAutoFit/>
          </a:bodyPr>
          <a:lstStyle/>
          <a:p>
            <a:pPr algn="just"/>
            <a:r>
              <a:rPr lang="en-US" sz="2800" dirty="0"/>
              <a:t>Where, in the case of goods imported by sea and reported for transshipment or transit to a place outside Liberia, the goods have not been unloaded from the importing vessel, or have not been entered for such transshipment or transit, or have not been produced for examination by an officer within thirty-five days of the date when report was made of the importing vessel or, where no such report was made the date when it should properly have been made, the proper officer may cause the goods to be removed to a Government warehouse at the expense and risk of the master, or owner of the vessel or his agent in Liberia to await entry or other proper disposal.</a:t>
            </a:r>
          </a:p>
        </p:txBody>
      </p:sp>
    </p:spTree>
    <p:extLst>
      <p:ext uri="{BB962C8B-B14F-4D97-AF65-F5344CB8AC3E}">
        <p14:creationId xmlns:p14="http://schemas.microsoft.com/office/powerpoint/2010/main" val="14413108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pic>
        <p:nvPicPr>
          <p:cNvPr id="6" name="Content Placeholder 3" descr="questions+and+answers.jpg"/>
          <p:cNvPicPr>
            <a:picLocks noChangeAspect="1"/>
          </p:cNvPicPr>
          <p:nvPr/>
        </p:nvPicPr>
        <p:blipFill>
          <a:blip r:embed="rId2" cstate="print"/>
          <a:stretch>
            <a:fillRect/>
          </a:stretch>
        </p:blipFill>
        <p:spPr>
          <a:xfrm>
            <a:off x="917581" y="1146219"/>
            <a:ext cx="9549764" cy="4584879"/>
          </a:xfrm>
          <a:prstGeom prst="rect">
            <a:avLst/>
          </a:prstGeom>
        </p:spPr>
      </p:pic>
    </p:spTree>
    <p:extLst>
      <p:ext uri="{BB962C8B-B14F-4D97-AF65-F5344CB8AC3E}">
        <p14:creationId xmlns:p14="http://schemas.microsoft.com/office/powerpoint/2010/main" val="119749411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471410" y="569890"/>
            <a:ext cx="8341643" cy="523220"/>
          </a:xfrm>
          <a:prstGeom prst="rect">
            <a:avLst/>
          </a:prstGeom>
          <a:noFill/>
        </p:spPr>
        <p:txBody>
          <a:bodyPr wrap="none" rtlCol="0">
            <a:spAutoFit/>
          </a:bodyPr>
          <a:lstStyle/>
          <a:p>
            <a:r>
              <a:rPr lang="en-US" sz="2800" b="1" dirty="0"/>
              <a:t>BRIEF HISTORY OF ASYCUDA’S OPERATIONS IN LIBERIA </a:t>
            </a:r>
          </a:p>
        </p:txBody>
      </p:sp>
      <p:sp>
        <p:nvSpPr>
          <p:cNvPr id="3" name="TextBox 2"/>
          <p:cNvSpPr txBox="1"/>
          <p:nvPr/>
        </p:nvSpPr>
        <p:spPr>
          <a:xfrm>
            <a:off x="762664" y="1455312"/>
            <a:ext cx="10480592" cy="3970318"/>
          </a:xfrm>
          <a:prstGeom prst="rect">
            <a:avLst/>
          </a:prstGeom>
          <a:noFill/>
        </p:spPr>
        <p:txBody>
          <a:bodyPr wrap="square" rtlCol="0">
            <a:spAutoFit/>
          </a:bodyPr>
          <a:lstStyle/>
          <a:p>
            <a:r>
              <a:rPr lang="en-US" sz="2800" dirty="0"/>
              <a:t>The government of Liberia believes that among many, the modernization of the commercial elements of foreign trade to meet international standard is very crucial to the development of the country. </a:t>
            </a:r>
          </a:p>
          <a:p>
            <a:r>
              <a:rPr lang="en-US" sz="2800" dirty="0"/>
              <a:t>In April 2009 the government of Liberia signed an agreement with the African Development Bank (ADB)  with the United Nations Conference on trade and development ( UNCTAD ) to introduce the well accomplished customs computer system in the world, ASYCUDA ( Automated System for customs Data ) </a:t>
            </a:r>
          </a:p>
        </p:txBody>
      </p:sp>
    </p:spTree>
    <p:extLst>
      <p:ext uri="{BB962C8B-B14F-4D97-AF65-F5344CB8AC3E}">
        <p14:creationId xmlns:p14="http://schemas.microsoft.com/office/powerpoint/2010/main" val="39183637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5177307" y="437882"/>
            <a:ext cx="1250279" cy="584775"/>
          </a:xfrm>
          <a:prstGeom prst="rect">
            <a:avLst/>
          </a:prstGeom>
          <a:noFill/>
        </p:spPr>
        <p:txBody>
          <a:bodyPr wrap="none" rtlCol="0">
            <a:spAutoFit/>
          </a:bodyPr>
          <a:lstStyle/>
          <a:p>
            <a:r>
              <a:rPr lang="en-US" sz="3200" dirty="0"/>
              <a:t>CONT’</a:t>
            </a:r>
          </a:p>
        </p:txBody>
      </p:sp>
      <p:sp>
        <p:nvSpPr>
          <p:cNvPr id="3" name="TextBox 2"/>
          <p:cNvSpPr txBox="1"/>
          <p:nvPr/>
        </p:nvSpPr>
        <p:spPr>
          <a:xfrm>
            <a:off x="1133341" y="1159098"/>
            <a:ext cx="9916732" cy="3970318"/>
          </a:xfrm>
          <a:prstGeom prst="rect">
            <a:avLst/>
          </a:prstGeom>
          <a:noFill/>
        </p:spPr>
        <p:txBody>
          <a:bodyPr wrap="square" rtlCol="0">
            <a:spAutoFit/>
          </a:bodyPr>
          <a:lstStyle/>
          <a:p>
            <a:r>
              <a:rPr lang="en-US" sz="2800" dirty="0"/>
              <a:t>The signing of the agreement was closely followed by the official launch of the ASYCUDA World (AW) project on 1</a:t>
            </a:r>
            <a:r>
              <a:rPr lang="en-US" sz="2800" baseline="30000" dirty="0"/>
              <a:t>st</a:t>
            </a:r>
            <a:r>
              <a:rPr lang="en-US" sz="2800" dirty="0"/>
              <a:t> July, 2009 by the Deputy Minister of Finance for Revenue, Mrs. </a:t>
            </a:r>
            <a:r>
              <a:rPr lang="en-US" sz="2800" dirty="0" err="1"/>
              <a:t>Elfrieda</a:t>
            </a:r>
            <a:r>
              <a:rPr lang="en-US" sz="2800" dirty="0"/>
              <a:t> Stewart </a:t>
            </a:r>
            <a:r>
              <a:rPr lang="en-US" sz="2800" dirty="0" err="1"/>
              <a:t>Tamba</a:t>
            </a:r>
            <a:r>
              <a:rPr lang="en-US" sz="2800" dirty="0"/>
              <a:t>. </a:t>
            </a:r>
          </a:p>
          <a:p>
            <a:r>
              <a:rPr lang="en-US" sz="2800" dirty="0"/>
              <a:t>On the targeted aforementioned date, November 2, 2009, the country took a “move forward step” in this direction, when the Bureau of customs at the Ministry of Finance officially lunched the use of ASYCUDA World at the Freeport of Monrovia.    </a:t>
            </a:r>
          </a:p>
          <a:p>
            <a:endParaRPr lang="en-US" sz="2800" dirty="0"/>
          </a:p>
        </p:txBody>
      </p:sp>
    </p:spTree>
    <p:extLst>
      <p:ext uri="{BB962C8B-B14F-4D97-AF65-F5344CB8AC3E}">
        <p14:creationId xmlns:p14="http://schemas.microsoft.com/office/powerpoint/2010/main" val="311413980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963095" y="502275"/>
            <a:ext cx="4644348" cy="584775"/>
          </a:xfrm>
          <a:prstGeom prst="rect">
            <a:avLst/>
          </a:prstGeom>
          <a:noFill/>
        </p:spPr>
        <p:txBody>
          <a:bodyPr wrap="none" rtlCol="0">
            <a:spAutoFit/>
          </a:bodyPr>
          <a:lstStyle/>
          <a:p>
            <a:r>
              <a:rPr lang="en-US" sz="3200" b="1" dirty="0">
                <a:latin typeface="Arial Narrow" panose="020B0606020202030204" pitchFamily="34" charset="0"/>
              </a:rPr>
              <a:t>Accessing ASYCUDA World</a:t>
            </a:r>
            <a:endParaRPr lang="en-US" sz="2800" dirty="0">
              <a:latin typeface="Arial Narrow" panose="020B0606020202030204" pitchFamily="34" charset="0"/>
            </a:endParaRPr>
          </a:p>
        </p:txBody>
      </p:sp>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4" name="TextBox 3"/>
          <p:cNvSpPr txBox="1"/>
          <p:nvPr/>
        </p:nvSpPr>
        <p:spPr>
          <a:xfrm>
            <a:off x="1635617" y="1400874"/>
            <a:ext cx="8539072" cy="2246769"/>
          </a:xfrm>
          <a:prstGeom prst="rect">
            <a:avLst/>
          </a:prstGeom>
          <a:noFill/>
        </p:spPr>
        <p:txBody>
          <a:bodyPr wrap="square" rtlCol="0">
            <a:spAutoFit/>
          </a:bodyPr>
          <a:lstStyle/>
          <a:p>
            <a:r>
              <a:rPr lang="en-US" sz="2800" dirty="0"/>
              <a:t>Since ASYCUDA World is a web‐enabled computer system, the system in Liberia has been built onto web page.  The ASYCUDA World website provides a link to login; . In Liberia, ASYCUDA world  live  IP is: </a:t>
            </a:r>
            <a:r>
              <a:rPr lang="en-US" sz="2800" u="sng" dirty="0">
                <a:hlinkClick r:id="rId2"/>
              </a:rPr>
              <a:t>http://192.168.1.5:8081/awclient/</a:t>
            </a:r>
            <a:endParaRPr lang="en-US" sz="2800" dirty="0"/>
          </a:p>
        </p:txBody>
      </p:sp>
    </p:spTree>
    <p:extLst>
      <p:ext uri="{BB962C8B-B14F-4D97-AF65-F5344CB8AC3E}">
        <p14:creationId xmlns:p14="http://schemas.microsoft.com/office/powerpoint/2010/main" val="42479446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pic>
        <p:nvPicPr>
          <p:cNvPr id="4" name="Picture 3"/>
          <p:cNvPicPr>
            <a:picLocks noChangeAspect="1" noChangeArrowheads="1"/>
          </p:cNvPicPr>
          <p:nvPr/>
        </p:nvPicPr>
        <p:blipFill>
          <a:blip r:embed="rId2"/>
          <a:srcRect/>
          <a:stretch>
            <a:fillRect/>
          </a:stretch>
        </p:blipFill>
        <p:spPr bwMode="auto">
          <a:xfrm>
            <a:off x="759855" y="1594834"/>
            <a:ext cx="10522038" cy="4780208"/>
          </a:xfrm>
          <a:prstGeom prst="rect">
            <a:avLst/>
          </a:prstGeom>
          <a:noFill/>
          <a:ln w="9525">
            <a:noFill/>
            <a:miter lim="800000"/>
            <a:headEnd/>
            <a:tailEnd/>
          </a:ln>
          <a:effectLst/>
        </p:spPr>
      </p:pic>
      <p:sp>
        <p:nvSpPr>
          <p:cNvPr id="5" name="TextBox 4"/>
          <p:cNvSpPr txBox="1"/>
          <p:nvPr/>
        </p:nvSpPr>
        <p:spPr>
          <a:xfrm>
            <a:off x="3574156" y="504633"/>
            <a:ext cx="4933145" cy="584775"/>
          </a:xfrm>
          <a:prstGeom prst="rect">
            <a:avLst/>
          </a:prstGeom>
          <a:noFill/>
        </p:spPr>
        <p:txBody>
          <a:bodyPr wrap="none" rtlCol="0">
            <a:spAutoFit/>
          </a:bodyPr>
          <a:lstStyle/>
          <a:p>
            <a:r>
              <a:rPr lang="en-US" sz="3200" dirty="0"/>
              <a:t>ASYCUDA WORLD web page </a:t>
            </a:r>
          </a:p>
        </p:txBody>
      </p:sp>
      <p:cxnSp>
        <p:nvCxnSpPr>
          <p:cNvPr id="7" name="Straight Arrow Connector 6"/>
          <p:cNvCxnSpPr/>
          <p:nvPr/>
        </p:nvCxnSpPr>
        <p:spPr>
          <a:xfrm>
            <a:off x="1455314" y="1168757"/>
            <a:ext cx="1262128" cy="1724834"/>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H="1">
            <a:off x="5499279" y="1197130"/>
            <a:ext cx="3232597" cy="1696461"/>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sp>
        <p:nvSpPr>
          <p:cNvPr id="19" name="TextBox 18"/>
          <p:cNvSpPr txBox="1"/>
          <p:nvPr/>
        </p:nvSpPr>
        <p:spPr>
          <a:xfrm>
            <a:off x="8731876" y="927281"/>
            <a:ext cx="1657057"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t>Java setup Icon </a:t>
            </a:r>
          </a:p>
        </p:txBody>
      </p:sp>
      <p:sp>
        <p:nvSpPr>
          <p:cNvPr id="20" name="TextBox 19"/>
          <p:cNvSpPr txBox="1"/>
          <p:nvPr/>
        </p:nvSpPr>
        <p:spPr>
          <a:xfrm>
            <a:off x="429321" y="795400"/>
            <a:ext cx="2773516"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a:t>Acrobat Reader setup Icon  </a:t>
            </a:r>
          </a:p>
        </p:txBody>
      </p:sp>
      <p:cxnSp>
        <p:nvCxnSpPr>
          <p:cNvPr id="21" name="Straight Arrow Connector 20"/>
          <p:cNvCxnSpPr/>
          <p:nvPr/>
        </p:nvCxnSpPr>
        <p:spPr>
          <a:xfrm flipH="1">
            <a:off x="3103808" y="3984938"/>
            <a:ext cx="1725769" cy="355242"/>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4829577" y="3823016"/>
            <a:ext cx="3057568" cy="400110"/>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sz="2000" b="1" dirty="0"/>
              <a:t>Lunch ASYCUDA from here </a:t>
            </a:r>
          </a:p>
        </p:txBody>
      </p:sp>
    </p:spTree>
    <p:extLst>
      <p:ext uri="{BB962C8B-B14F-4D97-AF65-F5344CB8AC3E}">
        <p14:creationId xmlns:p14="http://schemas.microsoft.com/office/powerpoint/2010/main" val="29311206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2" name="TextBox 1"/>
          <p:cNvSpPr txBox="1"/>
          <p:nvPr/>
        </p:nvSpPr>
        <p:spPr>
          <a:xfrm>
            <a:off x="4566385" y="734095"/>
            <a:ext cx="2252155" cy="584775"/>
          </a:xfrm>
          <a:prstGeom prst="rect">
            <a:avLst/>
          </a:prstGeom>
          <a:noFill/>
        </p:spPr>
        <p:txBody>
          <a:bodyPr wrap="none" rtlCol="0">
            <a:spAutoFit/>
          </a:bodyPr>
          <a:lstStyle/>
          <a:p>
            <a:r>
              <a:rPr lang="en-US" sz="3200" dirty="0"/>
              <a:t>Login Portal </a:t>
            </a:r>
          </a:p>
        </p:txBody>
      </p:sp>
      <p:sp>
        <p:nvSpPr>
          <p:cNvPr id="4" name="TextBox 3"/>
          <p:cNvSpPr txBox="1"/>
          <p:nvPr/>
        </p:nvSpPr>
        <p:spPr>
          <a:xfrm>
            <a:off x="1918954" y="1570152"/>
            <a:ext cx="9143999" cy="954107"/>
          </a:xfrm>
          <a:prstGeom prst="rect">
            <a:avLst/>
          </a:prstGeom>
          <a:noFill/>
        </p:spPr>
        <p:txBody>
          <a:bodyPr wrap="square" rtlCol="0">
            <a:spAutoFit/>
          </a:bodyPr>
          <a:lstStyle/>
          <a:p>
            <a:r>
              <a:rPr lang="en-US" sz="2800" dirty="0"/>
              <a:t>The website provides an ASYCUDA World Login Link and user may access the link with the appropriate login credential.</a:t>
            </a:r>
          </a:p>
        </p:txBody>
      </p:sp>
      <p:pic>
        <p:nvPicPr>
          <p:cNvPr id="5" name="Picture 4"/>
          <p:cNvPicPr>
            <a:picLocks noChangeAspect="1" noChangeArrowheads="1"/>
          </p:cNvPicPr>
          <p:nvPr/>
        </p:nvPicPr>
        <p:blipFill>
          <a:blip r:embed="rId2"/>
          <a:srcRect/>
          <a:stretch>
            <a:fillRect/>
          </a:stretch>
        </p:blipFill>
        <p:spPr bwMode="auto">
          <a:xfrm>
            <a:off x="1146221" y="2657409"/>
            <a:ext cx="9916732" cy="3833543"/>
          </a:xfrm>
          <a:prstGeom prst="rect">
            <a:avLst/>
          </a:prstGeom>
          <a:noFill/>
          <a:ln w="9525">
            <a:noFill/>
            <a:miter lim="800000"/>
            <a:headEnd/>
            <a:tailEnd/>
          </a:ln>
          <a:effectLst/>
        </p:spPr>
      </p:pic>
    </p:spTree>
    <p:extLst>
      <p:ext uri="{BB962C8B-B14F-4D97-AF65-F5344CB8AC3E}">
        <p14:creationId xmlns:p14="http://schemas.microsoft.com/office/powerpoint/2010/main" val="13779202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5" name="TextBox 4"/>
          <p:cNvSpPr txBox="1"/>
          <p:nvPr/>
        </p:nvSpPr>
        <p:spPr>
          <a:xfrm>
            <a:off x="4121239" y="437882"/>
            <a:ext cx="4252511" cy="584775"/>
          </a:xfrm>
          <a:prstGeom prst="rect">
            <a:avLst/>
          </a:prstGeom>
          <a:noFill/>
        </p:spPr>
        <p:txBody>
          <a:bodyPr wrap="none" rtlCol="0">
            <a:spAutoFit/>
          </a:bodyPr>
          <a:lstStyle/>
          <a:p>
            <a:r>
              <a:rPr lang="en-US" sz="3200" b="1" dirty="0"/>
              <a:t>CHANGE OF PASSWORD</a:t>
            </a:r>
          </a:p>
        </p:txBody>
      </p:sp>
      <p:sp>
        <p:nvSpPr>
          <p:cNvPr id="6" name="TextBox 5"/>
          <p:cNvSpPr txBox="1"/>
          <p:nvPr/>
        </p:nvSpPr>
        <p:spPr>
          <a:xfrm>
            <a:off x="1385719" y="1232852"/>
            <a:ext cx="9723549" cy="1815882"/>
          </a:xfrm>
          <a:prstGeom prst="rect">
            <a:avLst/>
          </a:prstGeom>
          <a:noFill/>
        </p:spPr>
        <p:txBody>
          <a:bodyPr wrap="square" rtlCol="0">
            <a:spAutoFit/>
          </a:bodyPr>
          <a:lstStyle/>
          <a:p>
            <a:r>
              <a:rPr lang="en-US" sz="2800" dirty="0"/>
              <a:t>Steps to change Password</a:t>
            </a:r>
          </a:p>
          <a:p>
            <a:pPr>
              <a:buFont typeface="Wingdings" pitchFamily="2" charset="2"/>
              <a:buChar char="Ø"/>
            </a:pPr>
            <a:r>
              <a:rPr lang="en-US" sz="2800" dirty="0"/>
              <a:t>Click Behind ASYCUDA</a:t>
            </a:r>
          </a:p>
          <a:p>
            <a:pPr>
              <a:buFont typeface="Wingdings" pitchFamily="2" charset="2"/>
              <a:buChar char="Ø"/>
            </a:pPr>
            <a:r>
              <a:rPr lang="en-US" sz="2800" dirty="0"/>
              <a:t>Right click My Profile</a:t>
            </a:r>
          </a:p>
          <a:p>
            <a:r>
              <a:rPr lang="en-US" sz="2800" dirty="0"/>
              <a:t>And update will be displayed as seen below. Right click to update.</a:t>
            </a:r>
          </a:p>
        </p:txBody>
      </p:sp>
      <p:pic>
        <p:nvPicPr>
          <p:cNvPr id="7" name="Picture 6"/>
          <p:cNvPicPr>
            <a:picLocks noChangeAspect="1" noChangeArrowheads="1"/>
          </p:cNvPicPr>
          <p:nvPr/>
        </p:nvPicPr>
        <p:blipFill rotWithShape="1">
          <a:blip r:embed="rId2"/>
          <a:srcRect t="2408" b="4838"/>
          <a:stretch/>
        </p:blipFill>
        <p:spPr bwMode="auto">
          <a:xfrm>
            <a:off x="1146220" y="3258929"/>
            <a:ext cx="9620518" cy="3090929"/>
          </a:xfrm>
          <a:prstGeom prst="rect">
            <a:avLst/>
          </a:prstGeom>
          <a:noFill/>
          <a:ln w="9525">
            <a:noFill/>
            <a:miter lim="800000"/>
            <a:headEnd/>
            <a:tailEnd/>
          </a:ln>
          <a:effectLst/>
        </p:spPr>
      </p:pic>
    </p:spTree>
    <p:extLst>
      <p:ext uri="{BB962C8B-B14F-4D97-AF65-F5344CB8AC3E}">
        <p14:creationId xmlns:p14="http://schemas.microsoft.com/office/powerpoint/2010/main" val="228462257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55314" y="2524259"/>
            <a:ext cx="8474298" cy="369332"/>
          </a:xfrm>
          <a:prstGeom prst="rect">
            <a:avLst/>
          </a:prstGeom>
          <a:noFill/>
        </p:spPr>
        <p:txBody>
          <a:bodyPr wrap="square" rtlCol="0">
            <a:spAutoFit/>
          </a:bodyPr>
          <a:lstStyle/>
          <a:p>
            <a:endParaRPr lang="en-US" dirty="0"/>
          </a:p>
        </p:txBody>
      </p:sp>
      <p:sp>
        <p:nvSpPr>
          <p:cNvPr id="4" name="TextBox 3"/>
          <p:cNvSpPr txBox="1"/>
          <p:nvPr/>
        </p:nvSpPr>
        <p:spPr>
          <a:xfrm>
            <a:off x="901521" y="911167"/>
            <a:ext cx="10032641" cy="2246769"/>
          </a:xfrm>
          <a:prstGeom prst="rect">
            <a:avLst/>
          </a:prstGeom>
          <a:noFill/>
        </p:spPr>
        <p:txBody>
          <a:bodyPr wrap="square" rtlCol="0">
            <a:spAutoFit/>
          </a:bodyPr>
          <a:lstStyle/>
          <a:p>
            <a:r>
              <a:rPr lang="en-US" sz="2800" dirty="0"/>
              <a:t>Go to authentication and the following information will appear such as;</a:t>
            </a:r>
          </a:p>
          <a:p>
            <a:pPr>
              <a:buFont typeface="Wingdings" pitchFamily="2" charset="2"/>
              <a:buChar char="Ø"/>
            </a:pPr>
            <a:r>
              <a:rPr lang="en-US" sz="2800" dirty="0"/>
              <a:t>Enter New Password</a:t>
            </a:r>
          </a:p>
          <a:p>
            <a:pPr>
              <a:buFont typeface="Wingdings" pitchFamily="2" charset="2"/>
              <a:buChar char="Ø"/>
            </a:pPr>
            <a:r>
              <a:rPr lang="en-US" sz="2800" dirty="0"/>
              <a:t>Re- Enter new password</a:t>
            </a:r>
          </a:p>
          <a:p>
            <a:r>
              <a:rPr lang="en-US" sz="2800" dirty="0"/>
              <a:t> Verified to the Eye icon and Validate to Update Icon as seen below:</a:t>
            </a:r>
          </a:p>
        </p:txBody>
      </p:sp>
      <p:pic>
        <p:nvPicPr>
          <p:cNvPr id="5" name="Picture 4"/>
          <p:cNvPicPr>
            <a:picLocks noChangeAspect="1" noChangeArrowheads="1"/>
          </p:cNvPicPr>
          <p:nvPr/>
        </p:nvPicPr>
        <p:blipFill>
          <a:blip r:embed="rId2"/>
          <a:srcRect/>
          <a:stretch>
            <a:fillRect/>
          </a:stretch>
        </p:blipFill>
        <p:spPr bwMode="auto">
          <a:xfrm>
            <a:off x="402463" y="3112873"/>
            <a:ext cx="11175644" cy="3316310"/>
          </a:xfrm>
          <a:prstGeom prst="rect">
            <a:avLst/>
          </a:prstGeom>
          <a:noFill/>
          <a:ln w="9525">
            <a:noFill/>
            <a:miter lim="800000"/>
            <a:headEnd/>
            <a:tailEnd/>
          </a:ln>
          <a:effectLst/>
        </p:spPr>
      </p:pic>
      <p:sp>
        <p:nvSpPr>
          <p:cNvPr id="2" name="TextBox 1"/>
          <p:cNvSpPr txBox="1"/>
          <p:nvPr/>
        </p:nvSpPr>
        <p:spPr>
          <a:xfrm>
            <a:off x="5602310" y="326392"/>
            <a:ext cx="1250279" cy="584775"/>
          </a:xfrm>
          <a:prstGeom prst="rect">
            <a:avLst/>
          </a:prstGeom>
          <a:noFill/>
        </p:spPr>
        <p:txBody>
          <a:bodyPr wrap="none" rtlCol="0">
            <a:spAutoFit/>
          </a:bodyPr>
          <a:lstStyle/>
          <a:p>
            <a:r>
              <a:rPr lang="en-US" sz="3200" dirty="0"/>
              <a:t>CONT’</a:t>
            </a:r>
          </a:p>
        </p:txBody>
      </p:sp>
    </p:spTree>
    <p:extLst>
      <p:ext uri="{BB962C8B-B14F-4D97-AF65-F5344CB8AC3E}">
        <p14:creationId xmlns:p14="http://schemas.microsoft.com/office/powerpoint/2010/main" val="7728224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14942</TotalTime>
  <Words>1593</Words>
  <Application>Microsoft Office PowerPoint</Application>
  <PresentationFormat>Widescreen</PresentationFormat>
  <Paragraphs>152</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Narrow</vt:lpstr>
      <vt:lpstr>Calibri</vt:lpstr>
      <vt:lpstr>Calibri Light</vt:lpstr>
      <vt:lpstr>Century Gothic</vt:lpstr>
      <vt:lpstr>New Times </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Massachusetts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Habib</dc:creator>
  <cp:lastModifiedBy>Jelvin B. Dennis</cp:lastModifiedBy>
  <cp:revision>40</cp:revision>
  <cp:lastPrinted>2017-08-07T15:55:01Z</cp:lastPrinted>
  <dcterms:created xsi:type="dcterms:W3CDTF">2017-01-14T21:20:37Z</dcterms:created>
  <dcterms:modified xsi:type="dcterms:W3CDTF">2024-06-27T14:48:53Z</dcterms:modified>
</cp:coreProperties>
</file>